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notesMasterIdLst>
    <p:notesMasterId r:id="rId16"/>
  </p:notesMasterIdLst>
  <p:sldIdLst>
    <p:sldId id="333" r:id="rId3"/>
    <p:sldId id="338" r:id="rId4"/>
    <p:sldId id="339" r:id="rId5"/>
    <p:sldId id="340" r:id="rId6"/>
    <p:sldId id="342" r:id="rId7"/>
    <p:sldId id="343" r:id="rId8"/>
    <p:sldId id="341" r:id="rId9"/>
    <p:sldId id="344" r:id="rId10"/>
    <p:sldId id="345" r:id="rId11"/>
    <p:sldId id="347" r:id="rId12"/>
    <p:sldId id="346" r:id="rId13"/>
    <p:sldId id="349" r:id="rId14"/>
    <p:sldId id="35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8BFA1C-096F-4998-A67D-4E7FC5E767E7}" type="datetimeFigureOut">
              <a:rPr lang="en-US" smtClean="0"/>
              <a:t>10/29/2025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07F0CE-E2AD-486C-8651-2A38F788201E}" type="slidenum">
              <a:rPr lang="en-US" smtClean="0"/>
              <a:t>‹#›</a:t>
            </a:fld>
            <a:endParaRPr lang="en-US"/>
          </a:p>
        </p:txBody>
      </p:sp>
    </p:spTree>
    <p:extLst>
      <p:ext uri="{BB962C8B-B14F-4D97-AF65-F5344CB8AC3E}">
        <p14:creationId xmlns:p14="http://schemas.microsoft.com/office/powerpoint/2010/main" val="2857216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xfrm>
            <a:off x="411163" y="700088"/>
            <a:ext cx="6200775" cy="3487737"/>
          </a:xfrm>
          <a:ln/>
        </p:spPr>
      </p:sp>
      <p:sp>
        <p:nvSpPr>
          <p:cNvPr id="5123" name="Notes Placeholder 2"/>
          <p:cNvSpPr>
            <a:spLocks noGrp="1"/>
          </p:cNvSpPr>
          <p:nvPr>
            <p:ph type="body" idx="1"/>
          </p:nvPr>
        </p:nvSpPr>
        <p:spPr>
          <a:noFill/>
        </p:spPr>
        <p:txBody>
          <a:bodyPr/>
          <a:lstStyle/>
          <a:p>
            <a:pPr eaLnBrk="1" hangingPunct="1"/>
            <a:endParaRPr lang="en-US" altLang="en-US"/>
          </a:p>
        </p:txBody>
      </p:sp>
      <p:sp>
        <p:nvSpPr>
          <p:cNvPr id="5124" name="Slide Number Placeholder 3"/>
          <p:cNvSpPr>
            <a:spLocks noGrp="1"/>
          </p:cNvSpPr>
          <p:nvPr>
            <p:ph type="sldNum" sz="quarter" idx="5"/>
          </p:nvPr>
        </p:nvSpPr>
        <p:spPr>
          <a:noFill/>
        </p:spPr>
        <p:txBody>
          <a:bodyPr/>
          <a:lstStyle>
            <a:lvl1pPr>
              <a:defRPr sz="2900" b="1">
                <a:solidFill>
                  <a:srgbClr val="FBDE4D"/>
                </a:solidFill>
                <a:latin typeface="Arial" panose="020B0604020202020204" pitchFamily="34" charset="0"/>
              </a:defRPr>
            </a:lvl1pPr>
            <a:lvl2pPr marL="758179" indent="-291606">
              <a:defRPr sz="2900" b="1">
                <a:solidFill>
                  <a:srgbClr val="FBDE4D"/>
                </a:solidFill>
                <a:latin typeface="Arial" panose="020B0604020202020204" pitchFamily="34" charset="0"/>
              </a:defRPr>
            </a:lvl2pPr>
            <a:lvl3pPr marL="1166429" indent="-233286">
              <a:defRPr sz="2900" b="1">
                <a:solidFill>
                  <a:srgbClr val="FBDE4D"/>
                </a:solidFill>
                <a:latin typeface="Arial" panose="020B0604020202020204" pitchFamily="34" charset="0"/>
              </a:defRPr>
            </a:lvl3pPr>
            <a:lvl4pPr marL="1633001" indent="-233286">
              <a:defRPr sz="2900" b="1">
                <a:solidFill>
                  <a:srgbClr val="FBDE4D"/>
                </a:solidFill>
                <a:latin typeface="Arial" panose="020B0604020202020204" pitchFamily="34" charset="0"/>
              </a:defRPr>
            </a:lvl4pPr>
            <a:lvl5pPr marL="2099572" indent="-233286">
              <a:defRPr sz="2900" b="1">
                <a:solidFill>
                  <a:srgbClr val="FBDE4D"/>
                </a:solidFill>
                <a:latin typeface="Arial" panose="020B0604020202020204" pitchFamily="34" charset="0"/>
              </a:defRPr>
            </a:lvl5pPr>
            <a:lvl6pPr marL="2566144" indent="-233286" eaLnBrk="0" fontAlgn="base" hangingPunct="0">
              <a:spcBef>
                <a:spcPct val="0"/>
              </a:spcBef>
              <a:spcAft>
                <a:spcPct val="0"/>
              </a:spcAft>
              <a:defRPr sz="2900" b="1">
                <a:solidFill>
                  <a:srgbClr val="FBDE4D"/>
                </a:solidFill>
                <a:latin typeface="Arial" panose="020B0604020202020204" pitchFamily="34" charset="0"/>
              </a:defRPr>
            </a:lvl6pPr>
            <a:lvl7pPr marL="3032716" indent="-233286" eaLnBrk="0" fontAlgn="base" hangingPunct="0">
              <a:spcBef>
                <a:spcPct val="0"/>
              </a:spcBef>
              <a:spcAft>
                <a:spcPct val="0"/>
              </a:spcAft>
              <a:defRPr sz="2900" b="1">
                <a:solidFill>
                  <a:srgbClr val="FBDE4D"/>
                </a:solidFill>
                <a:latin typeface="Arial" panose="020B0604020202020204" pitchFamily="34" charset="0"/>
              </a:defRPr>
            </a:lvl7pPr>
            <a:lvl8pPr marL="3499286" indent="-233286" eaLnBrk="0" fontAlgn="base" hangingPunct="0">
              <a:spcBef>
                <a:spcPct val="0"/>
              </a:spcBef>
              <a:spcAft>
                <a:spcPct val="0"/>
              </a:spcAft>
              <a:defRPr sz="2900" b="1">
                <a:solidFill>
                  <a:srgbClr val="FBDE4D"/>
                </a:solidFill>
                <a:latin typeface="Arial" panose="020B0604020202020204" pitchFamily="34" charset="0"/>
              </a:defRPr>
            </a:lvl8pPr>
            <a:lvl9pPr marL="3965858" indent="-233286" eaLnBrk="0" fontAlgn="base" hangingPunct="0">
              <a:spcBef>
                <a:spcPct val="0"/>
              </a:spcBef>
              <a:spcAft>
                <a:spcPct val="0"/>
              </a:spcAft>
              <a:defRPr sz="2900" b="1">
                <a:solidFill>
                  <a:srgbClr val="FBDE4D"/>
                </a:solidFill>
                <a:latin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BEA2F7D-F10D-4E3B-B054-022EA4A32DF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09511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8528871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B4EF5FB-A1ED-437A-AB38-C4C0EF93D57A}" type="datetime1">
              <a:rPr lang="en-US" smtClean="0"/>
              <a:pPr>
                <a:defRPr/>
              </a:pPr>
              <a:t>10/29/2025</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ECBA7D4-496D-45E8-AF57-0039452B854C}" type="slidenum">
              <a:rPr lang="en-US" altLang="en-US" smtClean="0"/>
              <a:pPr>
                <a:defRPr/>
              </a:pPr>
              <a:t>‹#›</a:t>
            </a:fld>
            <a:endParaRPr lang="en-US" altLang="en-US" dirty="0"/>
          </a:p>
        </p:txBody>
      </p:sp>
    </p:spTree>
    <p:extLst>
      <p:ext uri="{BB962C8B-B14F-4D97-AF65-F5344CB8AC3E}">
        <p14:creationId xmlns:p14="http://schemas.microsoft.com/office/powerpoint/2010/main" val="3113224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endParaRPr lang="en-US" altLang="en-US" dirty="0"/>
          </a:p>
        </p:txBody>
      </p:sp>
    </p:spTree>
    <p:extLst>
      <p:ext uri="{BB962C8B-B14F-4D97-AF65-F5344CB8AC3E}">
        <p14:creationId xmlns:p14="http://schemas.microsoft.com/office/powerpoint/2010/main" val="418269201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9B103BD8-B659-4CE8-B3DC-5AEF5BDE2BD9}" type="datetime1">
              <a:rPr lang="en-US" smtClean="0"/>
              <a:t>10/29/2025</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pPr>
              <a:defRPr/>
            </a:pPr>
            <a:fld id="{7034B326-0D85-4E88-A1F4-1F6CF8AB8130}" type="slidenum">
              <a:rPr lang="en-US"/>
              <a:pPr>
                <a:defRPr/>
              </a:pPr>
              <a:t>‹#›</a:t>
            </a:fld>
            <a:endParaRPr lang="en-US" dirty="0"/>
          </a:p>
        </p:txBody>
      </p:sp>
    </p:spTree>
    <p:extLst>
      <p:ext uri="{BB962C8B-B14F-4D97-AF65-F5344CB8AC3E}">
        <p14:creationId xmlns:p14="http://schemas.microsoft.com/office/powerpoint/2010/main" val="233321095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508857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096513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65949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1754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06704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136988054"/>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78534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13372433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hyperlink" Target="https://www.knowva.ebenefits.va.gov/system/templates/selfservice/va_ssnew/help/customer/locale/en-US/portal/554400000001018/topic/554400000004378/Fiduciary-Program-Manual" TargetMode="External"/><Relationship Id="rId3" Type="http://schemas.openxmlformats.org/officeDocument/2006/relationships/hyperlink" Target="https://www.law.cornell.edu/uscode/text/38/part-IV/chapter-55" TargetMode="External"/><Relationship Id="rId7" Type="http://schemas.openxmlformats.org/officeDocument/2006/relationships/hyperlink" Target="https://files.consumerfinance.gov/f/201310_cfpb_lay_fiduciary_guides_representative.pdf" TargetMode="External"/><Relationship Id="rId2" Type="http://schemas.openxmlformats.org/officeDocument/2006/relationships/hyperlink" Target="https://www.ecfr.gov/current/title-38/chapter-I/part-13" TargetMode="External"/><Relationship Id="rId1" Type="http://schemas.openxmlformats.org/officeDocument/2006/relationships/slideLayout" Target="../slideLayouts/slideLayout4.xml"/><Relationship Id="rId6" Type="http://schemas.openxmlformats.org/officeDocument/2006/relationships/hyperlink" Target="https://www.benefits.va.gov/FIDUCIARY/docs/fy-25-docs/una-guia-para-los-fiduciarios-del-va-marzo-2025-spanish-en-es-final.pdf" TargetMode="External"/><Relationship Id="rId11" Type="http://schemas.openxmlformats.org/officeDocument/2006/relationships/hyperlink" Target="https://www.benefits.va.gov/FIDUCIARY/docs/fy-25-docs/fiduciary-faq.pdf" TargetMode="External"/><Relationship Id="rId5" Type="http://schemas.openxmlformats.org/officeDocument/2006/relationships/hyperlink" Target="https://www.benefits.va.gov/FIDUCIARY/docs/fy-25-docs/va-fiduciary-guide-march-2025.pdf" TargetMode="External"/><Relationship Id="rId10" Type="http://schemas.openxmlformats.org/officeDocument/2006/relationships/hyperlink" Target="https://www.benefits.va.gov/FIDUCIARY/docs/fy-25-docs/va-fiduciary-expenses.pdf" TargetMode="External"/><Relationship Id="rId4" Type="http://schemas.openxmlformats.org/officeDocument/2006/relationships/hyperlink" Target="https://www.law.cornell.edu/uscode/text/38/part-IV/chapter-61" TargetMode="External"/><Relationship Id="rId9" Type="http://schemas.openxmlformats.org/officeDocument/2006/relationships/hyperlink" Target="https://www.benefits.va.gov/fiduciary/fiduciary_FAST.asp"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eauth.va.gov/accessva/"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786833" y="2743200"/>
            <a:ext cx="6621463" cy="1371600"/>
          </a:xfrm>
        </p:spPr>
        <p:txBody>
          <a:bodyPr/>
          <a:lstStyle/>
          <a:p>
            <a:pPr algn="ctr" eaLnBrk="1" hangingPunct="1"/>
            <a:r>
              <a:rPr lang="en-US" altLang="en-US" sz="4000" b="1" dirty="0">
                <a:latin typeface="Times New Roman" panose="02020603050405020304" pitchFamily="18" charset="0"/>
                <a:cs typeface="Times New Roman" panose="02020603050405020304" pitchFamily="18" charset="0"/>
              </a:rPr>
              <a:t>Fiduciary Considerations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0ACE9-6B1C-C090-596D-2D993C61DE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B04177-0444-8A63-6EA4-F0E6DBD49490}"/>
              </a:ext>
            </a:extLst>
          </p:cNvPr>
          <p:cNvSpPr>
            <a:spLocks noGrp="1"/>
          </p:cNvSpPr>
          <p:nvPr>
            <p:ph idx="1"/>
          </p:nvPr>
        </p:nvSpPr>
        <p:spPr>
          <a:xfrm>
            <a:off x="838200" y="1393236"/>
            <a:ext cx="10515600" cy="5328240"/>
          </a:xfrm>
        </p:spPr>
        <p:txBody>
          <a:bodyPr rtlCol="0">
            <a:normAutofit/>
          </a:bodyPr>
          <a:lstStyle/>
          <a:p>
            <a:pPr>
              <a:defRPr/>
            </a:pPr>
            <a:endParaRPr lang="en-US" dirty="0"/>
          </a:p>
          <a:p>
            <a:pPr>
              <a:defRPr/>
            </a:pPr>
            <a:r>
              <a:rPr lang="en-US" dirty="0"/>
              <a:t> </a:t>
            </a:r>
            <a:r>
              <a:rPr lang="en-US" sz="2800" dirty="0"/>
              <a:t>Request a re-evaluation of the beneficiary’s ability to manage their benefits by submitting a written request with medical evidence</a:t>
            </a:r>
            <a:endParaRPr lang="en-US" sz="2400" dirty="0"/>
          </a:p>
          <a:p>
            <a:pPr>
              <a:defRPr/>
            </a:pPr>
            <a:r>
              <a:rPr lang="en-US" sz="2800" dirty="0"/>
              <a:t>Appeal the VA's decision to appoint a fiduciary by filing a Supplemental Claim, requesting a Higher-Level Review, or taking an appeal to the Board of Veterans' Appeals.</a:t>
            </a:r>
          </a:p>
          <a:p>
            <a:pPr>
              <a:defRPr/>
            </a:pPr>
            <a:r>
              <a:rPr lang="en-US" sz="2800" dirty="0"/>
              <a:t>Must submit a request for review within one year of the date on your decision letter, though Supplemental Claims can be filed anytime</a:t>
            </a:r>
          </a:p>
          <a:p>
            <a:pPr>
              <a:defRPr/>
            </a:pPr>
            <a:endParaRPr lang="en-US" dirty="0"/>
          </a:p>
        </p:txBody>
      </p:sp>
      <p:sp>
        <p:nvSpPr>
          <p:cNvPr id="4" name="Slide Number Placeholder 3">
            <a:extLst>
              <a:ext uri="{FF2B5EF4-FFF2-40B4-BE49-F238E27FC236}">
                <a16:creationId xmlns:a16="http://schemas.microsoft.com/office/drawing/2014/main" id="{79E11074-1FA2-D9ED-A5E2-6079169F894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E7007B22-BA91-1B8B-E518-4ABFDE1A375C}"/>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Contesting Fiduciary Action</a:t>
            </a:r>
          </a:p>
        </p:txBody>
      </p:sp>
    </p:spTree>
    <p:extLst>
      <p:ext uri="{BB962C8B-B14F-4D97-AF65-F5344CB8AC3E}">
        <p14:creationId xmlns:p14="http://schemas.microsoft.com/office/powerpoint/2010/main" val="225429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A3AFD-9B18-2668-5197-DDF3F4F255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DC1875-6B83-8A1F-976F-986C8067211A}"/>
              </a:ext>
            </a:extLst>
          </p:cNvPr>
          <p:cNvSpPr>
            <a:spLocks noGrp="1"/>
          </p:cNvSpPr>
          <p:nvPr>
            <p:ph idx="1"/>
          </p:nvPr>
        </p:nvSpPr>
        <p:spPr>
          <a:xfrm>
            <a:off x="838200" y="1393236"/>
            <a:ext cx="10515600" cy="5328240"/>
          </a:xfrm>
        </p:spPr>
        <p:txBody>
          <a:bodyPr rtlCol="0">
            <a:normAutofit fontScale="85000" lnSpcReduction="20000"/>
          </a:bodyPr>
          <a:lstStyle/>
          <a:p>
            <a:pPr>
              <a:defRPr/>
            </a:pPr>
            <a:endParaRPr lang="en-US" dirty="0"/>
          </a:p>
          <a:p>
            <a:pPr>
              <a:defRPr/>
            </a:pPr>
            <a:r>
              <a:rPr lang="en-US" dirty="0"/>
              <a:t>Appeal may be filed or review requested via a VA Fiduciary Hub:</a:t>
            </a:r>
          </a:p>
          <a:p>
            <a:pPr lvl="1">
              <a:defRPr/>
            </a:pPr>
            <a:r>
              <a:rPr lang="en-US" dirty="0">
                <a:solidFill>
                  <a:srgbClr val="FF0000"/>
                </a:solidFill>
              </a:rPr>
              <a:t>Indianapolis Fiduciary Hub</a:t>
            </a:r>
            <a:r>
              <a:rPr lang="en-US" dirty="0"/>
              <a:t>: Covers Connecticut, Delaware, Indiana, Maine, Maryland, Massachusetts, Michigan, New Hampshire, New Jersey, New York, Ohio, Pennsylvania, and Rhode Island. </a:t>
            </a:r>
          </a:p>
          <a:p>
            <a:pPr lvl="1">
              <a:defRPr/>
            </a:pPr>
            <a:r>
              <a:rPr lang="en-US" dirty="0">
                <a:solidFill>
                  <a:srgbClr val="FF0000"/>
                </a:solidFill>
              </a:rPr>
              <a:t>Louisville Fiduciary Hub</a:t>
            </a:r>
            <a:r>
              <a:rPr lang="en-US" dirty="0"/>
              <a:t>: Covers Alabama, Kentucky, Mississippi, Tennessee, Virginia, West Virginia, and Puerto Rico. </a:t>
            </a:r>
          </a:p>
          <a:p>
            <a:pPr lvl="1">
              <a:defRPr/>
            </a:pPr>
            <a:r>
              <a:rPr lang="en-US" dirty="0">
                <a:solidFill>
                  <a:srgbClr val="FF0000"/>
                </a:solidFill>
              </a:rPr>
              <a:t>Milwaukee Fiduciary Hub</a:t>
            </a:r>
            <a:r>
              <a:rPr lang="en-US" dirty="0"/>
              <a:t>: Covers Arkansas, Illinois, Iowa, Louisiana, Minnesota, Missouri, and Wisconsin. </a:t>
            </a:r>
          </a:p>
          <a:p>
            <a:pPr lvl="1">
              <a:defRPr/>
            </a:pPr>
            <a:r>
              <a:rPr lang="en-US" dirty="0">
                <a:solidFill>
                  <a:srgbClr val="FF0000"/>
                </a:solidFill>
              </a:rPr>
              <a:t>Salt Lake City Fiduciary Hub</a:t>
            </a:r>
            <a:r>
              <a:rPr lang="en-US" dirty="0"/>
              <a:t>: Covers Alaska, Arizona, California, Colorado, Hawaii, Idaho, Montana, Nevada, New Mexico, Oregon, Utah, Washington, Wyoming, and Puerto Rico. </a:t>
            </a:r>
          </a:p>
          <a:p>
            <a:pPr lvl="1">
              <a:defRPr/>
            </a:pPr>
            <a:r>
              <a:rPr lang="en-US" dirty="0">
                <a:solidFill>
                  <a:srgbClr val="FF0000"/>
                </a:solidFill>
              </a:rPr>
              <a:t>Columbia Fiduciary Hub</a:t>
            </a:r>
            <a:r>
              <a:rPr lang="en-US" dirty="0"/>
              <a:t>: Serves Alabama, Kentucky, Mississippi, Virginia, Tennessee, and West Virginia. </a:t>
            </a:r>
          </a:p>
          <a:p>
            <a:pPr lvl="1">
              <a:defRPr/>
            </a:pPr>
            <a:r>
              <a:rPr lang="en-US" dirty="0">
                <a:solidFill>
                  <a:srgbClr val="FF0000"/>
                </a:solidFill>
              </a:rPr>
              <a:t>VA Fiduciary Hub Intake Center</a:t>
            </a:r>
            <a:r>
              <a:rPr lang="en-US" dirty="0"/>
              <a:t>: Located in Lakeland, FL, this is a central point for inquiries</a:t>
            </a:r>
          </a:p>
        </p:txBody>
      </p:sp>
      <p:sp>
        <p:nvSpPr>
          <p:cNvPr id="4" name="Slide Number Placeholder 3">
            <a:extLst>
              <a:ext uri="{FF2B5EF4-FFF2-40B4-BE49-F238E27FC236}">
                <a16:creationId xmlns:a16="http://schemas.microsoft.com/office/drawing/2014/main" id="{20DF49C8-A9C6-C383-E884-5BB79F193C7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976D7FDF-06F0-995D-040E-4B9B47A4DFC1}"/>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Contesting Fiduciary Action(</a:t>
            </a:r>
            <a:r>
              <a:rPr lang="en-US" altLang="en-US" sz="3600" dirty="0" err="1">
                <a:latin typeface="Times New Roman" panose="02020603050405020304" pitchFamily="18" charset="0"/>
                <a:cs typeface="Times New Roman" panose="02020603050405020304" pitchFamily="18" charset="0"/>
              </a:rPr>
              <a:t>cont</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84537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D7C97-E355-24CC-47BA-C805F1CC44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FA85A-3E98-A433-3F01-54CB26D6A263}"/>
              </a:ext>
            </a:extLst>
          </p:cNvPr>
          <p:cNvSpPr>
            <a:spLocks noGrp="1"/>
          </p:cNvSpPr>
          <p:nvPr>
            <p:ph idx="1"/>
          </p:nvPr>
        </p:nvSpPr>
        <p:spPr>
          <a:xfrm>
            <a:off x="838200" y="1393236"/>
            <a:ext cx="10515600" cy="5328240"/>
          </a:xfrm>
        </p:spPr>
        <p:txBody>
          <a:bodyPr rtlCol="0">
            <a:normAutofit fontScale="77500" lnSpcReduction="20000"/>
          </a:bodyPr>
          <a:lstStyle/>
          <a:p>
            <a:pPr>
              <a:spcBef>
                <a:spcPts val="900"/>
              </a:spcBef>
              <a:buNone/>
            </a:pPr>
            <a:r>
              <a:rPr lang="en-US" b="1" dirty="0">
                <a:solidFill>
                  <a:srgbClr val="001F3F"/>
                </a:solidFill>
                <a:effectLst/>
                <a:latin typeface="Georgia" panose="02040502050405020303" pitchFamily="18" charset="0"/>
              </a:rPr>
              <a:t>References</a:t>
            </a:r>
            <a:endParaRPr lang="en-US" b="0" dirty="0">
              <a:solidFill>
                <a:srgbClr val="001F3F"/>
              </a:solidFill>
              <a:effectLst/>
              <a:latin typeface="Georgia" panose="02040502050405020303" pitchFamily="18"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2"/>
              </a:rPr>
              <a:t>Fiduciary Federal Regulation (38 CFR, Part 13 - Fiduciary Activities) </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3"/>
              </a:rPr>
              <a:t>38 USC, Part IV, Chapter 55-MINORS, INCOMPETENTS, AND OTHER WARDS</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4"/>
              </a:rPr>
              <a:t>38 USC, Part IV, Chapter 61-PENAL AND FORFEITURE PROVISIONS</a:t>
            </a:r>
            <a:endParaRPr lang="en-US" b="0" i="0" dirty="0">
              <a:solidFill>
                <a:srgbClr val="001F3F"/>
              </a:solidFill>
              <a:effectLst/>
              <a:latin typeface="Open Sans" panose="020B0606030504020204" pitchFamily="34" charset="0"/>
            </a:endParaRPr>
          </a:p>
          <a:p>
            <a:pPr>
              <a:spcBef>
                <a:spcPts val="900"/>
              </a:spcBef>
              <a:buNone/>
            </a:pPr>
            <a:r>
              <a:rPr lang="en-US" b="1" dirty="0">
                <a:solidFill>
                  <a:srgbClr val="001F3F"/>
                </a:solidFill>
                <a:effectLst/>
                <a:latin typeface="Georgia" panose="02040502050405020303" pitchFamily="18" charset="0"/>
              </a:rPr>
              <a:t>Resources</a:t>
            </a:r>
            <a:endParaRPr lang="en-US" b="0" dirty="0">
              <a:solidFill>
                <a:srgbClr val="001F3F"/>
              </a:solidFill>
              <a:effectLst/>
              <a:latin typeface="Georgia" panose="02040502050405020303" pitchFamily="18"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5"/>
              </a:rPr>
              <a:t>A Guide for VA Fiduciaries</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6"/>
              </a:rPr>
              <a:t>A Gude for VA Fiduciaries(Spanish Edition)</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7"/>
              </a:rPr>
              <a:t>“Managing Someone Else’s Money”</a:t>
            </a:r>
            <a:r>
              <a:rPr lang="en-US" b="0" i="0" dirty="0">
                <a:solidFill>
                  <a:srgbClr val="001F3F"/>
                </a:solidFill>
                <a:effectLst/>
                <a:latin typeface="Open Sans" panose="020B0606030504020204" pitchFamily="34" charset="0"/>
              </a:rPr>
              <a:t> a publication by the Consumer Financial Protection Bureau </a:t>
            </a: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8"/>
              </a:rPr>
              <a:t>Fiduciary Program Manual</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9"/>
              </a:rPr>
              <a:t>Fiduciary Accounting Submission Tool</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10"/>
              </a:rPr>
              <a:t>VA Fiduciary Expenses</a:t>
            </a:r>
            <a:endParaRPr lang="en-US" b="0" i="0" dirty="0">
              <a:solidFill>
                <a:srgbClr val="001F3F"/>
              </a:solidFill>
              <a:effectLst/>
              <a:latin typeface="Open Sans" panose="020B0606030504020204" pitchFamily="34" charset="0"/>
            </a:endParaRPr>
          </a:p>
          <a:p>
            <a:pPr algn="l">
              <a:buFont typeface="Arial" panose="020B0604020202020204" pitchFamily="34" charset="0"/>
              <a:buChar char="•"/>
            </a:pPr>
            <a:r>
              <a:rPr lang="en-US" b="0" i="0" u="none" strike="noStrike" dirty="0">
                <a:solidFill>
                  <a:srgbClr val="0B6CB2"/>
                </a:solidFill>
                <a:effectLst/>
                <a:latin typeface="Open Sans" panose="020B0606030504020204" pitchFamily="34" charset="0"/>
                <a:hlinkClick r:id="rId11"/>
              </a:rPr>
              <a:t>Fiduciary Fact Sheet</a:t>
            </a:r>
            <a:endParaRPr lang="en-US" b="0" i="0" dirty="0">
              <a:solidFill>
                <a:srgbClr val="001F3F"/>
              </a:solidFill>
              <a:effectLst/>
              <a:latin typeface="Open Sans" panose="020B0606030504020204" pitchFamily="34" charset="0"/>
            </a:endParaRPr>
          </a:p>
          <a:p>
            <a:pPr>
              <a:defRPr/>
            </a:pPr>
            <a:endParaRPr lang="en-US" dirty="0"/>
          </a:p>
        </p:txBody>
      </p:sp>
      <p:sp>
        <p:nvSpPr>
          <p:cNvPr id="4" name="Slide Number Placeholder 3">
            <a:extLst>
              <a:ext uri="{FF2B5EF4-FFF2-40B4-BE49-F238E27FC236}">
                <a16:creationId xmlns:a16="http://schemas.microsoft.com/office/drawing/2014/main" id="{13A7F62F-1A9B-31BE-4D6D-A6AFC0B329B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4EB35F47-6B53-E9B8-89AD-5D3916672B1F}"/>
              </a:ext>
            </a:extLst>
          </p:cNvPr>
          <p:cNvSpPr>
            <a:spLocks noGrp="1"/>
          </p:cNvSpPr>
          <p:nvPr>
            <p:ph type="title"/>
          </p:nvPr>
        </p:nvSpPr>
        <p:spPr>
          <a:xfrm>
            <a:off x="0" y="381000"/>
            <a:ext cx="8229600" cy="869951"/>
          </a:xfrm>
        </p:spPr>
        <p:txBody>
          <a:bodyPr rtlCol="0">
            <a:normAutofit/>
          </a:bodyPr>
          <a:lstStyle/>
          <a:p>
            <a:pPr>
              <a:defRPr/>
            </a:pPr>
            <a:r>
              <a:rPr lang="en-US" altLang="en-US" sz="3600" dirty="0" err="1">
                <a:latin typeface="Times New Roman" panose="02020603050405020304" pitchFamily="18" charset="0"/>
                <a:cs typeface="Times New Roman" panose="02020603050405020304" pitchFamily="18" charset="0"/>
              </a:rPr>
              <a:t>Additonal</a:t>
            </a:r>
            <a:r>
              <a:rPr lang="en-US" altLang="en-US" sz="3600" dirty="0">
                <a:latin typeface="Times New Roman" panose="02020603050405020304" pitchFamily="18" charset="0"/>
                <a:cs typeface="Times New Roman" panose="02020603050405020304" pitchFamily="18" charset="0"/>
              </a:rPr>
              <a:t> Information</a:t>
            </a:r>
          </a:p>
        </p:txBody>
      </p:sp>
    </p:spTree>
    <p:extLst>
      <p:ext uri="{BB962C8B-B14F-4D97-AF65-F5344CB8AC3E}">
        <p14:creationId xmlns:p14="http://schemas.microsoft.com/office/powerpoint/2010/main" val="2085736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6FCA3-AE2B-9F6B-32AA-C989800F7D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36B20B-E378-C2E9-5D7C-12F3EE4E1962}"/>
              </a:ext>
            </a:extLst>
          </p:cNvPr>
          <p:cNvSpPr>
            <a:spLocks noGrp="1"/>
          </p:cNvSpPr>
          <p:nvPr>
            <p:ph idx="1"/>
          </p:nvPr>
        </p:nvSpPr>
        <p:spPr>
          <a:xfrm>
            <a:off x="838200" y="1393236"/>
            <a:ext cx="10515600" cy="5328240"/>
          </a:xfrm>
        </p:spPr>
        <p:txBody>
          <a:bodyPr rtlCol="0">
            <a:normAutofit/>
          </a:bodyPr>
          <a:lstStyle/>
          <a:p>
            <a:pPr algn="ctr">
              <a:defRPr/>
            </a:pPr>
            <a:endParaRPr lang="en-US" dirty="0"/>
          </a:p>
          <a:p>
            <a:pPr algn="ctr">
              <a:defRPr/>
            </a:pPr>
            <a:endParaRPr lang="en-US" dirty="0"/>
          </a:p>
          <a:p>
            <a:pPr algn="ctr">
              <a:defRPr/>
            </a:pPr>
            <a:endParaRPr lang="en-US" dirty="0"/>
          </a:p>
          <a:p>
            <a:pPr algn="ctr">
              <a:defRPr/>
            </a:pPr>
            <a:endParaRPr lang="en-US" dirty="0"/>
          </a:p>
          <a:p>
            <a:pPr marL="0" indent="0" algn="ctr">
              <a:buNone/>
              <a:defRPr/>
            </a:pPr>
            <a:r>
              <a:rPr lang="en-US" sz="4400" dirty="0"/>
              <a:t>Questions?</a:t>
            </a:r>
          </a:p>
        </p:txBody>
      </p:sp>
      <p:sp>
        <p:nvSpPr>
          <p:cNvPr id="4" name="Slide Number Placeholder 3">
            <a:extLst>
              <a:ext uri="{FF2B5EF4-FFF2-40B4-BE49-F238E27FC236}">
                <a16:creationId xmlns:a16="http://schemas.microsoft.com/office/drawing/2014/main" id="{16CAC98C-CAEA-19B0-07FE-4CF2FB0539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7987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15863-5934-1CAE-974C-ABBF5EB7328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579060-1EA7-EEB7-D745-AF16FF72AA72}"/>
              </a:ext>
            </a:extLst>
          </p:cNvPr>
          <p:cNvSpPr>
            <a:spLocks noGrp="1"/>
          </p:cNvSpPr>
          <p:nvPr>
            <p:ph idx="1"/>
          </p:nvPr>
        </p:nvSpPr>
        <p:spPr>
          <a:xfrm>
            <a:off x="838200" y="1393236"/>
            <a:ext cx="10515600" cy="5328240"/>
          </a:xfrm>
        </p:spPr>
        <p:txBody>
          <a:bodyPr rtlCol="0">
            <a:normAutofit/>
          </a:bodyPr>
          <a:lstStyle/>
          <a:p>
            <a:pPr>
              <a:defRPr/>
            </a:pPr>
            <a:endParaRPr lang="en-US" sz="2800" dirty="0"/>
          </a:p>
          <a:p>
            <a:pPr>
              <a:defRPr/>
            </a:pPr>
            <a:r>
              <a:rPr lang="en-US" sz="2800" dirty="0"/>
              <a:t>What is the VA Fiduciary Program</a:t>
            </a:r>
          </a:p>
          <a:p>
            <a:pPr>
              <a:defRPr/>
            </a:pPr>
            <a:r>
              <a:rPr lang="en-US" sz="2800" dirty="0"/>
              <a:t>Reasons for the establishment of a Fiduciary</a:t>
            </a:r>
          </a:p>
          <a:p>
            <a:pPr>
              <a:defRPr/>
            </a:pPr>
            <a:r>
              <a:rPr lang="en-US" sz="2800" dirty="0"/>
              <a:t>Potential Fiduciary Application</a:t>
            </a:r>
          </a:p>
          <a:p>
            <a:pPr>
              <a:defRPr/>
            </a:pPr>
            <a:r>
              <a:rPr lang="en-US" sz="2800" dirty="0"/>
              <a:t>Contesting a Fiduciary Action</a:t>
            </a:r>
          </a:p>
        </p:txBody>
      </p:sp>
      <p:sp>
        <p:nvSpPr>
          <p:cNvPr id="4" name="Slide Number Placeholder 3">
            <a:extLst>
              <a:ext uri="{FF2B5EF4-FFF2-40B4-BE49-F238E27FC236}">
                <a16:creationId xmlns:a16="http://schemas.microsoft.com/office/drawing/2014/main" id="{33939480-3286-6EE4-D409-9CCE6638EFD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F73FB01C-A37D-67E9-CFB5-FEFE9F0DAB04}"/>
              </a:ext>
            </a:extLst>
          </p:cNvPr>
          <p:cNvSpPr>
            <a:spLocks noGrp="1"/>
          </p:cNvSpPr>
          <p:nvPr>
            <p:ph type="title"/>
          </p:nvPr>
        </p:nvSpPr>
        <p:spPr>
          <a:xfrm>
            <a:off x="0" y="381000"/>
            <a:ext cx="8229600" cy="869951"/>
          </a:xfrm>
        </p:spPr>
        <p:txBody>
          <a:bodyPr rtlCol="0">
            <a:normAutofit/>
          </a:bodyPr>
          <a:lstStyle/>
          <a:p>
            <a:pPr>
              <a:defRPr/>
            </a:pPr>
            <a:r>
              <a:rPr kumimoji="0" lang="en-US" alt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Overview</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553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AD87A-ED8E-3DB3-9CCD-1A7E55EA505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0233DF-FF2E-3246-FBCC-05F34FDB5FDB}"/>
              </a:ext>
            </a:extLst>
          </p:cNvPr>
          <p:cNvSpPr>
            <a:spLocks noGrp="1"/>
          </p:cNvSpPr>
          <p:nvPr>
            <p:ph idx="1"/>
          </p:nvPr>
        </p:nvSpPr>
        <p:spPr>
          <a:xfrm>
            <a:off x="838200" y="1393236"/>
            <a:ext cx="10515600" cy="5328240"/>
          </a:xfrm>
        </p:spPr>
        <p:txBody>
          <a:bodyPr rtlCol="0">
            <a:normAutofit/>
          </a:bodyPr>
          <a:lstStyle/>
          <a:p>
            <a:pPr marL="0" indent="0" algn="ctr">
              <a:buNone/>
              <a:defRPr/>
            </a:pPr>
            <a:endParaRPr lang="en-US" dirty="0"/>
          </a:p>
          <a:p>
            <a:pPr marL="0" indent="0" algn="ctr">
              <a:buNone/>
              <a:defRPr/>
            </a:pPr>
            <a:endParaRPr lang="en-US" dirty="0"/>
          </a:p>
          <a:p>
            <a:pPr marL="0" indent="0" algn="ctr">
              <a:buNone/>
              <a:defRPr/>
            </a:pPr>
            <a:r>
              <a:rPr lang="en-US" sz="2800" dirty="0"/>
              <a:t>VA's Fiduciary Program was established to protect Veterans and other beneficiaries who, due to injury, disease, or due to age, are unable to manage their financial affairs. VA will only determine an individual to be unable to manage their financial affairs after receipt of medical documentation or if a court of competent jurisdiction has already made the determination. </a:t>
            </a:r>
          </a:p>
        </p:txBody>
      </p:sp>
      <p:sp>
        <p:nvSpPr>
          <p:cNvPr id="4" name="Slide Number Placeholder 3">
            <a:extLst>
              <a:ext uri="{FF2B5EF4-FFF2-40B4-BE49-F238E27FC236}">
                <a16:creationId xmlns:a16="http://schemas.microsoft.com/office/drawing/2014/main" id="{43FA6DFA-4230-0089-AECE-3B819C72289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9BFE63E5-89B1-9C95-3481-2A966F39339C}"/>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VA Fiduciary Program</a:t>
            </a:r>
          </a:p>
        </p:txBody>
      </p:sp>
    </p:spTree>
    <p:extLst>
      <p:ext uri="{BB962C8B-B14F-4D97-AF65-F5344CB8AC3E}">
        <p14:creationId xmlns:p14="http://schemas.microsoft.com/office/powerpoint/2010/main" val="10113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D217C-FFF2-37CE-5E84-B88F7CCB0D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8DCDD-0D38-F7CB-51C1-1180CBF657D2}"/>
              </a:ext>
            </a:extLst>
          </p:cNvPr>
          <p:cNvSpPr>
            <a:spLocks noGrp="1"/>
          </p:cNvSpPr>
          <p:nvPr>
            <p:ph idx="1"/>
          </p:nvPr>
        </p:nvSpPr>
        <p:spPr>
          <a:xfrm>
            <a:off x="838200" y="1393236"/>
            <a:ext cx="10515600" cy="5328240"/>
          </a:xfrm>
        </p:spPr>
        <p:txBody>
          <a:bodyPr rtlCol="0">
            <a:normAutofit/>
          </a:bodyPr>
          <a:lstStyle/>
          <a:p>
            <a:pPr>
              <a:defRPr/>
            </a:pPr>
            <a:endParaRPr lang="en-US" dirty="0"/>
          </a:p>
          <a:p>
            <a:pPr>
              <a:defRPr/>
            </a:pPr>
            <a:r>
              <a:rPr lang="en-US" sz="2800" dirty="0"/>
              <a:t>Veterans</a:t>
            </a:r>
          </a:p>
          <a:p>
            <a:pPr>
              <a:defRPr/>
            </a:pPr>
            <a:r>
              <a:rPr lang="en-US" sz="2800" dirty="0"/>
              <a:t>Surviving Spouse</a:t>
            </a:r>
          </a:p>
          <a:p>
            <a:pPr>
              <a:defRPr/>
            </a:pPr>
            <a:r>
              <a:rPr lang="en-US" sz="2800" dirty="0"/>
              <a:t>Dependent Parents</a:t>
            </a:r>
          </a:p>
          <a:p>
            <a:pPr>
              <a:defRPr/>
            </a:pPr>
            <a:r>
              <a:rPr lang="en-US" sz="2800" dirty="0"/>
              <a:t>Minor Children (including minor </a:t>
            </a:r>
            <a:r>
              <a:rPr lang="en-US" sz="2800" dirty="0" err="1"/>
              <a:t>apportionee</a:t>
            </a:r>
            <a:r>
              <a:rPr lang="en-US" sz="2800" dirty="0"/>
              <a:t>)</a:t>
            </a:r>
          </a:p>
          <a:p>
            <a:pPr>
              <a:defRPr/>
            </a:pPr>
            <a:r>
              <a:rPr lang="en-US" sz="2800" dirty="0"/>
              <a:t>Certain Helpless Children</a:t>
            </a:r>
          </a:p>
        </p:txBody>
      </p:sp>
      <p:sp>
        <p:nvSpPr>
          <p:cNvPr id="4" name="Slide Number Placeholder 3">
            <a:extLst>
              <a:ext uri="{FF2B5EF4-FFF2-40B4-BE49-F238E27FC236}">
                <a16:creationId xmlns:a16="http://schemas.microsoft.com/office/drawing/2014/main" id="{6C26D973-8750-C12B-A6EB-3BBDEAFEF8C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00164395-16EC-2F28-AC9B-995C362957E7}"/>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Beneficiaries</a:t>
            </a:r>
          </a:p>
        </p:txBody>
      </p:sp>
    </p:spTree>
    <p:extLst>
      <p:ext uri="{BB962C8B-B14F-4D97-AF65-F5344CB8AC3E}">
        <p14:creationId xmlns:p14="http://schemas.microsoft.com/office/powerpoint/2010/main" val="2726439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A79C-1178-4091-7BC8-FEE114C8EA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0FB8D-4426-2B0B-8F06-DCAACF10DEDD}"/>
              </a:ext>
            </a:extLst>
          </p:cNvPr>
          <p:cNvSpPr>
            <a:spLocks noGrp="1"/>
          </p:cNvSpPr>
          <p:nvPr>
            <p:ph idx="1"/>
          </p:nvPr>
        </p:nvSpPr>
        <p:spPr>
          <a:xfrm>
            <a:off x="838200" y="1393236"/>
            <a:ext cx="10515600" cy="5328240"/>
          </a:xfrm>
        </p:spPr>
        <p:txBody>
          <a:bodyPr rtlCol="0">
            <a:normAutofit/>
          </a:bodyPr>
          <a:lstStyle/>
          <a:p>
            <a:pPr>
              <a:defRPr/>
            </a:pPr>
            <a:endParaRPr lang="en-US" dirty="0"/>
          </a:p>
          <a:p>
            <a:pPr>
              <a:defRPr/>
            </a:pPr>
            <a:r>
              <a:rPr lang="en-US" sz="2800" dirty="0"/>
              <a:t>Initial determination &amp; need for fiduciary</a:t>
            </a:r>
          </a:p>
          <a:p>
            <a:pPr lvl="1">
              <a:defRPr/>
            </a:pPr>
            <a:r>
              <a:rPr lang="en-US" sz="2400" dirty="0"/>
              <a:t>Injury</a:t>
            </a:r>
          </a:p>
          <a:p>
            <a:pPr lvl="1">
              <a:defRPr/>
            </a:pPr>
            <a:r>
              <a:rPr lang="en-US" sz="2400" dirty="0"/>
              <a:t>Disease</a:t>
            </a:r>
          </a:p>
          <a:p>
            <a:pPr lvl="1">
              <a:defRPr/>
            </a:pPr>
            <a:r>
              <a:rPr lang="en-US" sz="2400" dirty="0"/>
              <a:t>The infirmities of advanced age, or being less than the age of majority</a:t>
            </a:r>
          </a:p>
          <a:p>
            <a:pPr lvl="1">
              <a:defRPr/>
            </a:pPr>
            <a:r>
              <a:rPr lang="en-US" sz="2400" dirty="0"/>
              <a:t>Judicial determination of inability to manage affairs</a:t>
            </a:r>
          </a:p>
        </p:txBody>
      </p:sp>
      <p:sp>
        <p:nvSpPr>
          <p:cNvPr id="4" name="Slide Number Placeholder 3">
            <a:extLst>
              <a:ext uri="{FF2B5EF4-FFF2-40B4-BE49-F238E27FC236}">
                <a16:creationId xmlns:a16="http://schemas.microsoft.com/office/drawing/2014/main" id="{5C82AB8A-8810-AFCB-65A4-57B3FD0C1D5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F06B9141-EDEB-64F5-F6F1-64D6B726ACB0}"/>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Fiduciary Establishment</a:t>
            </a:r>
          </a:p>
        </p:txBody>
      </p:sp>
    </p:spTree>
    <p:extLst>
      <p:ext uri="{BB962C8B-B14F-4D97-AF65-F5344CB8AC3E}">
        <p14:creationId xmlns:p14="http://schemas.microsoft.com/office/powerpoint/2010/main" val="3588036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ACAD7-D9F1-C39B-74F7-2218AE65C0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933126-3C8F-D01A-0578-4BDCE4A00764}"/>
              </a:ext>
            </a:extLst>
          </p:cNvPr>
          <p:cNvSpPr>
            <a:spLocks noGrp="1"/>
          </p:cNvSpPr>
          <p:nvPr>
            <p:ph idx="1"/>
          </p:nvPr>
        </p:nvSpPr>
        <p:spPr>
          <a:xfrm>
            <a:off x="838200" y="1393236"/>
            <a:ext cx="10515600" cy="5328240"/>
          </a:xfrm>
        </p:spPr>
        <p:txBody>
          <a:bodyPr rtlCol="0">
            <a:normAutofit/>
          </a:bodyPr>
          <a:lstStyle/>
          <a:p>
            <a:pPr>
              <a:defRPr/>
            </a:pPr>
            <a:endParaRPr lang="en-US" dirty="0"/>
          </a:p>
          <a:p>
            <a:pPr>
              <a:defRPr/>
            </a:pPr>
            <a:r>
              <a:rPr lang="en-US" sz="2800" dirty="0"/>
              <a:t>A VA field examination will be scheduled for the purpose of appointing a fiduciary to assist the beneficiary in managing their VA benefits.</a:t>
            </a:r>
          </a:p>
          <a:p>
            <a:pPr>
              <a:defRPr/>
            </a:pPr>
            <a:r>
              <a:rPr lang="en-US" sz="2800" dirty="0"/>
              <a:t>During the field examination, the following information will be reviewed by the field examiner:</a:t>
            </a:r>
          </a:p>
          <a:p>
            <a:pPr lvl="1">
              <a:defRPr/>
            </a:pPr>
            <a:r>
              <a:rPr lang="en-US" sz="2400" dirty="0"/>
              <a:t>Photo identification.</a:t>
            </a:r>
          </a:p>
          <a:p>
            <a:pPr lvl="1">
              <a:defRPr/>
            </a:pPr>
            <a:r>
              <a:rPr lang="en-US" sz="2400" dirty="0"/>
              <a:t>The source and amount of all monthly bills, recurring expenses (annual, bi-annual, quarterly, etc.), and income.</a:t>
            </a:r>
          </a:p>
          <a:p>
            <a:pPr lvl="1">
              <a:defRPr/>
            </a:pPr>
            <a:r>
              <a:rPr lang="en-US" sz="2400" dirty="0"/>
              <a:t>A list of all assets, including bank accounts, property, stocks, bonds, life insurance, burial plans, etc.</a:t>
            </a:r>
          </a:p>
          <a:p>
            <a:pPr lvl="1">
              <a:defRPr/>
            </a:pPr>
            <a:r>
              <a:rPr lang="en-US" sz="2400" dirty="0"/>
              <a:t>Name, phone number, and address of your next of kin.</a:t>
            </a:r>
          </a:p>
        </p:txBody>
      </p:sp>
      <p:sp>
        <p:nvSpPr>
          <p:cNvPr id="4" name="Slide Number Placeholder 3">
            <a:extLst>
              <a:ext uri="{FF2B5EF4-FFF2-40B4-BE49-F238E27FC236}">
                <a16:creationId xmlns:a16="http://schemas.microsoft.com/office/drawing/2014/main" id="{C5183FF5-2DF0-28AB-E54F-88F3770C6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7AC82F23-84F3-DF27-C38B-86C1DE5B6282}"/>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Field Examination</a:t>
            </a:r>
          </a:p>
        </p:txBody>
      </p:sp>
    </p:spTree>
    <p:extLst>
      <p:ext uri="{BB962C8B-B14F-4D97-AF65-F5344CB8AC3E}">
        <p14:creationId xmlns:p14="http://schemas.microsoft.com/office/powerpoint/2010/main" val="929942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15610-41B4-8940-CCF1-2C1DD765F5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5042E4-CB3F-3F31-3275-67FBFD1DA8FF}"/>
              </a:ext>
            </a:extLst>
          </p:cNvPr>
          <p:cNvSpPr>
            <a:spLocks noGrp="1"/>
          </p:cNvSpPr>
          <p:nvPr>
            <p:ph idx="1"/>
          </p:nvPr>
        </p:nvSpPr>
        <p:spPr>
          <a:xfrm>
            <a:off x="838200" y="1393236"/>
            <a:ext cx="10515600" cy="5328240"/>
          </a:xfrm>
        </p:spPr>
        <p:txBody>
          <a:bodyPr rtlCol="0">
            <a:normAutofit/>
          </a:bodyPr>
          <a:lstStyle/>
          <a:p>
            <a:pPr>
              <a:defRPr/>
            </a:pPr>
            <a:endParaRPr lang="en-US" sz="2800" dirty="0"/>
          </a:p>
          <a:p>
            <a:pPr>
              <a:defRPr/>
            </a:pPr>
            <a:r>
              <a:rPr lang="en-US" sz="2800" dirty="0"/>
              <a:t>VA will first seek to qualify the individual the beneficiary desires to serve as the fiduciary.</a:t>
            </a:r>
          </a:p>
          <a:p>
            <a:pPr>
              <a:defRPr/>
            </a:pPr>
            <a:r>
              <a:rPr lang="en-US" sz="2800" dirty="0"/>
              <a:t> Fiduciary selection is based on an assessment of the qualifications of the proposed fiduciary.</a:t>
            </a:r>
          </a:p>
          <a:p>
            <a:pPr>
              <a:defRPr/>
            </a:pPr>
            <a:r>
              <a:rPr lang="en-US" sz="2800" dirty="0"/>
              <a:t>An assessment may include, but is not limited to:</a:t>
            </a:r>
          </a:p>
          <a:p>
            <a:pPr lvl="1">
              <a:defRPr/>
            </a:pPr>
            <a:r>
              <a:rPr lang="en-US" sz="2400" dirty="0"/>
              <a:t>Willingness to serve and fulfill the responsibilities of a fiduciary</a:t>
            </a:r>
          </a:p>
          <a:p>
            <a:pPr lvl="1">
              <a:defRPr/>
            </a:pPr>
            <a:r>
              <a:rPr lang="en-US" sz="2400" dirty="0"/>
              <a:t>An interview with a prospective fiduciary</a:t>
            </a:r>
          </a:p>
          <a:p>
            <a:pPr lvl="1">
              <a:defRPr/>
            </a:pPr>
            <a:r>
              <a:rPr lang="en-US" sz="2400" dirty="0"/>
              <a:t>A credit history check</a:t>
            </a:r>
          </a:p>
          <a:p>
            <a:pPr lvl="1">
              <a:defRPr/>
            </a:pPr>
            <a:r>
              <a:rPr lang="en-US" sz="2400" dirty="0"/>
              <a:t>Criminal background inquiry</a:t>
            </a:r>
          </a:p>
        </p:txBody>
      </p:sp>
      <p:sp>
        <p:nvSpPr>
          <p:cNvPr id="4" name="Slide Number Placeholder 3">
            <a:extLst>
              <a:ext uri="{FF2B5EF4-FFF2-40B4-BE49-F238E27FC236}">
                <a16:creationId xmlns:a16="http://schemas.microsoft.com/office/drawing/2014/main" id="{546C13AF-0906-C477-35E5-50270097FF1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27D0B5BC-7259-F1EB-A5FA-355C9D6DED6C}"/>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Selection Process</a:t>
            </a:r>
          </a:p>
        </p:txBody>
      </p:sp>
    </p:spTree>
    <p:extLst>
      <p:ext uri="{BB962C8B-B14F-4D97-AF65-F5344CB8AC3E}">
        <p14:creationId xmlns:p14="http://schemas.microsoft.com/office/powerpoint/2010/main" val="1063657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9DA29-442C-7423-4A84-DE05788263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4AC9F6-07A8-2743-65BB-79329D710FFA}"/>
              </a:ext>
            </a:extLst>
          </p:cNvPr>
          <p:cNvSpPr>
            <a:spLocks noGrp="1"/>
          </p:cNvSpPr>
          <p:nvPr>
            <p:ph idx="1"/>
          </p:nvPr>
        </p:nvSpPr>
        <p:spPr>
          <a:xfrm>
            <a:off x="838200" y="1393236"/>
            <a:ext cx="10515600" cy="5328240"/>
          </a:xfrm>
        </p:spPr>
        <p:txBody>
          <a:bodyPr rtlCol="0">
            <a:normAutofit/>
          </a:bodyPr>
          <a:lstStyle/>
          <a:p>
            <a:pPr>
              <a:defRPr/>
            </a:pPr>
            <a:r>
              <a:rPr lang="en-US" sz="2800" dirty="0"/>
              <a:t>VFW Accredited representatives </a:t>
            </a:r>
            <a:r>
              <a:rPr lang="en-US" sz="2800" dirty="0">
                <a:solidFill>
                  <a:srgbClr val="FF0000"/>
                </a:solidFill>
              </a:rPr>
              <a:t>CANNOT</a:t>
            </a:r>
            <a:r>
              <a:rPr lang="en-US" sz="2800" dirty="0"/>
              <a:t> serve as a fiduciary</a:t>
            </a:r>
          </a:p>
          <a:p>
            <a:pPr>
              <a:defRPr/>
            </a:pPr>
            <a:endParaRPr lang="en-US" sz="2800" dirty="0"/>
          </a:p>
          <a:p>
            <a:pPr>
              <a:defRPr/>
            </a:pPr>
            <a:r>
              <a:rPr lang="en-US" sz="2800" dirty="0"/>
              <a:t>The following may be considered to serve as a fiduciary:</a:t>
            </a:r>
          </a:p>
          <a:p>
            <a:pPr lvl="1">
              <a:defRPr/>
            </a:pPr>
            <a:r>
              <a:rPr lang="en-US" sz="2400" dirty="0"/>
              <a:t>A spouse or family member</a:t>
            </a:r>
          </a:p>
          <a:p>
            <a:pPr lvl="1">
              <a:defRPr/>
            </a:pPr>
            <a:r>
              <a:rPr lang="en-US" sz="2400" dirty="0"/>
              <a:t>Court-appointed fiduciaries. </a:t>
            </a:r>
          </a:p>
          <a:p>
            <a:pPr lvl="1">
              <a:defRPr/>
            </a:pPr>
            <a:r>
              <a:rPr lang="en-US" sz="2400" dirty="0"/>
              <a:t>Another interested party</a:t>
            </a:r>
          </a:p>
          <a:p>
            <a:pPr lvl="1">
              <a:defRPr/>
            </a:pPr>
            <a:r>
              <a:rPr lang="en-US" sz="2400" dirty="0"/>
              <a:t>A professional fiduciary</a:t>
            </a:r>
          </a:p>
          <a:p>
            <a:pPr lvl="1">
              <a:defRPr/>
            </a:pPr>
            <a:endParaRPr lang="en-US" sz="2400" dirty="0"/>
          </a:p>
          <a:p>
            <a:pPr lvl="1">
              <a:defRPr/>
            </a:pPr>
            <a:r>
              <a:rPr lang="en-US" sz="2400" dirty="0">
                <a:solidFill>
                  <a:srgbClr val="FF0000"/>
                </a:solidFill>
              </a:rPr>
              <a:t>Note: VA is not required to recognize a court-appointed fiduciary for purposes associated with the payment of VA benefits.</a:t>
            </a:r>
          </a:p>
          <a:p>
            <a:pPr marL="457200" lvl="1" indent="0">
              <a:buNone/>
              <a:defRPr/>
            </a:pPr>
            <a:endParaRPr lang="en-US" sz="2400" dirty="0"/>
          </a:p>
        </p:txBody>
      </p:sp>
      <p:sp>
        <p:nvSpPr>
          <p:cNvPr id="4" name="Slide Number Placeholder 3">
            <a:extLst>
              <a:ext uri="{FF2B5EF4-FFF2-40B4-BE49-F238E27FC236}">
                <a16:creationId xmlns:a16="http://schemas.microsoft.com/office/drawing/2014/main" id="{669DD857-50F5-B2E8-1F58-3FFDCA8F860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5D386134-F40D-69A2-2FCF-D87886F5BF5C}"/>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Who may be a fiduciary?</a:t>
            </a:r>
          </a:p>
        </p:txBody>
      </p:sp>
    </p:spTree>
    <p:extLst>
      <p:ext uri="{BB962C8B-B14F-4D97-AF65-F5344CB8AC3E}">
        <p14:creationId xmlns:p14="http://schemas.microsoft.com/office/powerpoint/2010/main" val="112642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C3A51-BE4D-7E2D-38FC-4B302EEC77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A57400-523C-142B-94CD-9FF870E0DB0B}"/>
              </a:ext>
            </a:extLst>
          </p:cNvPr>
          <p:cNvSpPr>
            <a:spLocks noGrp="1"/>
          </p:cNvSpPr>
          <p:nvPr>
            <p:ph idx="1"/>
          </p:nvPr>
        </p:nvSpPr>
        <p:spPr>
          <a:xfrm>
            <a:off x="838200" y="1393236"/>
            <a:ext cx="10515600" cy="5328240"/>
          </a:xfrm>
        </p:spPr>
        <p:txBody>
          <a:bodyPr rtlCol="0">
            <a:normAutofit/>
          </a:bodyPr>
          <a:lstStyle/>
          <a:p>
            <a:pPr>
              <a:defRPr/>
            </a:pPr>
            <a:endParaRPr lang="en-US" dirty="0"/>
          </a:p>
          <a:p>
            <a:pPr>
              <a:defRPr/>
            </a:pPr>
            <a:r>
              <a:rPr lang="en-US" dirty="0"/>
              <a:t>Fiduciary Accountings Submission Tool (FAST)</a:t>
            </a:r>
          </a:p>
          <a:p>
            <a:pPr lvl="1">
              <a:defRPr/>
            </a:pPr>
            <a:r>
              <a:rPr lang="en-US" dirty="0"/>
              <a:t>Potential Fiduciary Application (Form 21P-4703)</a:t>
            </a:r>
          </a:p>
          <a:p>
            <a:pPr lvl="1">
              <a:defRPr/>
            </a:pPr>
            <a:r>
              <a:rPr lang="en-US" dirty="0"/>
              <a:t>Fiduciary Fund Usage Review</a:t>
            </a:r>
          </a:p>
          <a:p>
            <a:pPr lvl="1">
              <a:defRPr/>
            </a:pPr>
            <a:r>
              <a:rPr lang="en-US" dirty="0"/>
              <a:t>Electronic Submission via </a:t>
            </a:r>
            <a:r>
              <a:rPr lang="en-US" dirty="0">
                <a:hlinkClick r:id="rId2"/>
              </a:rPr>
              <a:t>https://eauth.va.gov/accessva/</a:t>
            </a:r>
            <a:endParaRPr lang="en-US" dirty="0"/>
          </a:p>
          <a:p>
            <a:pPr lvl="1">
              <a:defRPr/>
            </a:pPr>
            <a:endParaRPr lang="en-US" dirty="0"/>
          </a:p>
          <a:p>
            <a:pPr lvl="1">
              <a:defRPr/>
            </a:pPr>
            <a:endParaRPr lang="en-US" dirty="0"/>
          </a:p>
          <a:p>
            <a:pPr lvl="1">
              <a:defRPr/>
            </a:pPr>
            <a:endParaRPr lang="en-US" dirty="0"/>
          </a:p>
        </p:txBody>
      </p:sp>
      <p:sp>
        <p:nvSpPr>
          <p:cNvPr id="4" name="Slide Number Placeholder 3">
            <a:extLst>
              <a:ext uri="{FF2B5EF4-FFF2-40B4-BE49-F238E27FC236}">
                <a16:creationId xmlns:a16="http://schemas.microsoft.com/office/drawing/2014/main" id="{92BF82F9-7272-98F9-CB19-1CEFA45477A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6F4B5-B034-4226-BE7C-FBDBA0A1C7B4}" type="slidenum">
              <a:rPr kumimoji="0" lang="en-US" alt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146" name="Title 1">
            <a:extLst>
              <a:ext uri="{FF2B5EF4-FFF2-40B4-BE49-F238E27FC236}">
                <a16:creationId xmlns:a16="http://schemas.microsoft.com/office/drawing/2014/main" id="{1155BBD4-F6C3-F275-C765-6ED2927035FF}"/>
              </a:ext>
            </a:extLst>
          </p:cNvPr>
          <p:cNvSpPr>
            <a:spLocks noGrp="1"/>
          </p:cNvSpPr>
          <p:nvPr>
            <p:ph type="title"/>
          </p:nvPr>
        </p:nvSpPr>
        <p:spPr>
          <a:xfrm>
            <a:off x="0" y="381000"/>
            <a:ext cx="8229600" cy="869951"/>
          </a:xfrm>
        </p:spPr>
        <p:txBody>
          <a:bodyPr rtlCol="0">
            <a:normAutofit/>
          </a:bodyPr>
          <a:lstStyle/>
          <a:p>
            <a:pPr>
              <a:defRPr/>
            </a:pPr>
            <a:r>
              <a:rPr lang="en-US" altLang="en-US" sz="3600" dirty="0">
                <a:latin typeface="Times New Roman" panose="02020603050405020304" pitchFamily="18" charset="0"/>
                <a:cs typeface="Times New Roman" panose="02020603050405020304" pitchFamily="18" charset="0"/>
              </a:rPr>
              <a:t>How to apply</a:t>
            </a:r>
          </a:p>
        </p:txBody>
      </p:sp>
    </p:spTree>
    <p:extLst>
      <p:ext uri="{BB962C8B-B14F-4D97-AF65-F5344CB8AC3E}">
        <p14:creationId xmlns:p14="http://schemas.microsoft.com/office/powerpoint/2010/main" val="3384356244"/>
      </p:ext>
    </p:extLst>
  </p:cSld>
  <p:clrMapOvr>
    <a:masterClrMapping/>
  </p:clrMapOvr>
</p:sld>
</file>

<file path=ppt/theme/theme1.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TotalTime>
  <Words>754</Words>
  <Application>Microsoft Office PowerPoint</Application>
  <PresentationFormat>Widescreen</PresentationFormat>
  <Paragraphs>104</Paragraphs>
  <Slides>13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Aptos</vt:lpstr>
      <vt:lpstr>Arial</vt:lpstr>
      <vt:lpstr>Calibri</vt:lpstr>
      <vt:lpstr>Georgia</vt:lpstr>
      <vt:lpstr>Open Sans</vt:lpstr>
      <vt:lpstr>Times New Roman</vt:lpstr>
      <vt:lpstr>1_NEW Logo</vt:lpstr>
      <vt:lpstr>1_Custom Design</vt:lpstr>
      <vt:lpstr>Fiduciary Considerations</vt:lpstr>
      <vt:lpstr>Overview</vt:lpstr>
      <vt:lpstr>VA Fiduciary Program</vt:lpstr>
      <vt:lpstr>Beneficiaries</vt:lpstr>
      <vt:lpstr>Fiduciary Establishment</vt:lpstr>
      <vt:lpstr>Field Examination</vt:lpstr>
      <vt:lpstr>Selection Process</vt:lpstr>
      <vt:lpstr>Who may be a fiduciary?</vt:lpstr>
      <vt:lpstr>How to apply</vt:lpstr>
      <vt:lpstr>Contesting Fiduciary Action</vt:lpstr>
      <vt:lpstr>Contesting Fiduciary Action(cont)</vt:lpstr>
      <vt:lpstr>Additonal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Keith Garrison</dc:creator>
  <cp:lastModifiedBy>Keith Garrison</cp:lastModifiedBy>
  <cp:revision>1</cp:revision>
  <dcterms:created xsi:type="dcterms:W3CDTF">2025-10-29T12:00:26Z</dcterms:created>
  <dcterms:modified xsi:type="dcterms:W3CDTF">2025-10-29T12:55:23Z</dcterms:modified>
</cp:coreProperties>
</file>