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7" r:id="rId3"/>
    <p:sldMasterId id="2147483721" r:id="rId4"/>
  </p:sldMasterIdLst>
  <p:notesMasterIdLst>
    <p:notesMasterId r:id="rId55"/>
  </p:notesMasterIdLst>
  <p:handoutMasterIdLst>
    <p:handoutMasterId r:id="rId56"/>
  </p:handoutMasterIdLst>
  <p:sldIdLst>
    <p:sldId id="256" r:id="rId5"/>
    <p:sldId id="272" r:id="rId6"/>
    <p:sldId id="277" r:id="rId7"/>
    <p:sldId id="298" r:id="rId8"/>
    <p:sldId id="299" r:id="rId9"/>
    <p:sldId id="300" r:id="rId10"/>
    <p:sldId id="301" r:id="rId11"/>
    <p:sldId id="302" r:id="rId12"/>
    <p:sldId id="303" r:id="rId13"/>
    <p:sldId id="304" r:id="rId14"/>
    <p:sldId id="305" r:id="rId15"/>
    <p:sldId id="307" r:id="rId16"/>
    <p:sldId id="308" r:id="rId17"/>
    <p:sldId id="309" r:id="rId18"/>
    <p:sldId id="310" r:id="rId19"/>
    <p:sldId id="331" r:id="rId20"/>
    <p:sldId id="334" r:id="rId21"/>
    <p:sldId id="335" r:id="rId22"/>
    <p:sldId id="336" r:id="rId23"/>
    <p:sldId id="340" r:id="rId24"/>
    <p:sldId id="338" r:id="rId25"/>
    <p:sldId id="339" r:id="rId26"/>
    <p:sldId id="341" r:id="rId27"/>
    <p:sldId id="342" r:id="rId28"/>
    <p:sldId id="343" r:id="rId29"/>
    <p:sldId id="344" r:id="rId30"/>
    <p:sldId id="345" r:id="rId31"/>
    <p:sldId id="346" r:id="rId32"/>
    <p:sldId id="347" r:id="rId33"/>
    <p:sldId id="348" r:id="rId34"/>
    <p:sldId id="349" r:id="rId35"/>
    <p:sldId id="350" r:id="rId36"/>
    <p:sldId id="357" r:id="rId37"/>
    <p:sldId id="467" r:id="rId38"/>
    <p:sldId id="478" r:id="rId39"/>
    <p:sldId id="479" r:id="rId40"/>
    <p:sldId id="480" r:id="rId41"/>
    <p:sldId id="481" r:id="rId42"/>
    <p:sldId id="482" r:id="rId43"/>
    <p:sldId id="483" r:id="rId44"/>
    <p:sldId id="485" r:id="rId45"/>
    <p:sldId id="351" r:id="rId46"/>
    <p:sldId id="484" r:id="rId47"/>
    <p:sldId id="352" r:id="rId48"/>
    <p:sldId id="353" r:id="rId49"/>
    <p:sldId id="354" r:id="rId50"/>
    <p:sldId id="475" r:id="rId51"/>
    <p:sldId id="476" r:id="rId52"/>
    <p:sldId id="477" r:id="rId53"/>
    <p:sldId id="323" r:id="rId5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9"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3979" autoAdjust="0"/>
  </p:normalViewPr>
  <p:slideViewPr>
    <p:cSldViewPr snapToGrid="0">
      <p:cViewPr varScale="1">
        <p:scale>
          <a:sx n="68" d="100"/>
          <a:sy n="68" d="100"/>
        </p:scale>
        <p:origin x="480" y="72"/>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9584" cy="467072"/>
          </a:xfrm>
          <a:prstGeom prst="rect">
            <a:avLst/>
          </a:prstGeom>
        </p:spPr>
        <p:txBody>
          <a:bodyPr vert="horz" lIns="93324" tIns="46662" rIns="93324" bIns="46662" rtlCol="0"/>
          <a:lstStyle>
            <a:lvl1pPr algn="l">
              <a:defRPr sz="1200"/>
            </a:lvl1pPr>
          </a:lstStyle>
          <a:p>
            <a:r>
              <a:rPr lang="en-US" sz="1400" dirty="0">
                <a:latin typeface="Times New Roman" panose="02020603050405020304" pitchFamily="18" charset="0"/>
              </a:rPr>
              <a:t>Electronic Submission Systems</a:t>
            </a:r>
          </a:p>
        </p:txBody>
      </p:sp>
      <p:sp>
        <p:nvSpPr>
          <p:cNvPr id="4" name="Footer Placeholder 3"/>
          <p:cNvSpPr>
            <a:spLocks noGrp="1"/>
          </p:cNvSpPr>
          <p:nvPr>
            <p:ph type="ftr" sz="quarter" idx="2"/>
          </p:nvPr>
        </p:nvSpPr>
        <p:spPr>
          <a:xfrm>
            <a:off x="0" y="8842030"/>
            <a:ext cx="3589585" cy="467071"/>
          </a:xfrm>
          <a:prstGeom prst="rect">
            <a:avLst/>
          </a:prstGeom>
        </p:spPr>
        <p:txBody>
          <a:bodyPr vert="horz" lIns="93324" tIns="46662" rIns="93324" bIns="46662" rtlCol="0" anchor="b"/>
          <a:lstStyle>
            <a:lvl1pPr algn="l">
              <a:defRPr sz="1200"/>
            </a:lvl1pPr>
          </a:lstStyle>
          <a:p>
            <a:r>
              <a:rPr lang="en-US" sz="1400" dirty="0">
                <a:latin typeface="Times New Roman" panose="02020603050405020304" pitchFamily="18" charset="0"/>
              </a:rPr>
              <a:t>Electronic Submission Systems</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E80BC03-E498-44F3-8895-127E4384BE97}" type="slidenum">
              <a:rPr lang="en-US" sz="140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34505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Times New Roman" panose="02020603050405020304" pitchFamily="18" charset="0"/>
              </a:defRPr>
            </a:lvl1pPr>
          </a:lstStyle>
          <a:p>
            <a:fld id="{4CCB3563-B21F-4472-A953-CA98BFE318F2}" type="datetimeFigureOut">
              <a:rPr lang="en-US" smtClean="0"/>
              <a:pPr/>
              <a:t>12/19/2022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Times New Roman" panose="02020603050405020304" pitchFamily="18" charset="0"/>
              </a:defRPr>
            </a:lvl1pPr>
          </a:lstStyle>
          <a:p>
            <a:fld id="{B8C36D78-C19F-4765-8B7F-2FE8BFF07D6C}" type="slidenum">
              <a:rPr lang="en-US" smtClean="0"/>
              <a:pPr/>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2222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C9CCFFF0-9E75-4971-A3AC-753AF7617384}" type="slidenum">
              <a:rPr lang="en-US" smtClean="0"/>
              <a:pPr>
                <a:defRPr/>
              </a:pPr>
              <a:t>10</a:t>
            </a:fld>
            <a:endParaRPr lang="en-US" dirty="0"/>
          </a:p>
        </p:txBody>
      </p:sp>
    </p:spTree>
    <p:extLst>
      <p:ext uri="{BB962C8B-B14F-4D97-AF65-F5344CB8AC3E}">
        <p14:creationId xmlns:p14="http://schemas.microsoft.com/office/powerpoint/2010/main" val="281194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55231A64-B4DD-41A6-92C0-3C1A056F8046}" type="slidenum">
              <a:rPr lang="en-US" smtClean="0"/>
              <a:pPr>
                <a:defRPr/>
              </a:pPr>
              <a:t>11</a:t>
            </a:fld>
            <a:endParaRPr lang="en-US" dirty="0"/>
          </a:p>
        </p:txBody>
      </p:sp>
    </p:spTree>
    <p:extLst>
      <p:ext uri="{BB962C8B-B14F-4D97-AF65-F5344CB8AC3E}">
        <p14:creationId xmlns:p14="http://schemas.microsoft.com/office/powerpoint/2010/main" val="1089809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13</a:t>
            </a:fld>
            <a:endParaRPr lang="en-US"/>
          </a:p>
        </p:txBody>
      </p:sp>
    </p:spTree>
    <p:extLst>
      <p:ext uri="{BB962C8B-B14F-4D97-AF65-F5344CB8AC3E}">
        <p14:creationId xmlns:p14="http://schemas.microsoft.com/office/powerpoint/2010/main" val="192645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Taking this class does not take</a:t>
            </a:r>
            <a:r>
              <a:rPr lang="en-US" baseline="0" dirty="0"/>
              <a:t> place of the direct submit instructions class on the OLP</a:t>
            </a:r>
            <a:endParaRPr lang="en-US" dirty="0"/>
          </a:p>
          <a:p>
            <a:endParaRPr lang="en-US" dirty="0"/>
          </a:p>
          <a:p>
            <a:r>
              <a:rPr lang="en-US" dirty="0"/>
              <a:t>Even though</a:t>
            </a:r>
            <a:r>
              <a:rPr lang="en-US" baseline="0" dirty="0"/>
              <a:t> we have non-accredited VetraSpec users, only accredited reps should be using direct submit</a:t>
            </a:r>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18</a:t>
            </a:fld>
            <a:endParaRPr lang="en-US"/>
          </a:p>
        </p:txBody>
      </p:sp>
    </p:spTree>
    <p:extLst>
      <p:ext uri="{BB962C8B-B14F-4D97-AF65-F5344CB8AC3E}">
        <p14:creationId xmlns:p14="http://schemas.microsoft.com/office/powerpoint/2010/main" val="1393261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19</a:t>
            </a:fld>
            <a:endParaRPr lang="en-US"/>
          </a:p>
        </p:txBody>
      </p:sp>
    </p:spTree>
    <p:extLst>
      <p:ext uri="{BB962C8B-B14F-4D97-AF65-F5344CB8AC3E}">
        <p14:creationId xmlns:p14="http://schemas.microsoft.com/office/powerpoint/2010/main" val="688647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20</a:t>
            </a:fld>
            <a:endParaRPr lang="en-US"/>
          </a:p>
        </p:txBody>
      </p:sp>
    </p:spTree>
    <p:extLst>
      <p:ext uri="{BB962C8B-B14F-4D97-AF65-F5344CB8AC3E}">
        <p14:creationId xmlns:p14="http://schemas.microsoft.com/office/powerpoint/2010/main" val="2776561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21</a:t>
            </a:fld>
            <a:endParaRPr lang="en-US"/>
          </a:p>
        </p:txBody>
      </p:sp>
    </p:spTree>
    <p:extLst>
      <p:ext uri="{BB962C8B-B14F-4D97-AF65-F5344CB8AC3E}">
        <p14:creationId xmlns:p14="http://schemas.microsoft.com/office/powerpoint/2010/main" val="1534457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22</a:t>
            </a:fld>
            <a:endParaRPr lang="en-US"/>
          </a:p>
        </p:txBody>
      </p:sp>
    </p:spTree>
    <p:extLst>
      <p:ext uri="{BB962C8B-B14F-4D97-AF65-F5344CB8AC3E}">
        <p14:creationId xmlns:p14="http://schemas.microsoft.com/office/powerpoint/2010/main" val="1042795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23</a:t>
            </a:fld>
            <a:endParaRPr lang="en-US"/>
          </a:p>
        </p:txBody>
      </p:sp>
    </p:spTree>
    <p:extLst>
      <p:ext uri="{BB962C8B-B14F-4D97-AF65-F5344CB8AC3E}">
        <p14:creationId xmlns:p14="http://schemas.microsoft.com/office/powerpoint/2010/main" val="3953484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24</a:t>
            </a:fld>
            <a:endParaRPr lang="en-US"/>
          </a:p>
        </p:txBody>
      </p:sp>
    </p:spTree>
    <p:extLst>
      <p:ext uri="{BB962C8B-B14F-4D97-AF65-F5344CB8AC3E}">
        <p14:creationId xmlns:p14="http://schemas.microsoft.com/office/powerpoint/2010/main" val="138704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CC91ECD-413E-4768-B09E-4DB5B9067497}" type="slidenum">
              <a:rPr lang="en-US" smtClean="0"/>
              <a:pPr>
                <a:defRPr/>
              </a:pPr>
              <a:t>2</a:t>
            </a:fld>
            <a:endParaRPr lang="en-US" dirty="0"/>
          </a:p>
        </p:txBody>
      </p:sp>
    </p:spTree>
    <p:extLst>
      <p:ext uri="{BB962C8B-B14F-4D97-AF65-F5344CB8AC3E}">
        <p14:creationId xmlns:p14="http://schemas.microsoft.com/office/powerpoint/2010/main" val="27694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25</a:t>
            </a:fld>
            <a:endParaRPr lang="en-US"/>
          </a:p>
        </p:txBody>
      </p:sp>
    </p:spTree>
    <p:extLst>
      <p:ext uri="{BB962C8B-B14F-4D97-AF65-F5344CB8AC3E}">
        <p14:creationId xmlns:p14="http://schemas.microsoft.com/office/powerpoint/2010/main" val="4209886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26</a:t>
            </a:fld>
            <a:endParaRPr lang="en-US"/>
          </a:p>
        </p:txBody>
      </p:sp>
    </p:spTree>
    <p:extLst>
      <p:ext uri="{BB962C8B-B14F-4D97-AF65-F5344CB8AC3E}">
        <p14:creationId xmlns:p14="http://schemas.microsoft.com/office/powerpoint/2010/main" val="3149563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27</a:t>
            </a:fld>
            <a:endParaRPr lang="en-US"/>
          </a:p>
        </p:txBody>
      </p:sp>
    </p:spTree>
    <p:extLst>
      <p:ext uri="{BB962C8B-B14F-4D97-AF65-F5344CB8AC3E}">
        <p14:creationId xmlns:p14="http://schemas.microsoft.com/office/powerpoint/2010/main" val="732586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28</a:t>
            </a:fld>
            <a:endParaRPr lang="en-US"/>
          </a:p>
        </p:txBody>
      </p:sp>
    </p:spTree>
    <p:extLst>
      <p:ext uri="{BB962C8B-B14F-4D97-AF65-F5344CB8AC3E}">
        <p14:creationId xmlns:p14="http://schemas.microsoft.com/office/powerpoint/2010/main" val="3650888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29</a:t>
            </a:fld>
            <a:endParaRPr lang="en-US"/>
          </a:p>
        </p:txBody>
      </p:sp>
    </p:spTree>
    <p:extLst>
      <p:ext uri="{BB962C8B-B14F-4D97-AF65-F5344CB8AC3E}">
        <p14:creationId xmlns:p14="http://schemas.microsoft.com/office/powerpoint/2010/main" val="4037592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30</a:t>
            </a:fld>
            <a:endParaRPr lang="en-US"/>
          </a:p>
        </p:txBody>
      </p:sp>
    </p:spTree>
    <p:extLst>
      <p:ext uri="{BB962C8B-B14F-4D97-AF65-F5344CB8AC3E}">
        <p14:creationId xmlns:p14="http://schemas.microsoft.com/office/powerpoint/2010/main" val="839287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31</a:t>
            </a:fld>
            <a:endParaRPr lang="en-US"/>
          </a:p>
        </p:txBody>
      </p:sp>
    </p:spTree>
    <p:extLst>
      <p:ext uri="{BB962C8B-B14F-4D97-AF65-F5344CB8AC3E}">
        <p14:creationId xmlns:p14="http://schemas.microsoft.com/office/powerpoint/2010/main" val="282143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32</a:t>
            </a:fld>
            <a:endParaRPr lang="en-US"/>
          </a:p>
        </p:txBody>
      </p:sp>
    </p:spTree>
    <p:extLst>
      <p:ext uri="{BB962C8B-B14F-4D97-AF65-F5344CB8AC3E}">
        <p14:creationId xmlns:p14="http://schemas.microsoft.com/office/powerpoint/2010/main" val="1264712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442E6A5-04CB-4693-8615-B0DE006041F8}" type="slidenum">
              <a:rPr lang="en-US" smtClean="0"/>
              <a:pPr>
                <a:defRPr/>
              </a:pPr>
              <a:t>42</a:t>
            </a:fld>
            <a:endParaRPr lang="en-US" dirty="0"/>
          </a:p>
        </p:txBody>
      </p:sp>
    </p:spTree>
    <p:extLst>
      <p:ext uri="{BB962C8B-B14F-4D97-AF65-F5344CB8AC3E}">
        <p14:creationId xmlns:p14="http://schemas.microsoft.com/office/powerpoint/2010/main" val="2449097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6564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ENSURE TO EXPLAIN THE IMPORTANCE OF CHECKING SETTINGS OF SCANNER TO ENSURE THAT FILES ARE SMALLER AND QUICKER TO UPLOAD</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5B6C7B1E-0D0B-4EAB-B663-6E0985AA0860}" type="slidenum">
              <a:rPr lang="en-US" smtClean="0"/>
              <a:pPr>
                <a:defRPr/>
              </a:pPr>
              <a:t>3</a:t>
            </a:fld>
            <a:endParaRPr lang="en-US" dirty="0"/>
          </a:p>
        </p:txBody>
      </p:sp>
    </p:spTree>
    <p:extLst>
      <p:ext uri="{BB962C8B-B14F-4D97-AF65-F5344CB8AC3E}">
        <p14:creationId xmlns:p14="http://schemas.microsoft.com/office/powerpoint/2010/main" val="355624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442E6A5-04CB-4693-8615-B0DE006041F8}" type="slidenum">
              <a:rPr lang="en-US" smtClean="0"/>
              <a:pPr>
                <a:defRPr/>
              </a:pPr>
              <a:t>44</a:t>
            </a:fld>
            <a:endParaRPr lang="en-US" dirty="0"/>
          </a:p>
        </p:txBody>
      </p:sp>
    </p:spTree>
    <p:extLst>
      <p:ext uri="{BB962C8B-B14F-4D97-AF65-F5344CB8AC3E}">
        <p14:creationId xmlns:p14="http://schemas.microsoft.com/office/powerpoint/2010/main" val="1046507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442E6A5-04CB-4693-8615-B0DE006041F8}" type="slidenum">
              <a:rPr lang="en-US" smtClean="0"/>
              <a:pPr>
                <a:defRPr/>
              </a:pPr>
              <a:t>45</a:t>
            </a:fld>
            <a:endParaRPr lang="en-US" dirty="0"/>
          </a:p>
        </p:txBody>
      </p:sp>
    </p:spTree>
    <p:extLst>
      <p:ext uri="{BB962C8B-B14F-4D97-AF65-F5344CB8AC3E}">
        <p14:creationId xmlns:p14="http://schemas.microsoft.com/office/powerpoint/2010/main" val="1911572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442E6A5-04CB-4693-8615-B0DE006041F8}" type="slidenum">
              <a:rPr lang="en-US" smtClean="0"/>
              <a:pPr>
                <a:defRPr/>
              </a:pPr>
              <a:t>46</a:t>
            </a:fld>
            <a:endParaRPr lang="en-US" dirty="0"/>
          </a:p>
        </p:txBody>
      </p:sp>
    </p:spTree>
    <p:extLst>
      <p:ext uri="{BB962C8B-B14F-4D97-AF65-F5344CB8AC3E}">
        <p14:creationId xmlns:p14="http://schemas.microsoft.com/office/powerpoint/2010/main" val="1445710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78118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7739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61151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442E6A5-04CB-4693-8615-B0DE006041F8}" type="slidenum">
              <a:rPr lang="en-US" smtClean="0"/>
              <a:pPr>
                <a:defRPr/>
              </a:pPr>
              <a:t>50</a:t>
            </a:fld>
            <a:endParaRPr lang="en-US" dirty="0"/>
          </a:p>
        </p:txBody>
      </p:sp>
    </p:spTree>
    <p:extLst>
      <p:ext uri="{BB962C8B-B14F-4D97-AF65-F5344CB8AC3E}">
        <p14:creationId xmlns:p14="http://schemas.microsoft.com/office/powerpoint/2010/main" val="410874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SPEND SOME TIME EXPLAINING WHAT SEP IS GOOD FOR, SUCH AS UPLOADING RECORDS, THAT YOU WOULD LIKE UPLOADED INTO VBMS FASTER.</a:t>
            </a:r>
          </a:p>
          <a:p>
            <a:endParaRPr lang="en-US" altLang="en-US" dirty="0"/>
          </a:p>
          <a:p>
            <a:r>
              <a:rPr lang="en-US" altLang="en-US" dirty="0"/>
              <a:t>POA REQUEST ACCEPTANCE, USEFUL FOR ASSISTING VETERANS REMOTELY – PROVIDE EXAMPLE:</a:t>
            </a:r>
          </a:p>
          <a:p>
            <a:r>
              <a:rPr lang="en-US" altLang="en-US" dirty="0"/>
              <a:t>EXAMPLE: ASSISTING VETERAN OVER THE PHONE, EMAIL. VETERAN CAN REQUEST POA ON EBENEFITS AND YOU ACCEPT ON SEP AND WORK CLAIM FROM THERE. </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D0F2DA3-9C4E-4BB2-A12F-C15F084A7F92}" type="slidenum">
              <a:rPr lang="en-US" smtClean="0"/>
              <a:pPr>
                <a:defRPr/>
              </a:pPr>
              <a:t>4</a:t>
            </a:fld>
            <a:endParaRPr lang="en-US" dirty="0"/>
          </a:p>
        </p:txBody>
      </p:sp>
    </p:spTree>
    <p:extLst>
      <p:ext uri="{BB962C8B-B14F-4D97-AF65-F5344CB8AC3E}">
        <p14:creationId xmlns:p14="http://schemas.microsoft.com/office/powerpoint/2010/main" val="135961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EVERYONE REGISTERING FOR FIRST TIME, WILL MORE THAN LIKELY NEED TO HAVE THERESA GIVE THEM ACCESS TO ACCEPT OR DENY POA REQUEST. IT WILL BE UP TO DSO, IF THEY WANT TO PROVIDE THEM ACCESS, SO THAT HE/SHE, CAN EMAIL THERESA REQUESTING ACCESS FOR SUCH INDIVIDUAL.</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AB427924-FC6A-4844-AAA6-515394B86CA5}" type="slidenum">
              <a:rPr lang="en-US" smtClean="0"/>
              <a:pPr>
                <a:defRPr/>
              </a:pPr>
              <a:t>5</a:t>
            </a:fld>
            <a:endParaRPr lang="en-US" dirty="0"/>
          </a:p>
        </p:txBody>
      </p:sp>
    </p:spTree>
    <p:extLst>
      <p:ext uri="{BB962C8B-B14F-4D97-AF65-F5344CB8AC3E}">
        <p14:creationId xmlns:p14="http://schemas.microsoft.com/office/powerpoint/2010/main" val="2088630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8C507591-7B1C-475F-9EEC-E8C5A7794730}" type="slidenum">
              <a:rPr lang="en-US" smtClean="0"/>
              <a:pPr>
                <a:defRPr/>
              </a:pPr>
              <a:t>6</a:t>
            </a:fld>
            <a:endParaRPr lang="en-US" dirty="0"/>
          </a:p>
        </p:txBody>
      </p:sp>
    </p:spTree>
    <p:extLst>
      <p:ext uri="{BB962C8B-B14F-4D97-AF65-F5344CB8AC3E}">
        <p14:creationId xmlns:p14="http://schemas.microsoft.com/office/powerpoint/2010/main" val="3566259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C03770C1-844F-4DEF-8E81-87B7A0C20F7D}" type="slidenum">
              <a:rPr lang="en-US" smtClean="0"/>
              <a:pPr>
                <a:defRPr/>
              </a:pPr>
              <a:t>7</a:t>
            </a:fld>
            <a:endParaRPr lang="en-US" dirty="0"/>
          </a:p>
        </p:txBody>
      </p:sp>
    </p:spTree>
    <p:extLst>
      <p:ext uri="{BB962C8B-B14F-4D97-AF65-F5344CB8AC3E}">
        <p14:creationId xmlns:p14="http://schemas.microsoft.com/office/powerpoint/2010/main" val="185907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EXPLAIN TO CLASS THAT IF ANYONE PUTS ANY LIMITATION ON HEALTH INFO, THEN THEY SHOULD ATTEMPT TO FOLLOW UP WITH VETERAN AND EXPLAIN TO THEM, WHAT THE LIMITATION OF HEALTH INFO DOES TO POA ACCESS. </a:t>
            </a:r>
          </a:p>
          <a:p>
            <a:endParaRPr lang="en-US" altLang="en-US" dirty="0"/>
          </a:p>
          <a:p>
            <a:r>
              <a:rPr lang="en-US" altLang="en-US" dirty="0"/>
              <a:t>SUGGEST TO CLASS TO CREATE A TEMPLATE TO QUICKLY SEND EMAIL WITH EXPLANATION OF DENIAL AND REASON. </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28AFC1E0-4D09-4C44-98E9-95964C4CA417}" type="slidenum">
              <a:rPr lang="en-US" smtClean="0"/>
              <a:pPr>
                <a:defRPr/>
              </a:pPr>
              <a:t>8</a:t>
            </a:fld>
            <a:endParaRPr lang="en-US" dirty="0"/>
          </a:p>
        </p:txBody>
      </p:sp>
    </p:spTree>
    <p:extLst>
      <p:ext uri="{BB962C8B-B14F-4D97-AF65-F5344CB8AC3E}">
        <p14:creationId xmlns:p14="http://schemas.microsoft.com/office/powerpoint/2010/main" val="346547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ENCOURAGE THEM TO MAKE A POC AT LOCAL APPEALS TEAM, SO THAT THEY CAN FIND ANY STATUS OF APPEALS FOR POA REQUEST. </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99FDDE84-4E14-492B-A0C3-294D7936C440}" type="slidenum">
              <a:rPr lang="en-US" smtClean="0"/>
              <a:pPr>
                <a:defRPr/>
              </a:pPr>
              <a:t>9</a:t>
            </a:fld>
            <a:endParaRPr lang="en-US" dirty="0"/>
          </a:p>
        </p:txBody>
      </p:sp>
    </p:spTree>
    <p:extLst>
      <p:ext uri="{BB962C8B-B14F-4D97-AF65-F5344CB8AC3E}">
        <p14:creationId xmlns:p14="http://schemas.microsoft.com/office/powerpoint/2010/main" val="288735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9064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70152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92827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61944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7770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594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5106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86017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73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7124248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412164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6867991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2412311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8882062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57822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D809A6-B977-45CA-BC64-77C86AC76C02}" type="datetime1">
              <a:rPr lang="en-US" smtClean="0"/>
              <a:pPr>
                <a:defRPr/>
              </a:pPr>
              <a:t>12/19/2022</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6F2E7C-C042-4555-B404-16BDCC60B113}" type="slidenum">
              <a:rPr lang="en-US" smtClean="0"/>
              <a:pPr>
                <a:defRPr/>
              </a:pPr>
              <a:t>‹#›</a:t>
            </a:fld>
            <a:endParaRPr lang="en-US" dirty="0"/>
          </a:p>
        </p:txBody>
      </p:sp>
    </p:spTree>
    <p:extLst>
      <p:ext uri="{BB962C8B-B14F-4D97-AF65-F5344CB8AC3E}">
        <p14:creationId xmlns:p14="http://schemas.microsoft.com/office/powerpoint/2010/main" val="264863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09794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9662758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5687523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947368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2000">
                <a:latin typeface="Times New Roman" panose="02020603050405020304" pitchFamily="18" charset="0"/>
                <a:cs typeface="Times New Roman" panose="02020603050405020304" pitchFamily="18" charset="0"/>
              </a:defRPr>
            </a:lvl1pPr>
          </a:lstStyle>
          <a:p>
            <a:pPr>
              <a:defRPr/>
            </a:pPr>
            <a:fld id="{E2FB73DA-5FDE-45B5-BAA4-C61223CC44F6}"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5506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072174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table</a:t>
            </a:r>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84466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chart</a:t>
            </a:r>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3315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651949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58275F71-03D8-4E4B-9D1C-D9F8B6AB7123}" type="datetime1">
              <a:rPr lang="en-US" smtClean="0">
                <a:solidFill>
                  <a:prstClr val="black"/>
                </a:solidFill>
              </a:rPr>
              <a:pPr>
                <a:defRPr/>
              </a:pPr>
              <a:t>12/19/2022</a:t>
            </a:fld>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atin typeface="Times New Roman" panose="02020603050405020304" pitchFamily="18"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F675AD29-2591-4391-8D28-DD298FB87CE4}"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9127112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22D809A6-B977-45CA-BC64-77C86AC76C02}" type="datetime1">
              <a:rPr lang="en-US" smtClean="0"/>
              <a:pPr>
                <a:defRPr/>
              </a:pPr>
              <a:t>12/19/2022</a:t>
            </a:fld>
            <a:endParaRPr lang="en-US" dirty="0"/>
          </a:p>
        </p:txBody>
      </p:sp>
      <p:sp>
        <p:nvSpPr>
          <p:cNvPr id="3" name="Footer Placeholder 4"/>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6F2E7C-C042-4555-B404-16BDCC60B113}" type="slidenum">
              <a:rPr lang="en-US"/>
              <a:pPr>
                <a:defRPr/>
              </a:pPr>
              <a:t>‹#›</a:t>
            </a:fld>
            <a:endParaRPr lang="en-US" dirty="0"/>
          </a:p>
        </p:txBody>
      </p:sp>
    </p:spTree>
    <p:extLst>
      <p:ext uri="{BB962C8B-B14F-4D97-AF65-F5344CB8AC3E}">
        <p14:creationId xmlns:p14="http://schemas.microsoft.com/office/powerpoint/2010/main" val="122916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69746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53163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65017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12/19/2022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8F63A3B-78C7-47BE-AE5E-E10140E04643}" type="slidenum">
              <a:rPr lang="en-US" smtClean="0"/>
              <a:pPr/>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6480909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12/19/2022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60B18D57-13A5-4968-950D-8FEF41FA4399}" type="slidenum">
              <a:rPr lang="en-US" smtClean="0"/>
              <a:pPr/>
              <a:t>‹#›</a:t>
            </a:fld>
            <a:endParaRPr lang="en-US" dirty="0"/>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8490178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7341575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mailto:DSOHelpdesk@vfw.org"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hyperlink" Target="https://eauth.va.gov/accessva/?cspSelectFor=quicksubmit" TargetMode="Externa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sep.va.gov/sep/web/guest/sep"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hyperlink" Target="mailto:taldana@vfw.org" TargetMode="External"/><Relationship Id="rId4" Type="http://schemas.openxmlformats.org/officeDocument/2006/relationships/hyperlink" Target="https://www.sep.va.gov/sep/web/guest/sep"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1147" y="2221713"/>
            <a:ext cx="6531429" cy="1446550"/>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Using Electronic Submission Systems</a:t>
            </a:r>
          </a:p>
        </p:txBody>
      </p:sp>
      <p:sp>
        <p:nvSpPr>
          <p:cNvPr id="2" name="TextBox 1"/>
          <p:cNvSpPr txBox="1"/>
          <p:nvPr/>
        </p:nvSpPr>
        <p:spPr>
          <a:xfrm>
            <a:off x="5394472" y="4614907"/>
            <a:ext cx="6197594" cy="830997"/>
          </a:xfrm>
          <a:prstGeom prst="rect">
            <a:avLst/>
          </a:prstGeom>
          <a:noFill/>
        </p:spPr>
        <p:txBody>
          <a:bodyPr wrap="square" rtlCol="0">
            <a:spAutoFit/>
          </a:bodyPr>
          <a:lstStyle/>
          <a:p>
            <a:pPr algn="r"/>
            <a:endParaRPr lang="en-US" sz="2800" b="1" dirty="0">
              <a:latin typeface="Times New Roman" panose="02020603050405020304" pitchFamily="18" charset="0"/>
              <a:cs typeface="Times New Roman" panose="02020603050405020304" pitchFamily="18" charset="0"/>
            </a:endParaRPr>
          </a:p>
          <a:p>
            <a:pPr algn="r"/>
            <a:endParaRPr lang="en-US" sz="2000" dirty="0">
              <a:latin typeface="Times New Roman" panose="02020603050405020304" pitchFamily="18" charset="0"/>
              <a:cs typeface="Times New Roman" panose="02020603050405020304" pitchFamily="18" charset="0"/>
            </a:endParaRPr>
          </a:p>
        </p:txBody>
      </p:sp>
      <p:pic>
        <p:nvPicPr>
          <p:cNvPr id="5" name="Picture 4" descr="A person using a computer&#10;&#10;Description automatically generated with medium confidence">
            <a:extLst>
              <a:ext uri="{FF2B5EF4-FFF2-40B4-BE49-F238E27FC236}">
                <a16:creationId xmlns:a16="http://schemas.microsoft.com/office/drawing/2014/main" id="{E7A2B724-34FE-C2E1-2503-3BFDA99349CD}"/>
              </a:ext>
            </a:extLst>
          </p:cNvPr>
          <p:cNvPicPr>
            <a:picLocks noChangeAspect="1"/>
          </p:cNvPicPr>
          <p:nvPr/>
        </p:nvPicPr>
        <p:blipFill rotWithShape="1">
          <a:blip r:embed="rId3">
            <a:extLst>
              <a:ext uri="{28A0092B-C50C-407E-A947-70E740481C1C}">
                <a14:useLocalDpi xmlns:a14="http://schemas.microsoft.com/office/drawing/2010/main" val="0"/>
              </a:ext>
            </a:extLst>
          </a:blip>
          <a:srcRect l="32021" r="5526"/>
          <a:stretch/>
        </p:blipFill>
        <p:spPr>
          <a:xfrm>
            <a:off x="4497924" y="3668263"/>
            <a:ext cx="3237874" cy="2173309"/>
          </a:xfrm>
          <a:prstGeom prst="rect">
            <a:avLst/>
          </a:prstGeom>
        </p:spPr>
      </p:pic>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75" y="1561514"/>
            <a:ext cx="11002417" cy="4567231"/>
          </a:xfrm>
        </p:spPr>
        <p:txBody>
          <a:bodyPr>
            <a:normAutofit fontScale="92500" lnSpcReduction="20000"/>
          </a:bodyPr>
          <a:lstStyle/>
          <a:p>
            <a:pPr marL="0" indent="0" algn="ctr">
              <a:buNone/>
              <a:defRPr/>
            </a:pPr>
            <a:endParaRPr lang="en-US" sz="4000" b="1" dirty="0">
              <a:solidFill>
                <a:srgbClr val="FF0000"/>
              </a:solidFill>
              <a:cs typeface="Times New Roman" panose="02020603050405020304" pitchFamily="18" charset="0"/>
            </a:endParaRPr>
          </a:p>
          <a:p>
            <a:pPr marL="0" indent="0" algn="ctr">
              <a:buNone/>
              <a:defRPr/>
            </a:pPr>
            <a:r>
              <a:rPr lang="en-US" sz="5200" b="1" dirty="0">
                <a:solidFill>
                  <a:srgbClr val="FF0000"/>
                </a:solidFill>
                <a:cs typeface="Times New Roman" panose="02020603050405020304" pitchFamily="18" charset="0"/>
              </a:rPr>
              <a:t>NVS Policy states that all POA requests must be acted upon within 5 business days</a:t>
            </a:r>
          </a:p>
          <a:p>
            <a:pPr marL="0" indent="0">
              <a:buNone/>
              <a:defRPr/>
            </a:pPr>
            <a:endParaRPr lang="en-US" sz="3600" dirty="0">
              <a:cs typeface="Times New Roman" panose="02020603050405020304" pitchFamily="18" charset="0"/>
            </a:endParaRPr>
          </a:p>
          <a:p>
            <a:pPr marL="0" indent="0" algn="ctr">
              <a:buNone/>
              <a:defRPr/>
            </a:pPr>
            <a:r>
              <a:rPr lang="en-US" sz="5200" dirty="0">
                <a:cs typeface="Times New Roman" panose="02020603050405020304" pitchFamily="18" charset="0"/>
              </a:rPr>
              <a:t>Not reviewing SEP POA requests is the same as ignoring a veteran that comes to your office for help</a:t>
            </a:r>
          </a:p>
        </p:txBody>
      </p:sp>
      <p:sp>
        <p:nvSpPr>
          <p:cNvPr id="4" name="Slide Number Placeholder 3"/>
          <p:cNvSpPr>
            <a:spLocks noGrp="1"/>
          </p:cNvSpPr>
          <p:nvPr>
            <p:ph type="sldNum" sz="quarter" idx="12"/>
          </p:nvPr>
        </p:nvSpPr>
        <p:spPr/>
        <p:txBody>
          <a:bodyPr/>
          <a:lstStyle/>
          <a:p>
            <a:pPr>
              <a:defRPr/>
            </a:pPr>
            <a:fld id="{748F2CAE-E40C-4A2E-B1A4-072596C86D2B}" type="slidenum">
              <a:rPr lang="en-US" sz="2000" smtClean="0"/>
              <a:pPr>
                <a:defRPr/>
              </a:pPr>
              <a:t>10</a:t>
            </a:fld>
            <a:endParaRPr lang="en-US" sz="2000" dirty="0"/>
          </a:p>
        </p:txBody>
      </p:sp>
      <p:sp>
        <p:nvSpPr>
          <p:cNvPr id="7" name="Title 3"/>
          <p:cNvSpPr>
            <a:spLocks noGrp="1"/>
          </p:cNvSpPr>
          <p:nvPr>
            <p:ph type="title"/>
          </p:nvPr>
        </p:nvSpPr>
        <p:spPr>
          <a:xfrm>
            <a:off x="154747" y="206822"/>
            <a:ext cx="9048205" cy="981732"/>
          </a:xfrm>
        </p:spPr>
        <p:txBody>
          <a:bodyPr>
            <a:noAutofit/>
          </a:bodyPr>
          <a:lstStyle/>
          <a:p>
            <a:r>
              <a:rPr lang="en-US" sz="4000" b="1" dirty="0">
                <a:latin typeface="Times New Roman" panose="02020603050405020304" pitchFamily="18" charset="0"/>
                <a:cs typeface="Times New Roman" panose="02020603050405020304" pitchFamily="18" charset="0"/>
              </a:rPr>
              <a:t>SEP: Reviewing Representation Requests</a:t>
            </a:r>
          </a:p>
        </p:txBody>
      </p:sp>
    </p:spTree>
    <p:extLst>
      <p:ext uri="{BB962C8B-B14F-4D97-AF65-F5344CB8AC3E}">
        <p14:creationId xmlns:p14="http://schemas.microsoft.com/office/powerpoint/2010/main" val="24125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5"/>
          <p:cNvSpPr txBox="1">
            <a:spLocks noChangeArrowheads="1"/>
          </p:cNvSpPr>
          <p:nvPr/>
        </p:nvSpPr>
        <p:spPr bwMode="auto">
          <a:xfrm>
            <a:off x="6898483" y="1689499"/>
            <a:ext cx="370879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a:latin typeface="Palatino Linotype" panose="02040502050505030304" pitchFamily="18" charset="0"/>
            </a:endParaRPr>
          </a:p>
          <a:p>
            <a:pPr>
              <a:spcBef>
                <a:spcPct val="0"/>
              </a:spcBef>
            </a:pPr>
            <a:endParaRPr lang="en-US" altLang="en-US" sz="1350">
              <a:latin typeface="Palatino Linotype" panose="02040502050505030304" pitchFamily="18" charset="0"/>
            </a:endParaRPr>
          </a:p>
          <a:p>
            <a:pPr>
              <a:spcBef>
                <a:spcPct val="0"/>
              </a:spcBef>
            </a:pPr>
            <a:endParaRPr lang="en-US" altLang="en-US" sz="1350">
              <a:latin typeface="Palatino Linotype" panose="02040502050505030304" pitchFamily="18" charset="0"/>
            </a:endParaRPr>
          </a:p>
        </p:txBody>
      </p:sp>
      <p:sp>
        <p:nvSpPr>
          <p:cNvPr id="50180" name="TextBox 1"/>
          <p:cNvSpPr txBox="1">
            <a:spLocks noChangeArrowheads="1"/>
          </p:cNvSpPr>
          <p:nvPr/>
        </p:nvSpPr>
        <p:spPr bwMode="auto">
          <a:xfrm>
            <a:off x="168816" y="330877"/>
            <a:ext cx="940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4000" b="1" dirty="0">
                <a:latin typeface="Times New Roman" panose="02020603050405020304" pitchFamily="18" charset="0"/>
                <a:cs typeface="Times New Roman" panose="02020603050405020304" pitchFamily="18" charset="0"/>
              </a:rPr>
              <a:t>SEP: Viewing Accepted Requests </a:t>
            </a:r>
          </a:p>
        </p:txBody>
      </p:sp>
      <p:sp>
        <p:nvSpPr>
          <p:cNvPr id="3" name="TextBox 2"/>
          <p:cNvSpPr txBox="1"/>
          <p:nvPr/>
        </p:nvSpPr>
        <p:spPr>
          <a:xfrm>
            <a:off x="5850684" y="1231186"/>
            <a:ext cx="5742272" cy="5847755"/>
          </a:xfrm>
          <a:prstGeom prst="rect">
            <a:avLst/>
          </a:prstGeom>
          <a:noFill/>
        </p:spPr>
        <p:txBody>
          <a:bodyPr wrap="square">
            <a:spAutoFit/>
          </a:bodyPr>
          <a:lstStyle/>
          <a:p>
            <a:pPr marL="257175" indent="-257175">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SEP allows you to view POA files you have accepted</a:t>
            </a:r>
          </a:p>
          <a:p>
            <a:pPr>
              <a:defRPr/>
            </a:pPr>
            <a:endParaRPr lang="en-US" sz="105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To access these files, select the “accepted” option displayed on the left and click on “find request”. </a:t>
            </a:r>
          </a:p>
          <a:p>
            <a:pPr marL="257175" indent="-257175">
              <a:buFont typeface="Arial" panose="020B0604020202020204" pitchFamily="34" charset="0"/>
              <a:buChar char="•"/>
              <a:defRPr/>
            </a:pPr>
            <a:endParaRPr lang="en-US" sz="105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This will allow you to view clients accepted by VFW, so that you can add them into VetraSpec.</a:t>
            </a:r>
          </a:p>
          <a:p>
            <a:pPr>
              <a:defRPr/>
            </a:pPr>
            <a:endParaRPr lang="en-US" dirty="0">
              <a:latin typeface="Times New Roman" panose="02020603050405020304" pitchFamily="18" charset="0"/>
            </a:endParaRPr>
          </a:p>
          <a:p>
            <a:pPr>
              <a:defRPr/>
            </a:pPr>
            <a:r>
              <a:rPr lang="en-US" sz="1500" dirty="0">
                <a:latin typeface="Times New Roman" panose="02020603050405020304" pitchFamily="18" charset="0"/>
              </a:rPr>
              <a:t> </a:t>
            </a:r>
          </a:p>
        </p:txBody>
      </p:sp>
      <p:pic>
        <p:nvPicPr>
          <p:cNvPr id="69637"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089" t="1153" r="17305" b="4595"/>
          <a:stretch/>
        </p:blipFill>
        <p:spPr>
          <a:xfrm>
            <a:off x="609600" y="1341400"/>
            <a:ext cx="4694635" cy="5380075"/>
          </a:xfrm>
        </p:spPr>
      </p:pic>
      <p:sp>
        <p:nvSpPr>
          <p:cNvPr id="2" name="Slide Number Placeholder 1"/>
          <p:cNvSpPr>
            <a:spLocks noGrp="1"/>
          </p:cNvSpPr>
          <p:nvPr>
            <p:ph type="sldNum" sz="quarter" idx="12"/>
          </p:nvPr>
        </p:nvSpPr>
        <p:spPr/>
        <p:txBody>
          <a:bodyPr/>
          <a:lstStyle/>
          <a:p>
            <a:pPr>
              <a:defRPr/>
            </a:pPr>
            <a:fld id="{0421B8FA-552D-466A-9630-AD119F12265D}" type="slidenum">
              <a:rPr lang="en-US" sz="2000"/>
              <a:pPr>
                <a:defRPr/>
              </a:pPr>
              <a:t>11</a:t>
            </a:fld>
            <a:endParaRPr lang="en-US" sz="2000" dirty="0"/>
          </a:p>
        </p:txBody>
      </p:sp>
    </p:spTree>
    <p:extLst>
      <p:ext uri="{BB962C8B-B14F-4D97-AF65-F5344CB8AC3E}">
        <p14:creationId xmlns:p14="http://schemas.microsoft.com/office/powerpoint/2010/main" val="313269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54747" y="70341"/>
            <a:ext cx="7563805" cy="1210491"/>
          </a:xfrm>
        </p:spPr>
        <p:txBody>
          <a:bodyPr>
            <a:normAutofit/>
          </a:bodyPr>
          <a:lstStyle/>
          <a:p>
            <a:r>
              <a:rPr lang="en-US" altLang="en-US" b="1" dirty="0">
                <a:latin typeface="Times New Roman" panose="02020603050405020304" pitchFamily="18" charset="0"/>
                <a:cs typeface="Times New Roman" panose="02020603050405020304" pitchFamily="18" charset="0"/>
              </a:rPr>
              <a:t>SEP: Viewing a Veteran’s File</a:t>
            </a:r>
            <a:endParaRPr lang="en-US" altLang="en-US" dirty="0">
              <a:latin typeface="Times New Roman" panose="02020603050405020304" pitchFamily="18" charset="0"/>
              <a:cs typeface="Times New Roman" panose="02020603050405020304" pitchFamily="18" charset="0"/>
            </a:endParaRPr>
          </a:p>
        </p:txBody>
      </p:sp>
      <p:pic>
        <p:nvPicPr>
          <p:cNvPr id="73731"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02" r="7675"/>
          <a:stretch/>
        </p:blipFill>
        <p:spPr>
          <a:xfrm>
            <a:off x="812178" y="1393054"/>
            <a:ext cx="5332235" cy="5328421"/>
          </a:xfrm>
        </p:spPr>
      </p:pic>
      <p:sp>
        <p:nvSpPr>
          <p:cNvPr id="4" name="Slide Number Placeholder 3"/>
          <p:cNvSpPr>
            <a:spLocks noGrp="1"/>
          </p:cNvSpPr>
          <p:nvPr>
            <p:ph type="sldNum" sz="quarter" idx="12"/>
          </p:nvPr>
        </p:nvSpPr>
        <p:spPr/>
        <p:txBody>
          <a:bodyPr/>
          <a:lstStyle/>
          <a:p>
            <a:pPr>
              <a:defRPr/>
            </a:pPr>
            <a:fld id="{A27DA1FE-F0B1-470A-9341-F47E07DCCEDA}" type="slidenum">
              <a:rPr lang="en-US" sz="2000" smtClean="0"/>
              <a:pPr>
                <a:defRPr/>
              </a:pPr>
              <a:t>12</a:t>
            </a:fld>
            <a:endParaRPr lang="en-US" sz="2000" dirty="0"/>
          </a:p>
        </p:txBody>
      </p:sp>
      <p:sp>
        <p:nvSpPr>
          <p:cNvPr id="6" name="TextBox 5"/>
          <p:cNvSpPr txBox="1"/>
          <p:nvPr/>
        </p:nvSpPr>
        <p:spPr>
          <a:xfrm>
            <a:off x="6639951" y="1378633"/>
            <a:ext cx="5008098" cy="4893647"/>
          </a:xfrm>
          <a:prstGeom prst="rect">
            <a:avLst/>
          </a:prstGeom>
          <a:noFill/>
        </p:spPr>
        <p:txBody>
          <a:bodyPr wrap="square">
            <a:spAutoFit/>
          </a:bodyPr>
          <a:lstStyle/>
          <a:p>
            <a:pPr marL="214313" indent="-21431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SEP allows you to view what the veteran sees in eBenefits</a:t>
            </a:r>
          </a:p>
          <a:p>
            <a:pPr marL="214313" indent="-214313">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The easiest way to search for a veteran is by by SSN in the Dashboard</a:t>
            </a:r>
          </a:p>
          <a:p>
            <a:pPr marL="214313" indent="-214313">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Afterwards click on “search for veterans”</a:t>
            </a:r>
            <a:endParaRPr lang="en-US" sz="3200" dirty="0">
              <a:latin typeface="Times New Roman" panose="02020603050405020304" pitchFamily="18" charset="0"/>
            </a:endParaRPr>
          </a:p>
        </p:txBody>
      </p:sp>
    </p:spTree>
    <p:extLst>
      <p:ext uri="{BB962C8B-B14F-4D97-AF65-F5344CB8AC3E}">
        <p14:creationId xmlns:p14="http://schemas.microsoft.com/office/powerpoint/2010/main" val="15720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68816" y="42204"/>
            <a:ext cx="9213669"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SEP: Completing Forms and Uploading Documents</a:t>
            </a:r>
          </a:p>
        </p:txBody>
      </p:sp>
      <p:sp>
        <p:nvSpPr>
          <p:cNvPr id="4" name="Slide Number Placeholder 3"/>
          <p:cNvSpPr>
            <a:spLocks noGrp="1"/>
          </p:cNvSpPr>
          <p:nvPr>
            <p:ph type="sldNum" sz="quarter" idx="12"/>
          </p:nvPr>
        </p:nvSpPr>
        <p:spPr/>
        <p:txBody>
          <a:bodyPr/>
          <a:lstStyle/>
          <a:p>
            <a:pPr>
              <a:defRPr/>
            </a:pPr>
            <a:fld id="{4F290107-093A-4728-A915-41B33AB1ACA9}" type="slidenum">
              <a:rPr lang="en-US" sz="2000" smtClean="0"/>
              <a:pPr>
                <a:defRPr/>
              </a:pPr>
              <a:t>13</a:t>
            </a:fld>
            <a:endParaRPr lang="en-US" sz="2000" dirty="0"/>
          </a:p>
        </p:txBody>
      </p:sp>
      <p:sp>
        <p:nvSpPr>
          <p:cNvPr id="6" name="TextBox 5"/>
          <p:cNvSpPr txBox="1"/>
          <p:nvPr/>
        </p:nvSpPr>
        <p:spPr>
          <a:xfrm>
            <a:off x="6682154" y="1343126"/>
            <a:ext cx="5070291" cy="4893647"/>
          </a:xfrm>
          <a:prstGeom prst="rect">
            <a:avLst/>
          </a:prstGeom>
          <a:noFill/>
        </p:spPr>
        <p:txBody>
          <a:bodyPr wrap="square">
            <a:spAutoFit/>
          </a:bodyPr>
          <a:lstStyle/>
          <a:p>
            <a:pPr marL="214313" indent="-214313">
              <a:buFont typeface="Arial" panose="020B0604020202020204" pitchFamily="34" charset="0"/>
              <a:buChar char="•"/>
              <a:defRPr/>
            </a:pPr>
            <a:r>
              <a:rPr lang="en-US" sz="4000" dirty="0">
                <a:latin typeface="Times New Roman" panose="02020603050405020304" pitchFamily="18" charset="0"/>
                <a:cs typeface="Times New Roman" panose="02020603050405020304" pitchFamily="18" charset="0"/>
              </a:rPr>
              <a:t>After you search for veterans file, this screen on left will appear</a:t>
            </a:r>
          </a:p>
          <a:p>
            <a:pPr marL="214313" indent="-214313">
              <a:buFont typeface="Arial" panose="020B0604020202020204" pitchFamily="34" charset="0"/>
              <a:buChar char="•"/>
              <a:defRPr/>
            </a:pPr>
            <a:endParaRPr lang="en-US" sz="32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defRPr/>
            </a:pPr>
            <a:r>
              <a:rPr lang="en-US" sz="4000" dirty="0">
                <a:latin typeface="Times New Roman" panose="02020603050405020304" pitchFamily="18" charset="0"/>
                <a:cs typeface="Times New Roman" panose="02020603050405020304" pitchFamily="18" charset="0"/>
              </a:rPr>
              <a:t>From here there are many actions that you can select from</a:t>
            </a:r>
          </a:p>
        </p:txBody>
      </p:sp>
      <p:pic>
        <p:nvPicPr>
          <p:cNvPr id="7" name="Content Placeholder 6" descr="A picture containing table&#10;&#10;Description automatically generated">
            <a:extLst>
              <a:ext uri="{FF2B5EF4-FFF2-40B4-BE49-F238E27FC236}">
                <a16:creationId xmlns:a16="http://schemas.microsoft.com/office/drawing/2014/main" id="{68F294F5-1578-4293-B066-57F8527652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2435" y="1524874"/>
            <a:ext cx="5834230" cy="4967608"/>
          </a:xfrm>
        </p:spPr>
      </p:pic>
    </p:spTree>
    <p:extLst>
      <p:ext uri="{BB962C8B-B14F-4D97-AF65-F5344CB8AC3E}">
        <p14:creationId xmlns:p14="http://schemas.microsoft.com/office/powerpoint/2010/main" val="131616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ED17764-04C7-4564-BB9D-0FFD857FC6EF}" type="slidenum">
              <a:rPr lang="en-US" sz="2000" smtClean="0"/>
              <a:pPr>
                <a:defRPr/>
              </a:pPr>
              <a:t>14</a:t>
            </a:fld>
            <a:endParaRPr lang="en-US" sz="2000" dirty="0"/>
          </a:p>
        </p:txBody>
      </p:sp>
      <p:sp>
        <p:nvSpPr>
          <p:cNvPr id="6" name="TextBox 5"/>
          <p:cNvSpPr txBox="1"/>
          <p:nvPr/>
        </p:nvSpPr>
        <p:spPr>
          <a:xfrm>
            <a:off x="6595730" y="1408078"/>
            <a:ext cx="5002712" cy="4708981"/>
          </a:xfrm>
          <a:prstGeom prst="rect">
            <a:avLst/>
          </a:prstGeom>
          <a:noFill/>
        </p:spPr>
        <p:txBody>
          <a:bodyPr wrap="square">
            <a:spAutoFit/>
          </a:bodyPr>
          <a:lstStyle/>
          <a:p>
            <a:pPr marL="214313" indent="-214313">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To upload documents, first click on “actions” then click on “Claim Status”</a:t>
            </a:r>
          </a:p>
          <a:p>
            <a:pPr marL="214313" indent="-214313">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This will bring you to the Work in Process screen as shown on next slide</a:t>
            </a:r>
          </a:p>
          <a:p>
            <a:pPr>
              <a:defRPr/>
            </a:pPr>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You can also start a new form, such as VA form 21-526ez by selecting “online forms”</a:t>
            </a:r>
          </a:p>
        </p:txBody>
      </p:sp>
      <p:sp>
        <p:nvSpPr>
          <p:cNvPr id="8" name="Title 1"/>
          <p:cNvSpPr>
            <a:spLocks noGrp="1"/>
          </p:cNvSpPr>
          <p:nvPr>
            <p:ph type="title"/>
          </p:nvPr>
        </p:nvSpPr>
        <p:spPr>
          <a:xfrm>
            <a:off x="168816" y="42204"/>
            <a:ext cx="9030789"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SEP: Completing Forms and Uploading Documents</a:t>
            </a:r>
          </a:p>
        </p:txBody>
      </p:sp>
      <p:pic>
        <p:nvPicPr>
          <p:cNvPr id="7" name="Content Placeholder 6" descr="A picture containing table&#10;&#10;Description automatically generated">
            <a:extLst>
              <a:ext uri="{FF2B5EF4-FFF2-40B4-BE49-F238E27FC236}">
                <a16:creationId xmlns:a16="http://schemas.microsoft.com/office/drawing/2014/main" id="{853FB7CE-3950-4A24-8709-CAC43D6118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934" y="1459377"/>
            <a:ext cx="6238952" cy="4896973"/>
          </a:xfrm>
        </p:spPr>
      </p:pic>
    </p:spTree>
    <p:extLst>
      <p:ext uri="{BB962C8B-B14F-4D97-AF65-F5344CB8AC3E}">
        <p14:creationId xmlns:p14="http://schemas.microsoft.com/office/powerpoint/2010/main" val="249798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88" r="5350" b="4134"/>
          <a:stretch/>
        </p:blipFill>
        <p:spPr>
          <a:xfrm>
            <a:off x="450256" y="1541644"/>
            <a:ext cx="5417144" cy="5179831"/>
          </a:xfrm>
        </p:spPr>
      </p:pic>
      <p:sp>
        <p:nvSpPr>
          <p:cNvPr id="4" name="Slide Number Placeholder 3"/>
          <p:cNvSpPr>
            <a:spLocks noGrp="1"/>
          </p:cNvSpPr>
          <p:nvPr>
            <p:ph type="sldNum" sz="quarter" idx="12"/>
          </p:nvPr>
        </p:nvSpPr>
        <p:spPr/>
        <p:txBody>
          <a:bodyPr/>
          <a:lstStyle/>
          <a:p>
            <a:pPr>
              <a:defRPr/>
            </a:pPr>
            <a:fld id="{46230FC5-680A-4506-9AC8-C6B978AA40CE}" type="slidenum">
              <a:rPr lang="en-US" sz="2000" smtClean="0"/>
              <a:pPr>
                <a:defRPr/>
              </a:pPr>
              <a:t>15</a:t>
            </a:fld>
            <a:endParaRPr lang="en-US" sz="2000" dirty="0"/>
          </a:p>
        </p:txBody>
      </p:sp>
      <p:sp>
        <p:nvSpPr>
          <p:cNvPr id="6" name="TextBox 5"/>
          <p:cNvSpPr txBox="1"/>
          <p:nvPr/>
        </p:nvSpPr>
        <p:spPr>
          <a:xfrm>
            <a:off x="6096000" y="1541644"/>
            <a:ext cx="5579402" cy="4862870"/>
          </a:xfrm>
          <a:prstGeom prst="rect">
            <a:avLst/>
          </a:prstGeom>
          <a:noFill/>
        </p:spPr>
        <p:txBody>
          <a:bodyPr wrap="square">
            <a:spAutoFit/>
          </a:bodyPr>
          <a:lstStyle/>
          <a:p>
            <a:pPr marL="214313" indent="-214313">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To upload documents into a pending claim, select “Open Claims” </a:t>
            </a:r>
          </a:p>
          <a:p>
            <a:pPr marL="214313" indent="-214313">
              <a:buFont typeface="Arial" panose="020B0604020202020204" pitchFamily="34" charset="0"/>
              <a:buChar char="•"/>
              <a:defRPr/>
            </a:pPr>
            <a:endParaRPr lang="en-US" sz="1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This will expand the window to allow you to “upload documents”</a:t>
            </a:r>
          </a:p>
          <a:p>
            <a:pPr marL="214313" indent="-214313">
              <a:buFont typeface="Arial" panose="020B0604020202020204" pitchFamily="34" charset="0"/>
              <a:buChar char="•"/>
              <a:defRPr/>
            </a:pPr>
            <a:endParaRPr lang="en-US" sz="1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This screen also shows what the file has open or pending you can get a quick idea of any ITF’s, pending claims or open claims. </a:t>
            </a:r>
          </a:p>
          <a:p>
            <a:pPr marL="214313" indent="-214313">
              <a:buFont typeface="Arial" panose="020B0604020202020204" pitchFamily="34" charset="0"/>
              <a:buChar char="•"/>
              <a:defRPr/>
            </a:pPr>
            <a:endParaRPr lang="en-US" sz="1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For more detailed claim information use VBMS</a:t>
            </a:r>
          </a:p>
        </p:txBody>
      </p:sp>
      <p:sp>
        <p:nvSpPr>
          <p:cNvPr id="8" name="Title 1"/>
          <p:cNvSpPr>
            <a:spLocks noGrp="1"/>
          </p:cNvSpPr>
          <p:nvPr>
            <p:ph type="title"/>
          </p:nvPr>
        </p:nvSpPr>
        <p:spPr>
          <a:xfrm>
            <a:off x="154747" y="42204"/>
            <a:ext cx="8891451"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SEP: Completing Forms and Uploading Documents</a:t>
            </a:r>
          </a:p>
        </p:txBody>
      </p:sp>
    </p:spTree>
    <p:extLst>
      <p:ext uri="{BB962C8B-B14F-4D97-AF65-F5344CB8AC3E}">
        <p14:creationId xmlns:p14="http://schemas.microsoft.com/office/powerpoint/2010/main" val="345191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230FC5-680A-4506-9AC8-C6B978AA40CE}" type="slidenum">
              <a:rPr lang="en-US" sz="2000" smtClean="0"/>
              <a:pPr>
                <a:defRPr/>
              </a:pPr>
              <a:t>16</a:t>
            </a:fld>
            <a:endParaRPr lang="en-US" sz="2000" dirty="0"/>
          </a:p>
        </p:txBody>
      </p:sp>
      <p:sp>
        <p:nvSpPr>
          <p:cNvPr id="6" name="TextBox 5"/>
          <p:cNvSpPr txBox="1"/>
          <p:nvPr/>
        </p:nvSpPr>
        <p:spPr>
          <a:xfrm>
            <a:off x="562707" y="1463037"/>
            <a:ext cx="10986867" cy="4708981"/>
          </a:xfrm>
          <a:prstGeom prst="rect">
            <a:avLst/>
          </a:prstGeom>
          <a:noFill/>
        </p:spPr>
        <p:txBody>
          <a:bodyPr wrap="square">
            <a:spAutoFit/>
          </a:bodyPr>
          <a:lstStyle/>
          <a:p>
            <a:pPr>
              <a:defRPr/>
            </a:pPr>
            <a:r>
              <a:rPr lang="en-US" sz="4400" dirty="0">
                <a:latin typeface="Times New Roman" panose="02020603050405020304" pitchFamily="18" charset="0"/>
                <a:cs typeface="Times New Roman" panose="02020603050405020304" pitchFamily="18" charset="0"/>
              </a:rPr>
              <a:t>Once you have finished uploading evidence or creating forms in SEP you must enter a communication in TVB with a brief description of what was submitted.</a:t>
            </a:r>
          </a:p>
          <a:p>
            <a:pPr>
              <a:defRPr/>
            </a:pPr>
            <a:endParaRPr lang="en-US" sz="3600" dirty="0">
              <a:latin typeface="Times New Roman" panose="02020603050405020304" pitchFamily="18" charset="0"/>
              <a:cs typeface="Times New Roman" panose="02020603050405020304" pitchFamily="18" charset="0"/>
            </a:endParaRPr>
          </a:p>
          <a:p>
            <a:pPr>
              <a:defRPr/>
            </a:pPr>
            <a:r>
              <a:rPr lang="en-US" sz="4400" dirty="0">
                <a:latin typeface="Times New Roman" panose="02020603050405020304" pitchFamily="18" charset="0"/>
                <a:cs typeface="Times New Roman" panose="02020603050405020304" pitchFamily="18" charset="0"/>
              </a:rPr>
              <a:t>If any evidence was uploaded to SEP, you must upload it to VetraSpec as well  </a:t>
            </a:r>
          </a:p>
        </p:txBody>
      </p:sp>
      <p:sp>
        <p:nvSpPr>
          <p:cNvPr id="8" name="Title 1"/>
          <p:cNvSpPr>
            <a:spLocks noGrp="1"/>
          </p:cNvSpPr>
          <p:nvPr>
            <p:ph type="title"/>
          </p:nvPr>
        </p:nvSpPr>
        <p:spPr>
          <a:xfrm>
            <a:off x="168816" y="42204"/>
            <a:ext cx="8856617"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SEP: Completing Forms and Uploading Documents</a:t>
            </a:r>
          </a:p>
        </p:txBody>
      </p:sp>
    </p:spTree>
    <p:extLst>
      <p:ext uri="{BB962C8B-B14F-4D97-AF65-F5344CB8AC3E}">
        <p14:creationId xmlns:p14="http://schemas.microsoft.com/office/powerpoint/2010/main" val="2672943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679" y="136525"/>
            <a:ext cx="7445829" cy="1091384"/>
          </a:xfrm>
        </p:spPr>
        <p:txBody>
          <a:bodyPr>
            <a:normAutofit/>
          </a:bodyPr>
          <a:lstStyle/>
          <a:p>
            <a:r>
              <a:rPr lang="en-US" sz="4000" b="1" dirty="0">
                <a:latin typeface="Times New Roman" panose="02020603050405020304" pitchFamily="18" charset="0"/>
                <a:cs typeface="Times New Roman" panose="02020603050405020304" pitchFamily="18" charset="0"/>
              </a:rPr>
              <a:t>Direct Submit	</a:t>
            </a:r>
          </a:p>
        </p:txBody>
      </p:sp>
      <p:sp>
        <p:nvSpPr>
          <p:cNvPr id="2" name="Content Placeholder 1"/>
          <p:cNvSpPr>
            <a:spLocks noGrp="1"/>
          </p:cNvSpPr>
          <p:nvPr>
            <p:ph idx="1"/>
          </p:nvPr>
        </p:nvSpPr>
        <p:spPr>
          <a:xfrm>
            <a:off x="418761" y="1553864"/>
            <a:ext cx="11201153" cy="3674698"/>
          </a:xfrm>
        </p:spPr>
        <p:txBody>
          <a:bodyPr/>
          <a:lstStyle/>
          <a:p>
            <a:r>
              <a:rPr lang="en-US" sz="3600" dirty="0">
                <a:cs typeface="Times New Roman" panose="02020603050405020304" pitchFamily="18" charset="0"/>
              </a:rPr>
              <a:t>Direct Submit allows accredited reps the ability to submit all claims and evidence directly from VetraSpec</a:t>
            </a:r>
          </a:p>
          <a:p>
            <a:endParaRPr lang="en-US" sz="3600" dirty="0">
              <a:cs typeface="Times New Roman" panose="02020603050405020304" pitchFamily="18" charset="0"/>
            </a:endParaRPr>
          </a:p>
          <a:p>
            <a:r>
              <a:rPr lang="en-US" sz="3600" dirty="0">
                <a:cs typeface="Times New Roman" panose="02020603050405020304" pitchFamily="18" charset="0"/>
              </a:rPr>
              <a:t>Works similarly to the Centralized Mail Portal</a:t>
            </a:r>
          </a:p>
          <a:p>
            <a:pPr marL="0" indent="0">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17</a:t>
            </a:fld>
            <a:endParaRPr lang="en-US" sz="2000" dirty="0"/>
          </a:p>
        </p:txBody>
      </p:sp>
    </p:spTree>
    <p:extLst>
      <p:ext uri="{BB962C8B-B14F-4D97-AF65-F5344CB8AC3E}">
        <p14:creationId xmlns:p14="http://schemas.microsoft.com/office/powerpoint/2010/main" val="37085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8675" y="1276603"/>
            <a:ext cx="11329852" cy="4069671"/>
          </a:xfrm>
        </p:spPr>
        <p:txBody>
          <a:bodyPr>
            <a:noAutofit/>
          </a:bodyPr>
          <a:lstStyle/>
          <a:p>
            <a:endParaRPr lang="en-US" sz="1050" dirty="0">
              <a:cs typeface="Times New Roman" panose="02020603050405020304" pitchFamily="18" charset="0"/>
            </a:endParaRPr>
          </a:p>
          <a:p>
            <a:pPr>
              <a:spcBef>
                <a:spcPts val="600"/>
              </a:spcBef>
            </a:pPr>
            <a:r>
              <a:rPr lang="en-US" dirty="0">
                <a:cs typeface="Times New Roman" panose="02020603050405020304" pitchFamily="18" charset="0"/>
              </a:rPr>
              <a:t>To gain access to Direct Submit, you must successfully complete the Direct Submit Instructions Course in the VFW Online Learning Portal (OLP) </a:t>
            </a:r>
          </a:p>
          <a:p>
            <a:pPr>
              <a:spcBef>
                <a:spcPts val="600"/>
              </a:spcBef>
            </a:pPr>
            <a:endParaRPr lang="en-US" sz="1000" dirty="0">
              <a:cs typeface="Times New Roman" panose="02020603050405020304" pitchFamily="18" charset="0"/>
            </a:endParaRPr>
          </a:p>
          <a:p>
            <a:pPr>
              <a:spcBef>
                <a:spcPts val="600"/>
              </a:spcBef>
            </a:pPr>
            <a:r>
              <a:rPr lang="en-US" dirty="0">
                <a:cs typeface="Times New Roman" panose="02020603050405020304" pitchFamily="18" charset="0"/>
              </a:rPr>
              <a:t>This course was part of your pre-requisites</a:t>
            </a:r>
          </a:p>
          <a:p>
            <a:pPr>
              <a:spcBef>
                <a:spcPts val="600"/>
              </a:spcBef>
            </a:pPr>
            <a:endParaRPr lang="en-US" sz="1000" dirty="0">
              <a:cs typeface="Times New Roman" panose="02020603050405020304" pitchFamily="18" charset="0"/>
            </a:endParaRPr>
          </a:p>
          <a:p>
            <a:pPr>
              <a:spcBef>
                <a:spcPts val="600"/>
              </a:spcBef>
            </a:pPr>
            <a:r>
              <a:rPr lang="en-US" dirty="0">
                <a:cs typeface="Times New Roman" panose="02020603050405020304" pitchFamily="18" charset="0"/>
              </a:rPr>
              <a:t>Once you successfully complete the course, you must email the DSO Helpdesk (</a:t>
            </a:r>
            <a:r>
              <a:rPr lang="en-US" dirty="0">
                <a:cs typeface="Times New Roman" panose="02020603050405020304" pitchFamily="18" charset="0"/>
                <a:hlinkClick r:id="rId3"/>
              </a:rPr>
              <a:t>DSOHelpdesk@vfw.org</a:t>
            </a:r>
            <a:r>
              <a:rPr lang="en-US" dirty="0">
                <a:cs typeface="Times New Roman" panose="02020603050405020304" pitchFamily="18" charset="0"/>
              </a:rPr>
              <a:t>) to request access </a:t>
            </a:r>
          </a:p>
          <a:p>
            <a:pPr>
              <a:spcBef>
                <a:spcPts val="600"/>
              </a:spcBef>
            </a:pPr>
            <a:endParaRPr lang="en-US" sz="1000" dirty="0">
              <a:cs typeface="Times New Roman" panose="02020603050405020304" pitchFamily="18" charset="0"/>
            </a:endParaRPr>
          </a:p>
          <a:p>
            <a:pPr>
              <a:spcBef>
                <a:spcPts val="600"/>
              </a:spcBef>
            </a:pPr>
            <a:r>
              <a:rPr lang="en-US" dirty="0">
                <a:cs typeface="Times New Roman" panose="02020603050405020304" pitchFamily="18" charset="0"/>
              </a:rPr>
              <a:t>Attending this session </a:t>
            </a:r>
            <a:r>
              <a:rPr lang="en-US" b="1" u="sng" dirty="0">
                <a:solidFill>
                  <a:srgbClr val="FF0000"/>
                </a:solidFill>
                <a:cs typeface="Times New Roman" panose="02020603050405020304" pitchFamily="18" charset="0"/>
              </a:rPr>
              <a:t>Does Not</a:t>
            </a:r>
            <a:r>
              <a:rPr lang="en-US" b="1" dirty="0">
                <a:solidFill>
                  <a:srgbClr val="FF0000"/>
                </a:solidFill>
                <a:cs typeface="Times New Roman" panose="02020603050405020304" pitchFamily="18" charset="0"/>
              </a:rPr>
              <a:t> </a:t>
            </a:r>
            <a:r>
              <a:rPr lang="en-US" dirty="0">
                <a:cs typeface="Times New Roman" panose="02020603050405020304" pitchFamily="18" charset="0"/>
              </a:rPr>
              <a:t>exclude you from the Online Learning Portal Class</a:t>
            </a:r>
          </a:p>
          <a:p>
            <a:pPr>
              <a:spcBef>
                <a:spcPts val="600"/>
              </a:spcBef>
            </a:pPr>
            <a:endParaRPr lang="en-US" sz="1000" dirty="0">
              <a:cs typeface="Times New Roman" panose="02020603050405020304" pitchFamily="18" charset="0"/>
            </a:endParaRPr>
          </a:p>
          <a:p>
            <a:pPr>
              <a:spcBef>
                <a:spcPts val="600"/>
              </a:spcBef>
            </a:pPr>
            <a:r>
              <a:rPr lang="en-US" dirty="0">
                <a:cs typeface="Times New Roman" panose="02020603050405020304" pitchFamily="18" charset="0"/>
              </a:rPr>
              <a:t>Only accredited representatives can use Direct Submit</a:t>
            </a:r>
          </a:p>
          <a:p>
            <a:pPr marL="0" indent="0">
              <a:buNone/>
            </a:pPr>
            <a:endParaRPr lang="en-US" sz="2800" dirty="0"/>
          </a:p>
        </p:txBody>
      </p:sp>
      <p:sp>
        <p:nvSpPr>
          <p:cNvPr id="3" name="Slide Number Placeholder 2"/>
          <p:cNvSpPr>
            <a:spLocks noGrp="1"/>
          </p:cNvSpPr>
          <p:nvPr>
            <p:ph type="sldNum" sz="quarter" idx="12"/>
          </p:nvPr>
        </p:nvSpPr>
        <p:spPr>
          <a:xfrm>
            <a:off x="10067108" y="6356350"/>
            <a:ext cx="1286691" cy="365125"/>
          </a:xfrm>
        </p:spPr>
        <p:txBody>
          <a:bodyPr/>
          <a:lstStyle/>
          <a:p>
            <a:fld id="{E2FB73DA-5FDE-45B5-BAA4-C61223CC44F6}" type="slidenum">
              <a:rPr lang="en-US" sz="2000" smtClean="0"/>
              <a:pPr/>
              <a:t>18</a:t>
            </a:fld>
            <a:endParaRPr lang="en-US" sz="2000" dirty="0"/>
          </a:p>
        </p:txBody>
      </p:sp>
      <p:sp>
        <p:nvSpPr>
          <p:cNvPr id="6" name="Title 3"/>
          <p:cNvSpPr>
            <a:spLocks noGrp="1"/>
          </p:cNvSpPr>
          <p:nvPr>
            <p:ph type="title"/>
          </p:nvPr>
        </p:nvSpPr>
        <p:spPr>
          <a:xfrm>
            <a:off x="168812" y="56273"/>
            <a:ext cx="7210697" cy="1276602"/>
          </a:xfrm>
        </p:spPr>
        <p:txBody>
          <a:bodyPr>
            <a:normAutofit/>
          </a:bodyPr>
          <a:lstStyle/>
          <a:p>
            <a:r>
              <a:rPr lang="en-US" sz="4000" b="1" dirty="0">
                <a:latin typeface="Times New Roman" panose="02020603050405020304" pitchFamily="18" charset="0"/>
                <a:cs typeface="Times New Roman" panose="02020603050405020304" pitchFamily="18" charset="0"/>
              </a:rPr>
              <a:t>Direct Submit	</a:t>
            </a:r>
          </a:p>
        </p:txBody>
      </p:sp>
    </p:spTree>
    <p:extLst>
      <p:ext uri="{BB962C8B-B14F-4D97-AF65-F5344CB8AC3E}">
        <p14:creationId xmlns:p14="http://schemas.microsoft.com/office/powerpoint/2010/main" val="3647689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47" y="192928"/>
            <a:ext cx="7563805" cy="1001486"/>
          </a:xfrm>
        </p:spPr>
        <p:txBody>
          <a:bodyPr>
            <a:normAutofit/>
          </a:bodyPr>
          <a:lstStyle/>
          <a:p>
            <a:r>
              <a:rPr lang="en-US" b="1" dirty="0">
                <a:latin typeface="Times New Roman" panose="02020603050405020304" pitchFamily="18" charset="0"/>
                <a:cs typeface="Times New Roman" panose="02020603050405020304" pitchFamily="18" charset="0"/>
              </a:rPr>
              <a:t>Direct Submit - Key Features	</a:t>
            </a:r>
          </a:p>
        </p:txBody>
      </p:sp>
      <p:sp>
        <p:nvSpPr>
          <p:cNvPr id="2" name="Content Placeholder 1"/>
          <p:cNvSpPr>
            <a:spLocks noGrp="1"/>
          </p:cNvSpPr>
          <p:nvPr>
            <p:ph idx="1"/>
          </p:nvPr>
        </p:nvSpPr>
        <p:spPr>
          <a:xfrm>
            <a:off x="468255" y="1541418"/>
            <a:ext cx="11123524" cy="5103223"/>
          </a:xfrm>
        </p:spPr>
        <p:txBody>
          <a:bodyPr>
            <a:normAutofit/>
          </a:bodyPr>
          <a:lstStyle/>
          <a:p>
            <a:pPr>
              <a:tabLst>
                <a:tab pos="89297" algn="l"/>
              </a:tabLst>
            </a:pPr>
            <a:r>
              <a:rPr lang="en-US" sz="2800" dirty="0">
                <a:cs typeface="Times New Roman" panose="02020603050405020304" pitchFamily="18" charset="0"/>
              </a:rPr>
              <a:t>A VA issued PIV card and/or remote access to VA systems is </a:t>
            </a:r>
            <a:r>
              <a:rPr lang="en-US" sz="2800" b="1" dirty="0">
                <a:cs typeface="Times New Roman" panose="02020603050405020304" pitchFamily="18" charset="0"/>
              </a:rPr>
              <a:t>NOT</a:t>
            </a:r>
            <a:r>
              <a:rPr lang="en-US" sz="2800" dirty="0">
                <a:cs typeface="Times New Roman" panose="02020603050405020304" pitchFamily="18" charset="0"/>
              </a:rPr>
              <a:t> required to use this tool</a:t>
            </a:r>
          </a:p>
          <a:p>
            <a:pPr>
              <a:tabLst>
                <a:tab pos="89297" algn="l"/>
              </a:tabLst>
            </a:pPr>
            <a:endParaRPr lang="en-US" sz="1000" dirty="0">
              <a:cs typeface="Times New Roman" panose="02020603050405020304" pitchFamily="18" charset="0"/>
            </a:endParaRPr>
          </a:p>
          <a:p>
            <a:pPr>
              <a:tabLst>
                <a:tab pos="89297" algn="l"/>
              </a:tabLst>
            </a:pPr>
            <a:r>
              <a:rPr lang="en-US" sz="2800" dirty="0">
                <a:cs typeface="Times New Roman" panose="02020603050405020304" pitchFamily="18" charset="0"/>
              </a:rPr>
              <a:t>Any documents or forms that are created in or stored in VetraSpec can be submitted using Direct Submit</a:t>
            </a:r>
          </a:p>
          <a:p>
            <a:pPr>
              <a:tabLst>
                <a:tab pos="89297" algn="l"/>
              </a:tabLst>
            </a:pPr>
            <a:endParaRPr lang="en-US" sz="1000" dirty="0">
              <a:cs typeface="Times New Roman" panose="02020603050405020304" pitchFamily="18" charset="0"/>
            </a:endParaRPr>
          </a:p>
          <a:p>
            <a:pPr>
              <a:tabLst>
                <a:tab pos="89297" algn="l"/>
              </a:tabLst>
            </a:pPr>
            <a:r>
              <a:rPr lang="en-US" sz="2800" dirty="0">
                <a:cs typeface="Times New Roman" panose="02020603050405020304" pitchFamily="18" charset="0"/>
              </a:rPr>
              <a:t>Once successfully submitted, VetraSpec automatically logs the proof of submission in the veteran’s record</a:t>
            </a:r>
          </a:p>
          <a:p>
            <a:pPr marL="0" indent="0">
              <a:buNone/>
              <a:tabLst>
                <a:tab pos="89297" algn="l"/>
              </a:tabLst>
            </a:pPr>
            <a:endParaRPr lang="en-US" sz="2800" dirty="0">
              <a:cs typeface="Times New Roman" panose="02020603050405020304" pitchFamily="18" charset="0"/>
            </a:endParaRPr>
          </a:p>
          <a:p>
            <a:pPr marL="0" indent="0" algn="ctr">
              <a:buNone/>
            </a:pPr>
            <a:r>
              <a:rPr lang="en-US" sz="2400" b="1" dirty="0">
                <a:solidFill>
                  <a:srgbClr val="FF0000"/>
                </a:solidFill>
                <a:cs typeface="Times New Roman" panose="02020603050405020304" pitchFamily="18" charset="0"/>
              </a:rPr>
              <a:t>If It Is Stored Or Created In </a:t>
            </a:r>
            <a:r>
              <a:rPr lang="en-US" sz="2400" b="1" dirty="0" err="1">
                <a:solidFill>
                  <a:srgbClr val="FF0000"/>
                </a:solidFill>
                <a:cs typeface="Times New Roman" panose="02020603050405020304" pitchFamily="18" charset="0"/>
              </a:rPr>
              <a:t>Vetraspec</a:t>
            </a:r>
            <a:r>
              <a:rPr lang="en-US" sz="2400" b="1" dirty="0">
                <a:solidFill>
                  <a:srgbClr val="FF0000"/>
                </a:solidFill>
                <a:cs typeface="Times New Roman" panose="02020603050405020304" pitchFamily="18" charset="0"/>
              </a:rPr>
              <a:t>, You Can Submit It Using Direct Submit</a:t>
            </a:r>
          </a:p>
          <a:p>
            <a:pPr marL="0" indent="0">
              <a:buNone/>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19</a:t>
            </a:fld>
            <a:endParaRPr lang="en-US" sz="2000" dirty="0"/>
          </a:p>
        </p:txBody>
      </p:sp>
    </p:spTree>
    <p:extLst>
      <p:ext uri="{BB962C8B-B14F-4D97-AF65-F5344CB8AC3E}">
        <p14:creationId xmlns:p14="http://schemas.microsoft.com/office/powerpoint/2010/main" val="415208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8" y="230862"/>
            <a:ext cx="7112624" cy="928688"/>
          </a:xfrm>
        </p:spPr>
        <p:txBody>
          <a:bodyPr rtlCol="0">
            <a:noAutofit/>
          </a:bodyPr>
          <a:lstStyle/>
          <a:p>
            <a:pPr>
              <a:defRPr/>
            </a:pPr>
            <a:r>
              <a:rPr lang="en-US" sz="4000" b="1" dirty="0">
                <a:latin typeface="Times New Roman" panose="02020603050405020304" pitchFamily="18" charset="0"/>
                <a:cs typeface="Times New Roman" panose="02020603050405020304" pitchFamily="18" charset="0"/>
              </a:rPr>
              <a:t>Lesson Plan</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47" name="Content Placeholder 2"/>
          <p:cNvSpPr>
            <a:spLocks noGrp="1"/>
          </p:cNvSpPr>
          <p:nvPr>
            <p:ph idx="1"/>
          </p:nvPr>
        </p:nvSpPr>
        <p:spPr>
          <a:xfrm>
            <a:off x="464231" y="1547442"/>
            <a:ext cx="10986868" cy="4557934"/>
          </a:xfrm>
        </p:spPr>
        <p:txBody>
          <a:bodyPr>
            <a:normAutofit fontScale="62500" lnSpcReduction="20000"/>
          </a:bodyPr>
          <a:lstStyle/>
          <a:p>
            <a:pPr>
              <a:lnSpc>
                <a:spcPct val="100000"/>
              </a:lnSpc>
              <a:defRPr/>
            </a:pPr>
            <a:r>
              <a:rPr lang="en-US" altLang="en-US" sz="4200" dirty="0">
                <a:cs typeface="Times New Roman" panose="02020603050405020304" pitchFamily="18" charset="0"/>
              </a:rPr>
              <a:t>Reviewing POA requests, submitting claims and evidence using the VA Stakeholder Enterprise Portal (SEP)</a:t>
            </a:r>
          </a:p>
          <a:p>
            <a:pPr>
              <a:lnSpc>
                <a:spcPct val="100000"/>
              </a:lnSpc>
              <a:defRPr/>
            </a:pPr>
            <a:endParaRPr lang="en-US" altLang="en-US" sz="3200" dirty="0">
              <a:cs typeface="Times New Roman" panose="02020603050405020304" pitchFamily="18" charset="0"/>
            </a:endParaRPr>
          </a:p>
          <a:p>
            <a:pPr>
              <a:lnSpc>
                <a:spcPct val="100000"/>
              </a:lnSpc>
              <a:defRPr/>
            </a:pPr>
            <a:r>
              <a:rPr lang="en-US" altLang="en-US" sz="4200" dirty="0">
                <a:cs typeface="Times New Roman" panose="02020603050405020304" pitchFamily="18" charset="0"/>
              </a:rPr>
              <a:t>How to submit claims and evidence using the VetraSpec Direct Submit Tool </a:t>
            </a:r>
          </a:p>
          <a:p>
            <a:pPr>
              <a:lnSpc>
                <a:spcPct val="100000"/>
              </a:lnSpc>
              <a:defRPr/>
            </a:pPr>
            <a:endParaRPr lang="en-US" altLang="en-US" sz="4200" dirty="0">
              <a:cs typeface="Times New Roman" panose="02020603050405020304" pitchFamily="18" charset="0"/>
            </a:endParaRPr>
          </a:p>
          <a:p>
            <a:pPr>
              <a:lnSpc>
                <a:spcPct val="100000"/>
              </a:lnSpc>
              <a:defRPr/>
            </a:pPr>
            <a:r>
              <a:rPr lang="en-US" altLang="en-US" sz="4200" dirty="0">
                <a:cs typeface="Times New Roman" panose="02020603050405020304" pitchFamily="18" charset="0"/>
              </a:rPr>
              <a:t>Submitting claims and viewing previously submitted claims through QuickSubmit</a:t>
            </a:r>
          </a:p>
          <a:p>
            <a:pPr>
              <a:lnSpc>
                <a:spcPct val="100000"/>
              </a:lnSpc>
              <a:defRPr/>
            </a:pPr>
            <a:endParaRPr lang="en-US" altLang="en-US" sz="3200" dirty="0">
              <a:cs typeface="Times New Roman" panose="02020603050405020304" pitchFamily="18" charset="0"/>
            </a:endParaRPr>
          </a:p>
          <a:p>
            <a:pPr eaLnBrk="1" hangingPunct="1">
              <a:lnSpc>
                <a:spcPct val="100000"/>
              </a:lnSpc>
              <a:defRPr/>
            </a:pPr>
            <a:r>
              <a:rPr lang="en-US" altLang="en-US" sz="4200" dirty="0">
                <a:cs typeface="Times New Roman" panose="02020603050405020304" pitchFamily="18" charset="0"/>
              </a:rPr>
              <a:t>Understanding when to use each system</a:t>
            </a:r>
          </a:p>
          <a:p>
            <a:pPr eaLnBrk="1" hangingPunct="1">
              <a:lnSpc>
                <a:spcPct val="100000"/>
              </a:lnSpc>
              <a:defRPr/>
            </a:pPr>
            <a:endParaRPr lang="en-US" altLang="en-US" sz="4200" dirty="0">
              <a:cs typeface="Times New Roman" panose="02020603050405020304" pitchFamily="18" charset="0"/>
            </a:endParaRPr>
          </a:p>
          <a:p>
            <a:pPr eaLnBrk="1" hangingPunct="1">
              <a:lnSpc>
                <a:spcPct val="100000"/>
              </a:lnSpc>
              <a:defRPr/>
            </a:pPr>
            <a:r>
              <a:rPr lang="en-US" altLang="en-US" sz="4200" dirty="0">
                <a:cs typeface="Times New Roman" panose="02020603050405020304" pitchFamily="18" charset="0"/>
              </a:rPr>
              <a:t>Creating a digital signature to use with Electronic Submissions</a:t>
            </a:r>
          </a:p>
          <a:p>
            <a:pPr marL="0" indent="0">
              <a:buNone/>
              <a:defRPr/>
            </a:pPr>
            <a:endParaRPr lang="en-US" altLang="en-US" sz="2100" dirty="0"/>
          </a:p>
        </p:txBody>
      </p:sp>
      <p:sp>
        <p:nvSpPr>
          <p:cNvPr id="6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D6DE287A-F147-4743-8801-2BF03EED09A2}" type="slidenum">
              <a:rPr lang="en-US" altLang="en-US" sz="2000">
                <a:solidFill>
                  <a:schemeClr val="tx1">
                    <a:lumMod val="50000"/>
                    <a:lumOff val="50000"/>
                  </a:schemeClr>
                </a:solidFill>
                <a:latin typeface="Times New Roman" panose="02020603050405020304" pitchFamily="18" charset="0"/>
              </a:rPr>
              <a:pPr>
                <a:spcBef>
                  <a:spcPct val="0"/>
                </a:spcBef>
                <a:buFontTx/>
                <a:buNone/>
                <a:defRPr/>
              </a:pPr>
              <a:t>2</a:t>
            </a:fld>
            <a:endParaRPr lang="en-US" altLang="en-US" sz="2000" dirty="0">
              <a:solidFill>
                <a:schemeClr val="tx1">
                  <a:lumMod val="50000"/>
                  <a:lumOff val="50000"/>
                </a:schemeClr>
              </a:solidFill>
              <a:latin typeface="Times New Roman" panose="02020603050405020304" pitchFamily="18" charset="0"/>
            </a:endParaRPr>
          </a:p>
        </p:txBody>
      </p:sp>
    </p:spTree>
    <p:extLst>
      <p:ext uri="{BB962C8B-B14F-4D97-AF65-F5344CB8AC3E}">
        <p14:creationId xmlns:p14="http://schemas.microsoft.com/office/powerpoint/2010/main" val="340364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249" y="1509711"/>
            <a:ext cx="11177461" cy="4846639"/>
          </a:xfrm>
        </p:spPr>
        <p:txBody>
          <a:bodyPr>
            <a:normAutofit/>
          </a:bodyPr>
          <a:lstStyle/>
          <a:p>
            <a:pPr lvl="0"/>
            <a:r>
              <a:rPr lang="en-US" sz="2800" dirty="0">
                <a:cs typeface="Times New Roman" panose="02020603050405020304" pitchFamily="18" charset="0"/>
              </a:rPr>
              <a:t>Forms created and digitally signed in VetraSpec can be sent with no additional steps </a:t>
            </a:r>
          </a:p>
          <a:p>
            <a:pPr lvl="0">
              <a:buClr>
                <a:schemeClr val="tx1"/>
              </a:buClr>
            </a:pPr>
            <a:r>
              <a:rPr lang="en-US" sz="2800" b="1" dirty="0">
                <a:solidFill>
                  <a:srgbClr val="FF0000"/>
                </a:solidFill>
                <a:cs typeface="Times New Roman" panose="02020603050405020304" pitchFamily="18" charset="0"/>
              </a:rPr>
              <a:t>If The Form Is Not Signed, The Entire Form Must Be Printed, Signed, And Uploaded To The Documents Section Prior To Submission</a:t>
            </a:r>
          </a:p>
          <a:p>
            <a:pPr lvl="0"/>
            <a:r>
              <a:rPr lang="en-US" sz="2800" dirty="0">
                <a:cs typeface="Times New Roman" panose="02020603050405020304" pitchFamily="18" charset="0"/>
              </a:rPr>
              <a:t>Only documents in PDF format are accepted</a:t>
            </a:r>
          </a:p>
          <a:p>
            <a:pPr lvl="0"/>
            <a:r>
              <a:rPr lang="en-US" sz="2800" dirty="0">
                <a:cs typeface="Times New Roman" panose="02020603050405020304" pitchFamily="18" charset="0"/>
              </a:rPr>
              <a:t>All uploaded documents must be named properly when saved to your computer. Spaces and special characters are not allowed in the filename. </a:t>
            </a:r>
          </a:p>
          <a:p>
            <a:pPr lvl="0"/>
            <a:r>
              <a:rPr lang="en-US" sz="2800" dirty="0">
                <a:cs typeface="Times New Roman" panose="02020603050405020304" pitchFamily="18" charset="0"/>
              </a:rPr>
              <a:t>PDF’s cannot be password protected</a:t>
            </a:r>
            <a:r>
              <a:rPr lang="en-US" dirty="0">
                <a:cs typeface="Times New Roman" panose="02020603050405020304" pitchFamily="18" charset="0"/>
              </a:rPr>
              <a:t>, this often happens when medical records are stored on a CD (DoD)</a:t>
            </a:r>
            <a:endParaRPr lang="en-US" sz="2800" dirty="0">
              <a:cs typeface="Times New Roman" panose="02020603050405020304" pitchFamily="18" charset="0"/>
            </a:endParaRPr>
          </a:p>
          <a:p>
            <a:pPr marL="0" indent="0">
              <a:buNone/>
              <a:tabLst>
                <a:tab pos="89297" algn="l"/>
              </a:tabLst>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20</a:t>
            </a:fld>
            <a:endParaRPr lang="en-US" sz="2000" dirty="0"/>
          </a:p>
        </p:txBody>
      </p:sp>
      <p:sp>
        <p:nvSpPr>
          <p:cNvPr id="6" name="Title 3"/>
          <p:cNvSpPr>
            <a:spLocks noGrp="1"/>
          </p:cNvSpPr>
          <p:nvPr>
            <p:ph type="title"/>
          </p:nvPr>
        </p:nvSpPr>
        <p:spPr>
          <a:xfrm>
            <a:off x="154745" y="252476"/>
            <a:ext cx="7563805" cy="908442"/>
          </a:xfrm>
        </p:spPr>
        <p:txBody>
          <a:bodyPr>
            <a:normAutofit fontScale="90000"/>
          </a:bodyPr>
          <a:lstStyle/>
          <a:p>
            <a:r>
              <a:rPr lang="en-US" b="1" dirty="0">
                <a:latin typeface="Times New Roman" panose="02020603050405020304" pitchFamily="18" charset="0"/>
                <a:cs typeface="Times New Roman" panose="02020603050405020304" pitchFamily="18" charset="0"/>
              </a:rPr>
              <a:t>Direct Submit - Key Features		</a:t>
            </a:r>
          </a:p>
        </p:txBody>
      </p:sp>
    </p:spTree>
    <p:extLst>
      <p:ext uri="{BB962C8B-B14F-4D97-AF65-F5344CB8AC3E}">
        <p14:creationId xmlns:p14="http://schemas.microsoft.com/office/powerpoint/2010/main" val="1902569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678" y="168073"/>
            <a:ext cx="11353800" cy="1065195"/>
          </a:xfrm>
        </p:spPr>
        <p:txBody>
          <a:bodyPr>
            <a:normAutofit/>
          </a:bodyPr>
          <a:lstStyle/>
          <a:p>
            <a:r>
              <a:rPr lang="en-US" sz="4000" b="1" dirty="0">
                <a:latin typeface="Times New Roman" panose="02020603050405020304" pitchFamily="18" charset="0"/>
                <a:cs typeface="Times New Roman" panose="02020603050405020304" pitchFamily="18" charset="0"/>
              </a:rPr>
              <a:t>How to use Direct Submit			</a:t>
            </a:r>
          </a:p>
        </p:txBody>
      </p:sp>
      <p:sp>
        <p:nvSpPr>
          <p:cNvPr id="2" name="Content Placeholder 1"/>
          <p:cNvSpPr>
            <a:spLocks noGrp="1"/>
          </p:cNvSpPr>
          <p:nvPr>
            <p:ph idx="1"/>
          </p:nvPr>
        </p:nvSpPr>
        <p:spPr>
          <a:xfrm>
            <a:off x="644893" y="1722476"/>
            <a:ext cx="10943923" cy="1838871"/>
          </a:xfrm>
        </p:spPr>
        <p:txBody>
          <a:bodyPr>
            <a:normAutofit/>
          </a:bodyPr>
          <a:lstStyle/>
          <a:p>
            <a:pPr marL="0" indent="0" algn="ctr">
              <a:buNone/>
              <a:tabLst>
                <a:tab pos="89297" algn="l"/>
              </a:tabLst>
            </a:pPr>
            <a:r>
              <a:rPr lang="en-US" sz="3200" dirty="0">
                <a:cs typeface="Times New Roman" panose="02020603050405020304" pitchFamily="18" charset="0"/>
              </a:rPr>
              <a:t>Once Direct submit is enabled on your VetraSpec Account, and you have a submission ready, click the Direct Submit Button to begin submitting a claim or evidence</a:t>
            </a:r>
          </a:p>
          <a:p>
            <a:pPr marL="0" indent="0">
              <a:buNone/>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21</a:t>
            </a:fld>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858" y="3441883"/>
            <a:ext cx="4206954" cy="1781323"/>
          </a:xfrm>
          <a:prstGeom prst="rect">
            <a:avLst/>
          </a:prstGeom>
        </p:spPr>
      </p:pic>
    </p:spTree>
    <p:extLst>
      <p:ext uri="{BB962C8B-B14F-4D97-AF65-F5344CB8AC3E}">
        <p14:creationId xmlns:p14="http://schemas.microsoft.com/office/powerpoint/2010/main" val="1740834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516" y="1607419"/>
            <a:ext cx="11001676" cy="975445"/>
          </a:xfrm>
        </p:spPr>
        <p:txBody>
          <a:bodyPr/>
          <a:lstStyle/>
          <a:p>
            <a:pPr marL="0" indent="0" algn="ctr">
              <a:buNone/>
              <a:tabLst>
                <a:tab pos="89297" algn="l"/>
              </a:tabLst>
            </a:pPr>
            <a:r>
              <a:rPr lang="en-US" sz="2800" dirty="0">
                <a:cs typeface="Times New Roman" panose="02020603050405020304" pitchFamily="18" charset="0"/>
              </a:rPr>
              <a:t>Select the forms and/or documents you want to attach and then click Direct Submit</a:t>
            </a:r>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22</a:t>
            </a:fld>
            <a:endParaRPr lang="en-US" sz="2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43" t="7121" r="1400" b="10527"/>
          <a:stretch/>
        </p:blipFill>
        <p:spPr>
          <a:xfrm>
            <a:off x="1524000" y="2881423"/>
            <a:ext cx="9145598" cy="2923954"/>
          </a:xfrm>
          <a:prstGeom prst="rect">
            <a:avLst/>
          </a:prstGeom>
        </p:spPr>
      </p:pic>
      <p:sp>
        <p:nvSpPr>
          <p:cNvPr id="7" name="Title 3"/>
          <p:cNvSpPr>
            <a:spLocks noGrp="1"/>
          </p:cNvSpPr>
          <p:nvPr>
            <p:ph type="title"/>
          </p:nvPr>
        </p:nvSpPr>
        <p:spPr>
          <a:xfrm>
            <a:off x="126610" y="168073"/>
            <a:ext cx="9718766" cy="1065195"/>
          </a:xfrm>
        </p:spPr>
        <p:txBody>
          <a:bodyPr>
            <a:normAutofit/>
          </a:bodyPr>
          <a:lstStyle/>
          <a:p>
            <a:r>
              <a:rPr lang="en-US" sz="4000" b="1" dirty="0">
                <a:latin typeface="Times New Roman" panose="02020603050405020304" pitchFamily="18" charset="0"/>
                <a:cs typeface="Times New Roman" panose="02020603050405020304" pitchFamily="18" charset="0"/>
              </a:rPr>
              <a:t>How to use Direct Submit			</a:t>
            </a:r>
          </a:p>
        </p:txBody>
      </p:sp>
    </p:spTree>
    <p:extLst>
      <p:ext uri="{BB962C8B-B14F-4D97-AF65-F5344CB8AC3E}">
        <p14:creationId xmlns:p14="http://schemas.microsoft.com/office/powerpoint/2010/main" val="3834705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372560"/>
            <a:ext cx="8240233" cy="4804957"/>
          </a:xfrm>
        </p:spPr>
        <p:txBody>
          <a:bodyPr/>
          <a:lstStyle/>
          <a:p>
            <a:pPr marL="0" indent="0" algn="ctr">
              <a:buNone/>
              <a:tabLst>
                <a:tab pos="89297" algn="l"/>
              </a:tabLst>
            </a:pPr>
            <a:r>
              <a:rPr lang="en-US" sz="2800" dirty="0">
                <a:cs typeface="Times New Roman" panose="02020603050405020304" pitchFamily="18" charset="0"/>
              </a:rPr>
              <a:t>Confirm that your submission is correct and click the Confirm and Direct Submit button </a:t>
            </a:r>
            <a:r>
              <a:rPr lang="en-US" sz="2800" b="1" dirty="0">
                <a:solidFill>
                  <a:srgbClr val="FF0000"/>
                </a:solidFill>
                <a:cs typeface="Times New Roman" panose="02020603050405020304" pitchFamily="18" charset="0"/>
              </a:rPr>
              <a:t>Once</a:t>
            </a:r>
            <a:r>
              <a:rPr lang="en-US" sz="2800" dirty="0">
                <a:cs typeface="Times New Roman" panose="02020603050405020304" pitchFamily="18" charset="0"/>
              </a:rPr>
              <a:t>.</a:t>
            </a:r>
          </a:p>
          <a:p>
            <a:pPr marL="0" indent="0" algn="ctr">
              <a:buNone/>
              <a:tabLst>
                <a:tab pos="89297" algn="l"/>
              </a:tabLst>
            </a:pPr>
            <a:endParaRPr lang="en-US" sz="2800" dirty="0"/>
          </a:p>
          <a:p>
            <a:pPr marL="0" indent="0" algn="ctr">
              <a:buNone/>
              <a:tabLst>
                <a:tab pos="89297" algn="l"/>
              </a:tabLst>
            </a:pPr>
            <a:endParaRPr lang="en-US" sz="2800" dirty="0"/>
          </a:p>
          <a:p>
            <a:pPr marL="0" indent="0" algn="ctr">
              <a:buNone/>
              <a:tabLst>
                <a:tab pos="89297" algn="l"/>
              </a:tabLst>
            </a:pPr>
            <a:endParaRPr lang="en-US" sz="2800" dirty="0"/>
          </a:p>
          <a:p>
            <a:pPr marL="0" indent="0" algn="ctr">
              <a:buNone/>
              <a:tabLst>
                <a:tab pos="89297" algn="l"/>
              </a:tabLst>
            </a:pPr>
            <a:endParaRPr lang="en-US" sz="2800" dirty="0"/>
          </a:p>
          <a:p>
            <a:pPr marL="0" indent="0" algn="ctr">
              <a:buNone/>
              <a:tabLst>
                <a:tab pos="89297" algn="l"/>
              </a:tabLst>
            </a:pPr>
            <a:endParaRPr lang="en-US" sz="2800" dirty="0"/>
          </a:p>
          <a:p>
            <a:pPr marL="0" indent="0" algn="ctr">
              <a:buNone/>
              <a:tabLst>
                <a:tab pos="89297" algn="l"/>
              </a:tabLst>
            </a:pPr>
            <a:r>
              <a:rPr lang="en-US" sz="2800" dirty="0">
                <a:cs typeface="Times New Roman" panose="02020603050405020304" pitchFamily="18" charset="0"/>
              </a:rPr>
              <a:t>Once the submission process begins you will be shown a success page.</a:t>
            </a:r>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23</a:t>
            </a:fld>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24" y="2489727"/>
            <a:ext cx="10765476" cy="2284403"/>
          </a:xfrm>
          <a:prstGeom prst="rect">
            <a:avLst/>
          </a:prstGeom>
        </p:spPr>
      </p:pic>
      <p:sp>
        <p:nvSpPr>
          <p:cNvPr id="7" name="Title 3"/>
          <p:cNvSpPr>
            <a:spLocks noGrp="1"/>
          </p:cNvSpPr>
          <p:nvPr>
            <p:ph type="title"/>
          </p:nvPr>
        </p:nvSpPr>
        <p:spPr>
          <a:xfrm>
            <a:off x="154748" y="139937"/>
            <a:ext cx="11353800" cy="1108738"/>
          </a:xfrm>
        </p:spPr>
        <p:txBody>
          <a:bodyPr>
            <a:normAutofit/>
          </a:bodyPr>
          <a:lstStyle/>
          <a:p>
            <a:r>
              <a:rPr lang="en-US" sz="4000" b="1" dirty="0">
                <a:latin typeface="Times New Roman" panose="02020603050405020304" pitchFamily="18" charset="0"/>
                <a:cs typeface="Times New Roman" panose="02020603050405020304" pitchFamily="18" charset="0"/>
              </a:rPr>
              <a:t>How to use Direct Submit			</a:t>
            </a:r>
          </a:p>
        </p:txBody>
      </p:sp>
    </p:spTree>
    <p:extLst>
      <p:ext uri="{BB962C8B-B14F-4D97-AF65-F5344CB8AC3E}">
        <p14:creationId xmlns:p14="http://schemas.microsoft.com/office/powerpoint/2010/main" val="95215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48" y="284701"/>
            <a:ext cx="8038011" cy="810551"/>
          </a:xfrm>
        </p:spPr>
        <p:txBody>
          <a:bodyPr>
            <a:noAutofit/>
          </a:bodyPr>
          <a:lstStyle/>
          <a:p>
            <a:r>
              <a:rPr lang="en-US" sz="4000" b="1" dirty="0">
                <a:latin typeface="Times New Roman" panose="02020603050405020304" pitchFamily="18" charset="0"/>
                <a:cs typeface="Times New Roman" panose="02020603050405020304" pitchFamily="18" charset="0"/>
              </a:rPr>
              <a:t>Direct Submit: Checking Status	</a:t>
            </a:r>
          </a:p>
        </p:txBody>
      </p:sp>
      <p:sp>
        <p:nvSpPr>
          <p:cNvPr id="2" name="Content Placeholder 1"/>
          <p:cNvSpPr>
            <a:spLocks noGrp="1"/>
          </p:cNvSpPr>
          <p:nvPr>
            <p:ph idx="1"/>
          </p:nvPr>
        </p:nvSpPr>
        <p:spPr>
          <a:xfrm>
            <a:off x="587141" y="1372560"/>
            <a:ext cx="11001675" cy="4804957"/>
          </a:xfrm>
        </p:spPr>
        <p:txBody>
          <a:bodyPr/>
          <a:lstStyle/>
          <a:p>
            <a:pPr marL="0" indent="0" algn="ctr">
              <a:buNone/>
              <a:tabLst>
                <a:tab pos="89297" algn="l"/>
              </a:tabLst>
            </a:pPr>
            <a:r>
              <a:rPr lang="en-US" sz="2800" dirty="0">
                <a:cs typeface="Times New Roman" panose="02020603050405020304" pitchFamily="18" charset="0"/>
              </a:rPr>
              <a:t>After submitting forms or documents with Direct Submit, you must check the status to ensure the submission was successful</a:t>
            </a:r>
          </a:p>
          <a:p>
            <a:pPr marL="0" indent="0" algn="ctr">
              <a:buNone/>
              <a:tabLst>
                <a:tab pos="89297" algn="l"/>
              </a:tabLst>
            </a:pPr>
            <a:endParaRPr lang="en-US" sz="2800" dirty="0">
              <a:cs typeface="Times New Roman" panose="02020603050405020304" pitchFamily="18" charset="0"/>
            </a:endParaRPr>
          </a:p>
          <a:p>
            <a:pPr marL="0" indent="0" algn="ctr">
              <a:buNone/>
              <a:tabLst>
                <a:tab pos="89297" algn="l"/>
              </a:tabLst>
            </a:pPr>
            <a:r>
              <a:rPr lang="en-US" sz="2800" dirty="0">
                <a:cs typeface="Times New Roman" panose="02020603050405020304" pitchFamily="18" charset="0"/>
              </a:rPr>
              <a:t>There are 2 ways to do this: </a:t>
            </a:r>
          </a:p>
          <a:p>
            <a:pPr marL="0" indent="0" algn="ctr">
              <a:buNone/>
              <a:tabLst>
                <a:tab pos="89297" algn="l"/>
              </a:tabLst>
            </a:pPr>
            <a:endParaRPr lang="en-US" sz="2800" dirty="0">
              <a:cs typeface="Times New Roman" panose="02020603050405020304" pitchFamily="18" charset="0"/>
            </a:endParaRPr>
          </a:p>
          <a:p>
            <a:pPr marL="0" indent="0" algn="ctr">
              <a:buNone/>
              <a:tabLst>
                <a:tab pos="89297" algn="l"/>
              </a:tabLst>
            </a:pPr>
            <a:r>
              <a:rPr lang="en-US" sz="2800" b="1" dirty="0">
                <a:cs typeface="Times New Roman" panose="02020603050405020304" pitchFamily="18" charset="0"/>
              </a:rPr>
              <a:t>Select The Direct Submit Button In The Veteran’s Record</a:t>
            </a:r>
          </a:p>
          <a:p>
            <a:pPr marL="0" indent="0" algn="ctr">
              <a:buNone/>
              <a:tabLst>
                <a:tab pos="89297" algn="l"/>
              </a:tabLst>
            </a:pPr>
            <a:r>
              <a:rPr lang="en-US" sz="2800" dirty="0">
                <a:cs typeface="Times New Roman" panose="02020603050405020304" pitchFamily="18" charset="0"/>
              </a:rPr>
              <a:t>or</a:t>
            </a:r>
          </a:p>
          <a:p>
            <a:pPr marL="0" indent="0" algn="ctr">
              <a:buNone/>
              <a:tabLst>
                <a:tab pos="89297" algn="l"/>
              </a:tabLst>
            </a:pPr>
            <a:r>
              <a:rPr lang="en-US" sz="2800" b="1" dirty="0">
                <a:cs typeface="Times New Roman" panose="02020603050405020304" pitchFamily="18" charset="0"/>
              </a:rPr>
              <a:t>Select Direct Submit Status On The Home Screen</a:t>
            </a:r>
          </a:p>
          <a:p>
            <a:pPr marL="0" indent="0" algn="ctr">
              <a:buNone/>
              <a:tabLst>
                <a:tab pos="89297" algn="l"/>
              </a:tabLst>
            </a:pPr>
            <a:endParaRPr lang="en-US" sz="2800" dirty="0"/>
          </a:p>
          <a:p>
            <a:pPr marL="0" indent="0" algn="ctr">
              <a:buNone/>
              <a:tabLst>
                <a:tab pos="89297" algn="l"/>
              </a:tabLst>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24</a:t>
            </a:fld>
            <a:endParaRPr lang="en-US" sz="2000" dirty="0"/>
          </a:p>
        </p:txBody>
      </p:sp>
    </p:spTree>
    <p:extLst>
      <p:ext uri="{BB962C8B-B14F-4D97-AF65-F5344CB8AC3E}">
        <p14:creationId xmlns:p14="http://schemas.microsoft.com/office/powerpoint/2010/main" val="155806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82878" y="-14067"/>
            <a:ext cx="8865326" cy="844730"/>
          </a:xfrm>
        </p:spPr>
        <p:txBody>
          <a:bodyPr>
            <a:noAutofit/>
          </a:bodyPr>
          <a:lstStyle/>
          <a:p>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Direct Submit: Checking Status in the Veteran’s Record			</a:t>
            </a:r>
          </a:p>
        </p:txBody>
      </p:sp>
      <p:sp>
        <p:nvSpPr>
          <p:cNvPr id="2" name="Content Placeholder 1"/>
          <p:cNvSpPr>
            <a:spLocks noGrp="1"/>
          </p:cNvSpPr>
          <p:nvPr>
            <p:ph idx="1"/>
          </p:nvPr>
        </p:nvSpPr>
        <p:spPr>
          <a:xfrm>
            <a:off x="209007" y="1493799"/>
            <a:ext cx="11001676" cy="4040373"/>
          </a:xfrm>
        </p:spPr>
        <p:txBody>
          <a:bodyPr>
            <a:noAutofit/>
          </a:bodyPr>
          <a:lstStyle/>
          <a:p>
            <a:pPr marL="0" indent="0">
              <a:buNone/>
              <a:tabLst>
                <a:tab pos="89297" algn="l"/>
              </a:tabLst>
            </a:pPr>
            <a:r>
              <a:rPr lang="en-US" sz="3200" dirty="0">
                <a:cs typeface="Times New Roman" panose="02020603050405020304" pitchFamily="18" charset="0"/>
              </a:rPr>
              <a:t>To check the status in the veteran’s record:</a:t>
            </a:r>
          </a:p>
          <a:p>
            <a:pPr marL="0" indent="0">
              <a:buNone/>
              <a:tabLst>
                <a:tab pos="89297" algn="l"/>
              </a:tabLst>
            </a:pPr>
            <a:endParaRPr lang="en-US" sz="3200" dirty="0">
              <a:cs typeface="Times New Roman" panose="02020603050405020304" pitchFamily="18" charset="0"/>
            </a:endParaRPr>
          </a:p>
          <a:p>
            <a:pPr marL="0" indent="0">
              <a:buNone/>
              <a:tabLst>
                <a:tab pos="89297" algn="l"/>
              </a:tabLst>
            </a:pPr>
            <a:r>
              <a:rPr lang="en-US" sz="3200" b="1" dirty="0">
                <a:solidFill>
                  <a:srgbClr val="FF0000"/>
                </a:solidFill>
                <a:cs typeface="Times New Roman" panose="02020603050405020304" pitchFamily="18" charset="0"/>
              </a:rPr>
              <a:t>Direct Submit Does Not Automatically Refresh The Status Update.</a:t>
            </a:r>
            <a:r>
              <a:rPr lang="en-US" sz="3200" dirty="0">
                <a:solidFill>
                  <a:srgbClr val="FF0000"/>
                </a:solidFill>
                <a:cs typeface="Times New Roman" panose="02020603050405020304" pitchFamily="18" charset="0"/>
              </a:rPr>
              <a:t> </a:t>
            </a:r>
            <a:r>
              <a:rPr lang="en-US" sz="3200" dirty="0">
                <a:cs typeface="Times New Roman" panose="02020603050405020304" pitchFamily="18" charset="0"/>
              </a:rPr>
              <a:t>There is a Check Status link under Action that must be selected to view the most up-to-date status of the submission. </a:t>
            </a:r>
          </a:p>
          <a:p>
            <a:pPr marL="0" indent="0">
              <a:spcBef>
                <a:spcPts val="0"/>
              </a:spcBef>
              <a:buNone/>
              <a:tabLst>
                <a:tab pos="89297" algn="l"/>
              </a:tabLst>
            </a:pPr>
            <a:endParaRPr lang="en-US" sz="3200" dirty="0">
              <a:cs typeface="Times New Roman" panose="02020603050405020304" pitchFamily="18" charset="0"/>
            </a:endParaRPr>
          </a:p>
          <a:p>
            <a:pPr marL="0" indent="0">
              <a:buNone/>
              <a:tabLst>
                <a:tab pos="89297" algn="l"/>
              </a:tabLst>
            </a:pPr>
            <a:r>
              <a:rPr lang="en-US" sz="3200" dirty="0">
                <a:cs typeface="Times New Roman" panose="02020603050405020304" pitchFamily="18" charset="0"/>
              </a:rPr>
              <a:t>You may have to refresh your screen after clicking Check Status to see the most current status.</a:t>
            </a:r>
          </a:p>
          <a:p>
            <a:pPr marL="0" indent="0" algn="ctr">
              <a:buNone/>
              <a:tabLst>
                <a:tab pos="89297" algn="l"/>
              </a:tabLst>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25</a:t>
            </a:fld>
            <a:endParaRPr lang="en-US" sz="2000" dirty="0"/>
          </a:p>
        </p:txBody>
      </p:sp>
    </p:spTree>
    <p:extLst>
      <p:ext uri="{BB962C8B-B14F-4D97-AF65-F5344CB8AC3E}">
        <p14:creationId xmlns:p14="http://schemas.microsoft.com/office/powerpoint/2010/main" val="2036053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0568" y="1872290"/>
            <a:ext cx="8240233" cy="3518418"/>
          </a:xfrm>
        </p:spPr>
        <p:txBody>
          <a:bodyPr/>
          <a:lstStyle/>
          <a:p>
            <a:pPr marL="0" indent="0" algn="ctr">
              <a:buNone/>
              <a:tabLst>
                <a:tab pos="89297" algn="l"/>
              </a:tabLst>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26</a:t>
            </a:fld>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542" y="1456660"/>
            <a:ext cx="8562759" cy="4146698"/>
          </a:xfrm>
          <a:prstGeom prst="rect">
            <a:avLst/>
          </a:prstGeom>
        </p:spPr>
      </p:pic>
      <p:sp>
        <p:nvSpPr>
          <p:cNvPr id="5" name="Down Arrow 4"/>
          <p:cNvSpPr/>
          <p:nvPr/>
        </p:nvSpPr>
        <p:spPr>
          <a:xfrm rot="10800000">
            <a:off x="8872428" y="5190854"/>
            <a:ext cx="478465" cy="7773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0800000">
            <a:off x="2857945" y="5578998"/>
            <a:ext cx="478465" cy="7773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36382" y="6352143"/>
            <a:ext cx="2838893" cy="369332"/>
          </a:xfrm>
          <a:prstGeom prst="rect">
            <a:avLst/>
          </a:prstGeom>
          <a:noFill/>
        </p:spPr>
        <p:txBody>
          <a:bodyPr wrap="square" rtlCol="0">
            <a:spAutoFit/>
          </a:bodyPr>
          <a:lstStyle/>
          <a:p>
            <a:r>
              <a:rPr lang="en-US" dirty="0"/>
              <a:t>Displayed Status</a:t>
            </a:r>
          </a:p>
        </p:txBody>
      </p:sp>
      <p:sp>
        <p:nvSpPr>
          <p:cNvPr id="10" name="Title 3"/>
          <p:cNvSpPr>
            <a:spLocks noGrp="1"/>
          </p:cNvSpPr>
          <p:nvPr>
            <p:ph type="title"/>
          </p:nvPr>
        </p:nvSpPr>
        <p:spPr>
          <a:xfrm>
            <a:off x="154748" y="0"/>
            <a:ext cx="8490857" cy="703669"/>
          </a:xfrm>
        </p:spPr>
        <p:txBody>
          <a:bodyPr>
            <a:noAutofit/>
          </a:bodyPr>
          <a:lstStyle/>
          <a:p>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Direct Submit: Checking Status in the Veteran’s Record			</a:t>
            </a:r>
          </a:p>
        </p:txBody>
      </p:sp>
    </p:spTree>
    <p:extLst>
      <p:ext uri="{BB962C8B-B14F-4D97-AF65-F5344CB8AC3E}">
        <p14:creationId xmlns:p14="http://schemas.microsoft.com/office/powerpoint/2010/main" val="3178242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40678" y="-5366"/>
            <a:ext cx="8908965" cy="702052"/>
          </a:xfrm>
        </p:spPr>
        <p:txBody>
          <a:bodyPr>
            <a:noAutofit/>
          </a:bodyPr>
          <a:lstStyle/>
          <a:p>
            <a:br>
              <a:rPr lang="en-US"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Direct Submit: Checking Status From the Home Screen</a:t>
            </a:r>
            <a:r>
              <a:rPr lang="en-US" b="1" dirty="0">
                <a:latin typeface="Times New Roman" panose="02020603050405020304" pitchFamily="18" charset="0"/>
                <a:cs typeface="Times New Roman" panose="02020603050405020304" pitchFamily="18" charset="0"/>
              </a:rPr>
              <a:t>			</a:t>
            </a:r>
          </a:p>
        </p:txBody>
      </p:sp>
      <p:sp>
        <p:nvSpPr>
          <p:cNvPr id="2" name="Content Placeholder 1"/>
          <p:cNvSpPr>
            <a:spLocks noGrp="1"/>
          </p:cNvSpPr>
          <p:nvPr>
            <p:ph idx="1"/>
          </p:nvPr>
        </p:nvSpPr>
        <p:spPr>
          <a:xfrm>
            <a:off x="1970568" y="1872290"/>
            <a:ext cx="8240233" cy="3518418"/>
          </a:xfrm>
        </p:spPr>
        <p:txBody>
          <a:bodyPr/>
          <a:lstStyle/>
          <a:p>
            <a:pPr marL="0" indent="0" algn="ctr">
              <a:buNone/>
              <a:tabLst>
                <a:tab pos="89297" algn="l"/>
              </a:tabLst>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27</a:t>
            </a:fld>
            <a:endParaRPr lang="en-US" sz="2000" dirty="0"/>
          </a:p>
        </p:txBody>
      </p:sp>
      <p:pic>
        <p:nvPicPr>
          <p:cNvPr id="9" name="Picture 8"/>
          <p:cNvPicPr>
            <a:picLocks noChangeAspect="1"/>
          </p:cNvPicPr>
          <p:nvPr/>
        </p:nvPicPr>
        <p:blipFill>
          <a:blip r:embed="rId3"/>
          <a:stretch>
            <a:fillRect/>
          </a:stretch>
        </p:blipFill>
        <p:spPr>
          <a:xfrm>
            <a:off x="1627449" y="1585637"/>
            <a:ext cx="8908965" cy="3686152"/>
          </a:xfrm>
          <a:prstGeom prst="rect">
            <a:avLst/>
          </a:prstGeom>
        </p:spPr>
      </p:pic>
      <p:sp>
        <p:nvSpPr>
          <p:cNvPr id="10" name="Right Arrow 9"/>
          <p:cNvSpPr/>
          <p:nvPr/>
        </p:nvSpPr>
        <p:spPr>
          <a:xfrm rot="10800000">
            <a:off x="3607982" y="3934048"/>
            <a:ext cx="882503" cy="5847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39154" y="5390709"/>
            <a:ext cx="8471647"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To check the status from the Home Screen, select Direct Submit Status</a:t>
            </a:r>
          </a:p>
        </p:txBody>
      </p:sp>
    </p:spTree>
    <p:extLst>
      <p:ext uri="{BB962C8B-B14F-4D97-AF65-F5344CB8AC3E}">
        <p14:creationId xmlns:p14="http://schemas.microsoft.com/office/powerpoint/2010/main" val="3752968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120" y="1524197"/>
            <a:ext cx="11013523" cy="3518418"/>
          </a:xfrm>
        </p:spPr>
        <p:txBody>
          <a:bodyPr/>
          <a:lstStyle/>
          <a:p>
            <a:pPr marL="0" indent="0">
              <a:buNone/>
              <a:tabLst>
                <a:tab pos="89297" algn="l"/>
              </a:tabLst>
            </a:pPr>
            <a:r>
              <a:rPr lang="en-US" sz="2800" dirty="0">
                <a:cs typeface="Times New Roman" panose="02020603050405020304" pitchFamily="18" charset="0"/>
              </a:rPr>
              <a:t>My Submissions will show you all direct submissions you have personally sent. </a:t>
            </a:r>
          </a:p>
          <a:p>
            <a:pPr marL="0" indent="0">
              <a:buNone/>
              <a:tabLst>
                <a:tab pos="89297" algn="l"/>
              </a:tabLst>
            </a:pPr>
            <a:endParaRPr lang="en-US" sz="1600" dirty="0">
              <a:cs typeface="Times New Roman" panose="02020603050405020304" pitchFamily="18" charset="0"/>
            </a:endParaRPr>
          </a:p>
          <a:p>
            <a:pPr marL="0" indent="0">
              <a:buNone/>
              <a:tabLst>
                <a:tab pos="89297" algn="l"/>
              </a:tabLst>
            </a:pPr>
            <a:r>
              <a:rPr lang="en-US" sz="2800" dirty="0">
                <a:cs typeface="Times New Roman" panose="02020603050405020304" pitchFamily="18" charset="0"/>
              </a:rPr>
              <a:t>All Submissions will show you all submissions that have been sent to VA by any VetraSpec user. </a:t>
            </a:r>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28</a:t>
            </a:fld>
            <a:endParaRPr lang="en-US" sz="2000" dirty="0"/>
          </a:p>
        </p:txBody>
      </p:sp>
      <p:pic>
        <p:nvPicPr>
          <p:cNvPr id="8" name="Picture 7"/>
          <p:cNvPicPr/>
          <p:nvPr/>
        </p:nvPicPr>
        <p:blipFill>
          <a:blip r:embed="rId3"/>
          <a:stretch>
            <a:fillRect/>
          </a:stretch>
        </p:blipFill>
        <p:spPr>
          <a:xfrm>
            <a:off x="1894732" y="3657601"/>
            <a:ext cx="8316069" cy="2698750"/>
          </a:xfrm>
          <a:prstGeom prst="rect">
            <a:avLst/>
          </a:prstGeom>
        </p:spPr>
      </p:pic>
      <p:sp>
        <p:nvSpPr>
          <p:cNvPr id="7" name="Title 3"/>
          <p:cNvSpPr>
            <a:spLocks noGrp="1"/>
          </p:cNvSpPr>
          <p:nvPr>
            <p:ph type="title"/>
          </p:nvPr>
        </p:nvSpPr>
        <p:spPr>
          <a:xfrm>
            <a:off x="140678" y="0"/>
            <a:ext cx="8839200" cy="679269"/>
          </a:xfrm>
        </p:spPr>
        <p:txBody>
          <a:bodyPr>
            <a:noAutofit/>
          </a:bodyPr>
          <a:lstStyle/>
          <a:p>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Direct Submit: Checking Status From the Home Screen			</a:t>
            </a:r>
          </a:p>
        </p:txBody>
      </p:sp>
    </p:spTree>
    <p:extLst>
      <p:ext uri="{BB962C8B-B14F-4D97-AF65-F5344CB8AC3E}">
        <p14:creationId xmlns:p14="http://schemas.microsoft.com/office/powerpoint/2010/main" val="2386563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6017" y="1324018"/>
            <a:ext cx="10934299" cy="3518418"/>
          </a:xfrm>
        </p:spPr>
        <p:txBody>
          <a:bodyPr/>
          <a:lstStyle/>
          <a:p>
            <a:pPr marL="0" indent="0">
              <a:buNone/>
            </a:pPr>
            <a:r>
              <a:rPr lang="en-US" sz="2400" dirty="0">
                <a:cs typeface="Times New Roman" panose="02020603050405020304" pitchFamily="18" charset="0"/>
              </a:rPr>
              <a:t>The report will show you the Direct Submit items that have been sent to VA during the time frame you selected. </a:t>
            </a:r>
          </a:p>
          <a:p>
            <a:pPr marL="0" indent="0">
              <a:buNone/>
            </a:pPr>
            <a:r>
              <a:rPr lang="en-US" sz="2400" dirty="0">
                <a:cs typeface="Times New Roman" panose="02020603050405020304" pitchFamily="18" charset="0"/>
              </a:rPr>
              <a:t>From here you can Check Status of each submission. Once you click Check Status next to a submission, click Refresh All to see the updated status. </a:t>
            </a:r>
          </a:p>
          <a:p>
            <a:pPr marL="0" indent="0">
              <a:buNone/>
            </a:pPr>
            <a:r>
              <a:rPr lang="en-US" sz="2400" dirty="0">
                <a:cs typeface="Times New Roman" panose="02020603050405020304" pitchFamily="18" charset="0"/>
              </a:rPr>
              <a:t>You can click as many Check Status buttons as you want prior to clicking Refresh All, however to see the updated status of any submission you must select Refresh All. </a:t>
            </a:r>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29</a:t>
            </a:fld>
            <a:endParaRPr lang="en-US"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6" t="9417" r="1396" b="46758"/>
          <a:stretch/>
        </p:blipFill>
        <p:spPr>
          <a:xfrm>
            <a:off x="813195" y="3947719"/>
            <a:ext cx="10218103" cy="2591193"/>
          </a:xfrm>
          <a:prstGeom prst="rect">
            <a:avLst/>
          </a:prstGeom>
        </p:spPr>
      </p:pic>
      <p:sp>
        <p:nvSpPr>
          <p:cNvPr id="7" name="Title 3"/>
          <p:cNvSpPr>
            <a:spLocks noGrp="1"/>
          </p:cNvSpPr>
          <p:nvPr>
            <p:ph type="title"/>
          </p:nvPr>
        </p:nvSpPr>
        <p:spPr>
          <a:xfrm>
            <a:off x="140679" y="-56272"/>
            <a:ext cx="8847909" cy="748937"/>
          </a:xfrm>
        </p:spPr>
        <p:txBody>
          <a:bodyPr>
            <a:noAutofit/>
          </a:bodyPr>
          <a:lstStyle/>
          <a:p>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Direct Submit: Checking Status From the Home Screen			</a:t>
            </a:r>
          </a:p>
        </p:txBody>
      </p:sp>
    </p:spTree>
    <p:extLst>
      <p:ext uri="{BB962C8B-B14F-4D97-AF65-F5344CB8AC3E}">
        <p14:creationId xmlns:p14="http://schemas.microsoft.com/office/powerpoint/2010/main" val="200426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3DC45D9E-7BD2-4F47-BBFE-B5D80C73EACB}" type="slidenum">
              <a:rPr lang="en-US" altLang="en-US" sz="2000" smtClean="0">
                <a:solidFill>
                  <a:srgbClr val="898989"/>
                </a:solidFill>
                <a:latin typeface="Times New Roman" panose="02020603050405020304" pitchFamily="18" charset="0"/>
              </a:rPr>
              <a:pPr>
                <a:spcBef>
                  <a:spcPct val="0"/>
                </a:spcBef>
                <a:buFontTx/>
                <a:buNone/>
                <a:defRPr/>
              </a:pPr>
              <a:t>3</a:t>
            </a:fld>
            <a:endParaRPr lang="en-US" altLang="en-US" sz="2000" dirty="0">
              <a:solidFill>
                <a:srgbClr val="898989"/>
              </a:solidFill>
              <a:latin typeface="Times New Roman" panose="02020603050405020304" pitchFamily="18" charset="0"/>
            </a:endParaRPr>
          </a:p>
        </p:txBody>
      </p:sp>
      <p:sp>
        <p:nvSpPr>
          <p:cNvPr id="14339" name="Title 1"/>
          <p:cNvSpPr txBox="1">
            <a:spLocks/>
          </p:cNvSpPr>
          <p:nvPr/>
        </p:nvSpPr>
        <p:spPr bwMode="auto">
          <a:xfrm>
            <a:off x="151784" y="-8236"/>
            <a:ext cx="8724929" cy="118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000" b="1" dirty="0">
                <a:latin typeface="Times New Roman" panose="02020603050405020304" pitchFamily="18" charset="0"/>
                <a:cs typeface="Times New Roman" panose="02020603050405020304" pitchFamily="18" charset="0"/>
              </a:rPr>
              <a:t>Before using any Electronic Submission Method</a:t>
            </a:r>
          </a:p>
        </p:txBody>
      </p:sp>
      <p:sp>
        <p:nvSpPr>
          <p:cNvPr id="15364" name="Title 1"/>
          <p:cNvSpPr txBox="1">
            <a:spLocks/>
          </p:cNvSpPr>
          <p:nvPr/>
        </p:nvSpPr>
        <p:spPr bwMode="auto">
          <a:xfrm>
            <a:off x="2185988" y="2014538"/>
            <a:ext cx="7772400" cy="58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000" b="1" u="sng" dirty="0">
              <a:latin typeface="Times New Roman" panose="02020603050405020304" pitchFamily="18" charset="0"/>
              <a:cs typeface="Times New Roman" panose="02020603050405020304" pitchFamily="18" charset="0"/>
            </a:endParaRPr>
          </a:p>
        </p:txBody>
      </p:sp>
      <p:sp>
        <p:nvSpPr>
          <p:cNvPr id="14341" name="Title 1"/>
          <p:cNvSpPr txBox="1">
            <a:spLocks/>
          </p:cNvSpPr>
          <p:nvPr/>
        </p:nvSpPr>
        <p:spPr bwMode="auto">
          <a:xfrm>
            <a:off x="478299" y="1477104"/>
            <a:ext cx="10892386" cy="46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800" dirty="0">
                <a:latin typeface="Times New Roman" panose="02020603050405020304" pitchFamily="18" charset="0"/>
                <a:cs typeface="Times New Roman" panose="02020603050405020304" pitchFamily="18" charset="0"/>
              </a:rPr>
              <a:t>Recommended Scanner Settings:</a:t>
            </a:r>
          </a:p>
          <a:p>
            <a:pPr eaLnBrk="1" hangingPunct="1">
              <a:spcBef>
                <a:spcPct val="0"/>
              </a:spcBef>
              <a:buFontTx/>
              <a:buNone/>
              <a:defRPr/>
            </a:pPr>
            <a:endParaRPr lang="en-US" altLang="en-US" sz="500" dirty="0">
              <a:latin typeface="Times New Roman" panose="02020603050405020304" pitchFamily="18" charset="0"/>
              <a:cs typeface="Times New Roman" panose="02020603050405020304" pitchFamily="18" charset="0"/>
            </a:endParaRPr>
          </a:p>
          <a:p>
            <a:pPr marL="342900" indent="-342900">
              <a:lnSpc>
                <a:spcPct val="150000"/>
              </a:lnSpc>
              <a:spcBef>
                <a:spcPct val="0"/>
              </a:spcBef>
              <a:defRPr/>
            </a:pPr>
            <a:r>
              <a:rPr lang="en-US" altLang="en-US" sz="2600" dirty="0">
                <a:latin typeface="Times New Roman" panose="02020603050405020304" pitchFamily="18" charset="0"/>
                <a:cs typeface="Times New Roman" panose="02020603050405020304" pitchFamily="18" charset="0"/>
              </a:rPr>
              <a:t>Image quality: Normal (300 dpi)</a:t>
            </a:r>
          </a:p>
          <a:p>
            <a:pPr marL="342900" indent="-342900">
              <a:lnSpc>
                <a:spcPct val="150000"/>
              </a:lnSpc>
              <a:spcBef>
                <a:spcPct val="0"/>
              </a:spcBef>
              <a:defRPr/>
            </a:pPr>
            <a:r>
              <a:rPr lang="en-US" altLang="en-US" sz="2600" dirty="0">
                <a:latin typeface="Times New Roman" panose="02020603050405020304" pitchFamily="18" charset="0"/>
                <a:cs typeface="Times New Roman" panose="02020603050405020304" pitchFamily="18" charset="0"/>
              </a:rPr>
              <a:t>Color Mode: B&amp;W</a:t>
            </a:r>
          </a:p>
          <a:p>
            <a:pPr marL="342900" indent="-342900">
              <a:lnSpc>
                <a:spcPct val="150000"/>
              </a:lnSpc>
              <a:spcBef>
                <a:spcPct val="0"/>
              </a:spcBef>
              <a:defRPr/>
            </a:pPr>
            <a:r>
              <a:rPr lang="en-US" altLang="en-US" sz="2600" dirty="0">
                <a:latin typeface="Times New Roman" panose="02020603050405020304" pitchFamily="18" charset="0"/>
                <a:cs typeface="Times New Roman" panose="02020603050405020304" pitchFamily="18" charset="0"/>
              </a:rPr>
              <a:t>Scanning Side: Duplex (Double-sided)</a:t>
            </a:r>
          </a:p>
          <a:p>
            <a:pPr marL="342900" indent="-342900">
              <a:lnSpc>
                <a:spcPct val="150000"/>
              </a:lnSpc>
              <a:spcBef>
                <a:spcPct val="0"/>
              </a:spcBef>
              <a:defRPr/>
            </a:pPr>
            <a:r>
              <a:rPr lang="en-US" altLang="en-US" sz="2600" dirty="0">
                <a:latin typeface="Times New Roman" panose="02020603050405020304" pitchFamily="18" charset="0"/>
                <a:cs typeface="Times New Roman" panose="02020603050405020304" pitchFamily="18" charset="0"/>
              </a:rPr>
              <a:t>Image Rotation: Automatic</a:t>
            </a:r>
          </a:p>
          <a:p>
            <a:pPr marL="342900" indent="-342900">
              <a:lnSpc>
                <a:spcPct val="150000"/>
              </a:lnSpc>
              <a:spcBef>
                <a:spcPct val="0"/>
              </a:spcBef>
              <a:defRPr/>
            </a:pPr>
            <a:r>
              <a:rPr lang="en-US" altLang="en-US" sz="2600" dirty="0">
                <a:latin typeface="Times New Roman" panose="02020603050405020304" pitchFamily="18" charset="0"/>
                <a:cs typeface="Times New Roman" panose="02020603050405020304" pitchFamily="18" charset="0"/>
              </a:rPr>
              <a:t>Blank Page Removal: Yes</a:t>
            </a:r>
          </a:p>
          <a:p>
            <a:pPr marL="342900" indent="-342900">
              <a:lnSpc>
                <a:spcPct val="150000"/>
              </a:lnSpc>
              <a:spcBef>
                <a:spcPct val="0"/>
              </a:spcBef>
              <a:defRPr/>
            </a:pPr>
            <a:r>
              <a:rPr lang="en-US" altLang="en-US" sz="2600" dirty="0">
                <a:latin typeface="Times New Roman" panose="02020603050405020304" pitchFamily="18" charset="0"/>
                <a:cs typeface="Times New Roman" panose="02020603050405020304" pitchFamily="18" charset="0"/>
              </a:rPr>
              <a:t>Continue Scanning after last page: Yes</a:t>
            </a:r>
          </a:p>
          <a:p>
            <a:pPr marL="342900" indent="-342900">
              <a:spcBef>
                <a:spcPct val="0"/>
              </a:spcBef>
              <a:defRPr/>
            </a:pPr>
            <a:r>
              <a:rPr lang="en-US" altLang="en-US" sz="2600" dirty="0">
                <a:latin typeface="Times New Roman" panose="02020603050405020304" pitchFamily="18" charset="0"/>
                <a:cs typeface="Times New Roman" panose="02020603050405020304" pitchFamily="18" charset="0"/>
              </a:rPr>
              <a:t>You May want to have a PDF editor installed such as Adobe Acrobat DC or Nuance Power PDF Standard if you have large files that need to be split </a:t>
            </a:r>
          </a:p>
          <a:p>
            <a:pPr marL="342900" indent="-342900">
              <a:spcBef>
                <a:spcPct val="0"/>
              </a:spcBef>
              <a:defRPr/>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51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38456" y="192797"/>
            <a:ext cx="8769073" cy="1017489"/>
          </a:xfrm>
        </p:spPr>
        <p:txBody>
          <a:bodyPr>
            <a:noAutofit/>
          </a:bodyPr>
          <a:lstStyle/>
          <a:p>
            <a:r>
              <a:rPr lang="en-US" sz="4000" b="1" dirty="0">
                <a:latin typeface="Times New Roman" panose="02020603050405020304" pitchFamily="18" charset="0"/>
                <a:cs typeface="Times New Roman" panose="02020603050405020304" pitchFamily="18" charset="0"/>
              </a:rPr>
              <a:t>Direct Submit: Potential Statuses	</a:t>
            </a:r>
            <a:r>
              <a:rPr lang="en-US" sz="4000"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4283589"/>
              </p:ext>
            </p:extLst>
          </p:nvPr>
        </p:nvGraphicFramePr>
        <p:xfrm>
          <a:off x="1891723" y="1424762"/>
          <a:ext cx="8399722" cy="4295525"/>
        </p:xfrm>
        <a:graphic>
          <a:graphicData uri="http://schemas.openxmlformats.org/drawingml/2006/table">
            <a:tbl>
              <a:tblPr firstRow="1" firstCol="1" bandRow="1"/>
              <a:tblGrid>
                <a:gridCol w="4199861">
                  <a:extLst>
                    <a:ext uri="{9D8B030D-6E8A-4147-A177-3AD203B41FA5}">
                      <a16:colId xmlns:a16="http://schemas.microsoft.com/office/drawing/2014/main" val="3119650523"/>
                    </a:ext>
                  </a:extLst>
                </a:gridCol>
                <a:gridCol w="4199861">
                  <a:extLst>
                    <a:ext uri="{9D8B030D-6E8A-4147-A177-3AD203B41FA5}">
                      <a16:colId xmlns:a16="http://schemas.microsoft.com/office/drawing/2014/main" val="3341969104"/>
                    </a:ext>
                  </a:extLst>
                </a:gridCol>
              </a:tblGrid>
              <a:tr h="125029">
                <a:tc>
                  <a:txBody>
                    <a:bodyPr/>
                    <a:lstStyle/>
                    <a:p>
                      <a:pPr marL="0" marR="0" algn="ctr">
                        <a:lnSpc>
                          <a:spcPct val="107000"/>
                        </a:lnSpc>
                        <a:spcBef>
                          <a:spcPts val="0"/>
                        </a:spcBef>
                        <a:spcAft>
                          <a:spcPts val="0"/>
                        </a:spcAft>
                      </a:pPr>
                      <a:r>
                        <a:rPr lang="en-US" sz="600" b="1" dirty="0">
                          <a:effectLst/>
                          <a:latin typeface="Times New Roman" panose="02020603050405020304" pitchFamily="18" charset="0"/>
                          <a:ea typeface="Calibri" panose="020F0502020204030204" pitchFamily="34" charset="0"/>
                          <a:cs typeface="Times New Roman" panose="02020603050405020304" pitchFamily="18" charset="0"/>
                        </a:rPr>
                        <a:t>STATUS</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dirty="0">
                          <a:effectLst/>
                          <a:latin typeface="Times New Roman" panose="02020603050405020304" pitchFamily="18" charset="0"/>
                          <a:ea typeface="Calibri" panose="020F0502020204030204" pitchFamily="34" charset="0"/>
                          <a:cs typeface="Times New Roman" panose="02020603050405020304" pitchFamily="18" charset="0"/>
                        </a:rPr>
                        <a:t>Explanation</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551834"/>
                  </a:ext>
                </a:extLst>
              </a:tr>
              <a:tr h="233666">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PENDING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The package is being transferred electronically.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977807"/>
                  </a:ext>
                </a:extLst>
              </a:tr>
              <a:tr h="350500">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UPLOADED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The package has been uploaded, but NOT yet processed or added to Centralized Mail.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779537"/>
                  </a:ext>
                </a:extLst>
              </a:tr>
              <a:tr h="1603826">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RECEIVED – </a:t>
                      </a:r>
                      <a:r>
                        <a:rPr lang="en-US" sz="2400" b="1"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Once you receive this status the submission date is preserved.</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Indicates package has been successfully added to Centralized Mail.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012" marR="3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655034"/>
                  </a:ext>
                </a:extLst>
              </a:tr>
              <a:tr h="241862">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PROCESSING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The package is being processed by VA systems.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490569"/>
                  </a:ext>
                </a:extLst>
              </a:tr>
            </a:tbl>
          </a:graphicData>
        </a:graphic>
      </p:graphicFrame>
      <p:sp>
        <p:nvSpPr>
          <p:cNvPr id="3" name="Slide Number Placeholder 2"/>
          <p:cNvSpPr>
            <a:spLocks noGrp="1"/>
          </p:cNvSpPr>
          <p:nvPr>
            <p:ph type="sldNum" sz="quarter" idx="12"/>
          </p:nvPr>
        </p:nvSpPr>
        <p:spPr/>
        <p:txBody>
          <a:bodyPr/>
          <a:lstStyle/>
          <a:p>
            <a:fld id="{E2FB73DA-5FDE-45B5-BAA4-C61223CC44F6}" type="slidenum">
              <a:rPr lang="en-US" sz="2000" smtClean="0"/>
              <a:pPr/>
              <a:t>30</a:t>
            </a:fld>
            <a:endParaRPr lang="en-US" sz="2000" dirty="0"/>
          </a:p>
        </p:txBody>
      </p:sp>
    </p:spTree>
    <p:extLst>
      <p:ext uri="{BB962C8B-B14F-4D97-AF65-F5344CB8AC3E}">
        <p14:creationId xmlns:p14="http://schemas.microsoft.com/office/powerpoint/2010/main" val="803402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16521112"/>
              </p:ext>
            </p:extLst>
          </p:nvPr>
        </p:nvGraphicFramePr>
        <p:xfrm>
          <a:off x="1905466" y="1311872"/>
          <a:ext cx="8399722" cy="4476279"/>
        </p:xfrm>
        <a:graphic>
          <a:graphicData uri="http://schemas.openxmlformats.org/drawingml/2006/table">
            <a:tbl>
              <a:tblPr firstRow="1" firstCol="1" bandRow="1"/>
              <a:tblGrid>
                <a:gridCol w="4199861">
                  <a:extLst>
                    <a:ext uri="{9D8B030D-6E8A-4147-A177-3AD203B41FA5}">
                      <a16:colId xmlns:a16="http://schemas.microsoft.com/office/drawing/2014/main" val="3119650523"/>
                    </a:ext>
                  </a:extLst>
                </a:gridCol>
                <a:gridCol w="4199861">
                  <a:extLst>
                    <a:ext uri="{9D8B030D-6E8A-4147-A177-3AD203B41FA5}">
                      <a16:colId xmlns:a16="http://schemas.microsoft.com/office/drawing/2014/main" val="3341969104"/>
                    </a:ext>
                  </a:extLst>
                </a:gridCol>
              </a:tblGrid>
              <a:tr h="446569">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STATUS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Explanation</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551834"/>
                  </a:ext>
                </a:extLst>
              </a:tr>
              <a:tr h="350500">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SUCCESS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The package has been received, processed and is being worked by a human at VA.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107971"/>
                  </a:ext>
                </a:extLst>
              </a:tr>
              <a:tr h="241862">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VBMS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Package has been uploaded successfully into VBMS.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292271"/>
                  </a:ext>
                </a:extLst>
              </a:tr>
              <a:tr h="350500">
                <a:tc>
                  <a:txBody>
                    <a:bodyPr/>
                    <a:lstStyle/>
                    <a:p>
                      <a:pPr marL="0" marR="0">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EXPIRED </a:t>
                      </a: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was a lag on the VA system and the submission was not accepted. Resubmit. </a:t>
                      </a: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372713"/>
                  </a:ext>
                </a:extLst>
              </a:tr>
              <a:tr h="750586">
                <a:tc>
                  <a:txBody>
                    <a:bodyPr/>
                    <a:lstStyle/>
                    <a:p>
                      <a:pPr marL="0" marR="0">
                        <a:spcBef>
                          <a:spcPts val="0"/>
                        </a:spcBef>
                        <a:spcAft>
                          <a:spcPts val="0"/>
                        </a:spcAft>
                      </a:pPr>
                      <a:r>
                        <a:rPr lang="en-US" sz="24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ERROR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was an error in the submission,</a:t>
                      </a:r>
                      <a:r>
                        <a:rPr lang="en-US" sz="24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look at the error code to determine the solution</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394089"/>
                  </a:ext>
                </a:extLst>
              </a:tr>
            </a:tbl>
          </a:graphicData>
        </a:graphic>
      </p:graphicFrame>
      <p:sp>
        <p:nvSpPr>
          <p:cNvPr id="3" name="Slide Number Placeholder 2"/>
          <p:cNvSpPr>
            <a:spLocks noGrp="1"/>
          </p:cNvSpPr>
          <p:nvPr>
            <p:ph type="sldNum" sz="quarter" idx="12"/>
          </p:nvPr>
        </p:nvSpPr>
        <p:spPr/>
        <p:txBody>
          <a:bodyPr/>
          <a:lstStyle/>
          <a:p>
            <a:fld id="{E2FB73DA-5FDE-45B5-BAA4-C61223CC44F6}" type="slidenum">
              <a:rPr lang="en-US" sz="2000" smtClean="0"/>
              <a:pPr/>
              <a:t>31</a:t>
            </a:fld>
            <a:endParaRPr lang="en-US" sz="2000" dirty="0"/>
          </a:p>
        </p:txBody>
      </p:sp>
      <p:sp>
        <p:nvSpPr>
          <p:cNvPr id="8" name="Title 3"/>
          <p:cNvSpPr>
            <a:spLocks noGrp="1"/>
          </p:cNvSpPr>
          <p:nvPr>
            <p:ph type="title"/>
          </p:nvPr>
        </p:nvSpPr>
        <p:spPr>
          <a:xfrm>
            <a:off x="138456" y="126612"/>
            <a:ext cx="8951953" cy="1108988"/>
          </a:xfrm>
        </p:spPr>
        <p:txBody>
          <a:bodyPr>
            <a:noAutofit/>
          </a:bodyPr>
          <a:lstStyle/>
          <a:p>
            <a:r>
              <a:rPr lang="en-US" sz="4000" b="1" dirty="0">
                <a:latin typeface="Times New Roman" panose="02020603050405020304" pitchFamily="18" charset="0"/>
                <a:cs typeface="Times New Roman" panose="02020603050405020304" pitchFamily="18" charset="0"/>
              </a:rPr>
              <a:t>Direct Submit: Potential Statuses	</a:t>
            </a:r>
            <a:r>
              <a:rPr lang="en-US" sz="4000" dirty="0"/>
              <a:t>	</a:t>
            </a:r>
          </a:p>
        </p:txBody>
      </p:sp>
    </p:spTree>
    <p:extLst>
      <p:ext uri="{BB962C8B-B14F-4D97-AF65-F5344CB8AC3E}">
        <p14:creationId xmlns:p14="http://schemas.microsoft.com/office/powerpoint/2010/main" val="1962094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54" y="1564582"/>
            <a:ext cx="11160157" cy="4882058"/>
          </a:xfrm>
        </p:spPr>
        <p:txBody>
          <a:bodyPr/>
          <a:lstStyle/>
          <a:p>
            <a:r>
              <a:rPr lang="en-US" sz="3600" dirty="0">
                <a:cs typeface="Times New Roman" panose="02020603050405020304" pitchFamily="18" charset="0"/>
              </a:rPr>
              <a:t>Be aware that the status will not automatically refresh. You must refresh manually to see the current status</a:t>
            </a:r>
          </a:p>
          <a:p>
            <a:endParaRPr lang="en-US" sz="3600" dirty="0">
              <a:cs typeface="Times New Roman" panose="02020603050405020304" pitchFamily="18" charset="0"/>
            </a:endParaRPr>
          </a:p>
          <a:p>
            <a:r>
              <a:rPr lang="en-US" sz="3600" dirty="0">
                <a:cs typeface="Times New Roman" panose="02020603050405020304" pitchFamily="18" charset="0"/>
              </a:rPr>
              <a:t>An error can occur at any step in the process</a:t>
            </a:r>
          </a:p>
          <a:p>
            <a:endParaRPr lang="en-US" dirty="0"/>
          </a:p>
          <a:p>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z="2000" smtClean="0"/>
              <a:pPr/>
              <a:t>32</a:t>
            </a:fld>
            <a:endParaRPr lang="en-US" sz="2000" dirty="0"/>
          </a:p>
        </p:txBody>
      </p:sp>
      <p:sp>
        <p:nvSpPr>
          <p:cNvPr id="7" name="Title 3"/>
          <p:cNvSpPr>
            <a:spLocks noGrp="1"/>
          </p:cNvSpPr>
          <p:nvPr>
            <p:ph type="title"/>
          </p:nvPr>
        </p:nvSpPr>
        <p:spPr>
          <a:xfrm>
            <a:off x="138456" y="98476"/>
            <a:ext cx="8830033" cy="1193074"/>
          </a:xfrm>
        </p:spPr>
        <p:txBody>
          <a:bodyPr>
            <a:normAutofit fontScale="90000"/>
          </a:bodyPr>
          <a:lstStyle/>
          <a:p>
            <a:r>
              <a:rPr lang="en-US" b="1" dirty="0">
                <a:latin typeface="Times New Roman" panose="02020603050405020304" pitchFamily="18" charset="0"/>
                <a:cs typeface="Times New Roman" panose="02020603050405020304" pitchFamily="18" charset="0"/>
              </a:rPr>
              <a:t>Direct Submit: Potential Statuses</a:t>
            </a:r>
            <a:r>
              <a:rPr lang="en-US" sz="4900" b="1" dirty="0">
                <a:latin typeface="Times New Roman" panose="02020603050405020304" pitchFamily="18" charset="0"/>
                <a:cs typeface="Times New Roman" panose="02020603050405020304" pitchFamily="18" charset="0"/>
              </a:rPr>
              <a:t>	</a:t>
            </a:r>
            <a:r>
              <a:rPr lang="en-US" dirty="0"/>
              <a:t>	</a:t>
            </a:r>
          </a:p>
        </p:txBody>
      </p:sp>
    </p:spTree>
    <p:extLst>
      <p:ext uri="{BB962C8B-B14F-4D97-AF65-F5344CB8AC3E}">
        <p14:creationId xmlns:p14="http://schemas.microsoft.com/office/powerpoint/2010/main" val="604489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230FC5-680A-4506-9AC8-C6B978AA40CE}" type="slidenum">
              <a:rPr lang="en-US" sz="2000" smtClean="0"/>
              <a:pPr>
                <a:defRPr/>
              </a:pPr>
              <a:t>33</a:t>
            </a:fld>
            <a:endParaRPr lang="en-US" sz="2000" dirty="0"/>
          </a:p>
        </p:txBody>
      </p:sp>
      <p:sp>
        <p:nvSpPr>
          <p:cNvPr id="6" name="TextBox 5"/>
          <p:cNvSpPr txBox="1"/>
          <p:nvPr/>
        </p:nvSpPr>
        <p:spPr>
          <a:xfrm>
            <a:off x="554255" y="1443841"/>
            <a:ext cx="10982425" cy="5016758"/>
          </a:xfrm>
          <a:prstGeom prst="rect">
            <a:avLst/>
          </a:prstGeom>
          <a:noFill/>
        </p:spPr>
        <p:txBody>
          <a:bodyPr wrap="square">
            <a:spAutoFit/>
          </a:bodyPr>
          <a:lstStyle/>
          <a:p>
            <a:pPr>
              <a:defRPr/>
            </a:pPr>
            <a:r>
              <a:rPr lang="en-US" sz="3200" dirty="0">
                <a:latin typeface="Times New Roman" panose="02020603050405020304" pitchFamily="18" charset="0"/>
                <a:cs typeface="Times New Roman" panose="02020603050405020304" pitchFamily="18" charset="0"/>
              </a:rPr>
              <a:t>QuickSubmit is an online application that provides the ability to upload Veteran evidence electronically to the Claims Intake Center.</a:t>
            </a:r>
          </a:p>
          <a:p>
            <a:pPr>
              <a:defRP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a:defRPr/>
            </a:pPr>
            <a:r>
              <a:rPr lang="en-US" sz="3200" dirty="0">
                <a:latin typeface="Times New Roman" panose="02020603050405020304" pitchFamily="18" charset="0"/>
                <a:cs typeface="Times New Roman" panose="02020603050405020304" pitchFamily="18" charset="0"/>
              </a:rPr>
              <a:t>QuickSubmit also provides an audit history of all material uploaded to Digitized Mail Handling Service (DMHS).</a:t>
            </a:r>
          </a:p>
          <a:p>
            <a:pPr>
              <a:defRPr/>
            </a:pPr>
            <a:endParaRPr lang="en-US" sz="2400" dirty="0">
              <a:latin typeface="Times New Roman" panose="02020603050405020304" pitchFamily="18" charset="0"/>
              <a:cs typeface="Times New Roman" panose="02020603050405020304" pitchFamily="18" charset="0"/>
            </a:endParaRPr>
          </a:p>
          <a:p>
            <a:pPr>
              <a:defRPr/>
            </a:pPr>
            <a:endParaRPr lang="en-US" sz="2400" dirty="0">
              <a:latin typeface="Times New Roman" panose="02020603050405020304" pitchFamily="18" charset="0"/>
              <a:cs typeface="Times New Roman" panose="02020603050405020304" pitchFamily="18" charset="0"/>
            </a:endParaRPr>
          </a:p>
          <a:p>
            <a:pPr>
              <a:defRPr/>
            </a:pPr>
            <a:r>
              <a:rPr lang="en-US" sz="3200" dirty="0">
                <a:latin typeface="Times New Roman" panose="02020603050405020304" pitchFamily="18" charset="0"/>
                <a:cs typeface="Times New Roman" panose="02020603050405020304" pitchFamily="18" charset="0"/>
              </a:rPr>
              <a:t>To access QuickSubmit go to </a:t>
            </a:r>
            <a:r>
              <a:rPr lang="en-US" sz="3200" dirty="0">
                <a:latin typeface="Times New Roman" panose="02020603050405020304" pitchFamily="18" charset="0"/>
                <a:cs typeface="Times New Roman" panose="02020603050405020304" pitchFamily="18" charset="0"/>
                <a:hlinkClick r:id="rId2"/>
              </a:rPr>
              <a:t>https://eauth.va.gov/accessva/?cspSelectFor=quicksubmit</a:t>
            </a:r>
            <a:endParaRPr lang="en-US" sz="3200"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168815" y="28136"/>
            <a:ext cx="8856617"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What is QuickSubmit</a:t>
            </a:r>
          </a:p>
        </p:txBody>
      </p:sp>
    </p:spTree>
    <p:extLst>
      <p:ext uri="{BB962C8B-B14F-4D97-AF65-F5344CB8AC3E}">
        <p14:creationId xmlns:p14="http://schemas.microsoft.com/office/powerpoint/2010/main" val="851434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230FC5-680A-4506-9AC8-C6B978AA40CE}" type="slidenum">
              <a:rPr lang="en-US" sz="2000" smtClean="0"/>
              <a:pPr>
                <a:defRPr/>
              </a:pPr>
              <a:t>34</a:t>
            </a:fld>
            <a:endParaRPr lang="en-US" sz="2000" dirty="0"/>
          </a:p>
        </p:txBody>
      </p:sp>
      <p:sp>
        <p:nvSpPr>
          <p:cNvPr id="6" name="TextBox 5"/>
          <p:cNvSpPr txBox="1"/>
          <p:nvPr/>
        </p:nvSpPr>
        <p:spPr>
          <a:xfrm>
            <a:off x="202564" y="1528249"/>
            <a:ext cx="10982425" cy="2677656"/>
          </a:xfrm>
          <a:prstGeom prst="rect">
            <a:avLst/>
          </a:prstGeom>
          <a:noFill/>
        </p:spPr>
        <p:txBody>
          <a:bodyPr wrap="square">
            <a:spAutoFit/>
          </a:bodyPr>
          <a:lstStyle/>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To login using a VA PIV card from within the VA network, select the VA graphic and select the credentials associated with your PIV.</a:t>
            </a:r>
          </a:p>
          <a:p>
            <a:pPr marL="342900" indent="-342900">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To login with external authentication, select the type of authentication applicable and follow the instructions. </a:t>
            </a:r>
          </a:p>
          <a:p>
            <a:pPr>
              <a:defRPr/>
            </a:pPr>
            <a:endParaRPr lang="en-US" sz="2400" dirty="0">
              <a:latin typeface="Times New Roman" panose="02020603050405020304" pitchFamily="18" charset="0"/>
              <a:cs typeface="Times New Roman" panose="02020603050405020304" pitchFamily="18" charset="0"/>
            </a:endParaRPr>
          </a:p>
          <a:p>
            <a:pPr>
              <a:defRPr/>
            </a:pPr>
            <a:endParaRPr lang="en-US" sz="2400"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168816" y="42204"/>
            <a:ext cx="8856617"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Logging into QuickSubmit</a:t>
            </a:r>
          </a:p>
        </p:txBody>
      </p:sp>
      <p:pic>
        <p:nvPicPr>
          <p:cNvPr id="3" name="Picture 2" descr="Table&#10;&#10;Description automatically generated">
            <a:extLst>
              <a:ext uri="{FF2B5EF4-FFF2-40B4-BE49-F238E27FC236}">
                <a16:creationId xmlns:a16="http://schemas.microsoft.com/office/drawing/2014/main" id="{0D6F0003-9847-CFED-EE51-D21D8F882D55}"/>
              </a:ext>
            </a:extLst>
          </p:cNvPr>
          <p:cNvPicPr>
            <a:picLocks noChangeAspect="1"/>
          </p:cNvPicPr>
          <p:nvPr/>
        </p:nvPicPr>
        <p:blipFill rotWithShape="1">
          <a:blip r:embed="rId2">
            <a:extLst>
              <a:ext uri="{28A0092B-C50C-407E-A947-70E740481C1C}">
                <a14:useLocalDpi xmlns:a14="http://schemas.microsoft.com/office/drawing/2010/main" val="0"/>
              </a:ext>
            </a:extLst>
          </a:blip>
          <a:srcRect t="28679" b="8008"/>
          <a:stretch/>
        </p:blipFill>
        <p:spPr>
          <a:xfrm>
            <a:off x="493814" y="3432747"/>
            <a:ext cx="10125075" cy="3238396"/>
          </a:xfrm>
          <a:prstGeom prst="rect">
            <a:avLst/>
          </a:prstGeom>
        </p:spPr>
      </p:pic>
    </p:spTree>
    <p:extLst>
      <p:ext uri="{BB962C8B-B14F-4D97-AF65-F5344CB8AC3E}">
        <p14:creationId xmlns:p14="http://schemas.microsoft.com/office/powerpoint/2010/main" val="2003219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6" name="TextBox 5"/>
          <p:cNvSpPr txBox="1"/>
          <p:nvPr/>
        </p:nvSpPr>
        <p:spPr>
          <a:xfrm>
            <a:off x="618978" y="1505243"/>
            <a:ext cx="10972800" cy="169277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you have successfully logged into QuickSubmit, you will come across the QuickSubmit Homepage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itle 1"/>
          <p:cNvSpPr>
            <a:spLocks noGrp="1"/>
          </p:cNvSpPr>
          <p:nvPr>
            <p:ph type="title"/>
          </p:nvPr>
        </p:nvSpPr>
        <p:spPr>
          <a:xfrm>
            <a:off x="168815" y="42204"/>
            <a:ext cx="8856617"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The QuickSubmit Home page</a:t>
            </a:r>
          </a:p>
        </p:txBody>
      </p:sp>
      <p:pic>
        <p:nvPicPr>
          <p:cNvPr id="3" name="Picture 2">
            <a:extLst>
              <a:ext uri="{FF2B5EF4-FFF2-40B4-BE49-F238E27FC236}">
                <a16:creationId xmlns:a16="http://schemas.microsoft.com/office/drawing/2014/main" id="{0D6F0003-9847-CFED-EE51-D21D8F882D55}"/>
              </a:ext>
            </a:extLst>
          </p:cNvPr>
          <p:cNvPicPr>
            <a:picLocks noChangeAspect="1"/>
          </p:cNvPicPr>
          <p:nvPr/>
        </p:nvPicPr>
        <p:blipFill rotWithShape="1">
          <a:blip r:embed="rId2">
            <a:extLst>
              <a:ext uri="{28A0092B-C50C-407E-A947-70E740481C1C}">
                <a14:useLocalDpi xmlns:a14="http://schemas.microsoft.com/office/drawing/2010/main" val="0"/>
              </a:ext>
            </a:extLst>
          </a:blip>
          <a:srcRect t="11487" b="16936"/>
          <a:stretch/>
        </p:blipFill>
        <p:spPr>
          <a:xfrm>
            <a:off x="-29" y="2700334"/>
            <a:ext cx="12300775" cy="3656015"/>
          </a:xfrm>
          <a:prstGeom prst="rect">
            <a:avLst/>
          </a:prstGeom>
        </p:spPr>
      </p:pic>
    </p:spTree>
    <p:extLst>
      <p:ext uri="{BB962C8B-B14F-4D97-AF65-F5344CB8AC3E}">
        <p14:creationId xmlns:p14="http://schemas.microsoft.com/office/powerpoint/2010/main" val="3124878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6" name="TextBox 5"/>
          <p:cNvSpPr txBox="1"/>
          <p:nvPr/>
        </p:nvSpPr>
        <p:spPr>
          <a:xfrm>
            <a:off x="371375" y="1443841"/>
            <a:ext cx="1098242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itle 1"/>
          <p:cNvSpPr>
            <a:spLocks noGrp="1"/>
          </p:cNvSpPr>
          <p:nvPr>
            <p:ph type="title"/>
          </p:nvPr>
        </p:nvSpPr>
        <p:spPr>
          <a:xfrm>
            <a:off x="168816" y="42204"/>
            <a:ext cx="8856617"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The QuickSubmit Home page</a:t>
            </a:r>
          </a:p>
        </p:txBody>
      </p:sp>
      <p:pic>
        <p:nvPicPr>
          <p:cNvPr id="3" name="Picture 2">
            <a:extLst>
              <a:ext uri="{FF2B5EF4-FFF2-40B4-BE49-F238E27FC236}">
                <a16:creationId xmlns:a16="http://schemas.microsoft.com/office/drawing/2014/main" id="{0D6F0003-9847-CFED-EE51-D21D8F882D55}"/>
              </a:ext>
            </a:extLst>
          </p:cNvPr>
          <p:cNvPicPr>
            <a:picLocks noChangeAspect="1"/>
          </p:cNvPicPr>
          <p:nvPr/>
        </p:nvPicPr>
        <p:blipFill rotWithShape="1">
          <a:blip r:embed="rId2">
            <a:extLst>
              <a:ext uri="{28A0092B-C50C-407E-A947-70E740481C1C}">
                <a14:useLocalDpi xmlns:a14="http://schemas.microsoft.com/office/drawing/2010/main" val="0"/>
              </a:ext>
            </a:extLst>
          </a:blip>
          <a:srcRect t="10031" r="984" b="18798"/>
          <a:stretch/>
        </p:blipFill>
        <p:spPr>
          <a:xfrm>
            <a:off x="83638" y="1257303"/>
            <a:ext cx="11989300" cy="3114675"/>
          </a:xfrm>
          <a:prstGeom prst="rect">
            <a:avLst/>
          </a:prstGeom>
        </p:spPr>
      </p:pic>
      <p:sp>
        <p:nvSpPr>
          <p:cNvPr id="2" name="TextBox 1">
            <a:extLst>
              <a:ext uri="{FF2B5EF4-FFF2-40B4-BE49-F238E27FC236}">
                <a16:creationId xmlns:a16="http://schemas.microsoft.com/office/drawing/2014/main" id="{7D4A30B4-7D96-49A7-F347-82B3B76184B5}"/>
              </a:ext>
            </a:extLst>
          </p:cNvPr>
          <p:cNvSpPr txBox="1"/>
          <p:nvPr/>
        </p:nvSpPr>
        <p:spPr>
          <a:xfrm>
            <a:off x="582395" y="4439481"/>
            <a:ext cx="11529077"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From the Homepage you can:</a:t>
            </a:r>
          </a:p>
          <a:p>
            <a:r>
              <a:rPr lang="en-US" sz="2400" dirty="0">
                <a:latin typeface="Times New Roman" panose="02020603050405020304" pitchFamily="18" charset="0"/>
                <a:cs typeface="Times New Roman" panose="02020603050405020304" pitchFamily="18" charset="0"/>
              </a:rPr>
              <a:t>1) View your uploads</a:t>
            </a:r>
          </a:p>
          <a:p>
            <a:r>
              <a:rPr lang="en-US" sz="2400" dirty="0">
                <a:latin typeface="Times New Roman" panose="02020603050405020304" pitchFamily="18" charset="0"/>
                <a:cs typeface="Times New Roman" panose="02020603050405020304" pitchFamily="18" charset="0"/>
              </a:rPr>
              <a:t>2) Search your previous Uploads by different criteria </a:t>
            </a:r>
          </a:p>
          <a:p>
            <a:r>
              <a:rPr lang="en-US" sz="2400" dirty="0">
                <a:latin typeface="Times New Roman" panose="02020603050405020304" pitchFamily="18" charset="0"/>
                <a:cs typeface="Times New Roman" panose="02020603050405020304" pitchFamily="18" charset="0"/>
              </a:rPr>
              <a:t>3) Export your current page of Uploads into an Excel Document</a:t>
            </a:r>
          </a:p>
          <a:p>
            <a:r>
              <a:rPr lang="en-US" sz="2400" dirty="0">
                <a:latin typeface="Times New Roman" panose="02020603050405020304" pitchFamily="18" charset="0"/>
                <a:cs typeface="Times New Roman" panose="02020603050405020304" pitchFamily="18" charset="0"/>
              </a:rPr>
              <a:t>4) View the QuickSubmit Quick Reference Guide or User Guide</a:t>
            </a:r>
          </a:p>
          <a:p>
            <a:r>
              <a:rPr lang="en-US" sz="2400" dirty="0">
                <a:latin typeface="Times New Roman" panose="02020603050405020304" pitchFamily="18" charset="0"/>
                <a:cs typeface="Times New Roman" panose="02020603050405020304" pitchFamily="18" charset="0"/>
              </a:rPr>
              <a:t>5) Switch from the Home screen to the QuickSubmit Screen </a:t>
            </a:r>
          </a:p>
        </p:txBody>
      </p:sp>
    </p:spTree>
    <p:extLst>
      <p:ext uri="{BB962C8B-B14F-4D97-AF65-F5344CB8AC3E}">
        <p14:creationId xmlns:p14="http://schemas.microsoft.com/office/powerpoint/2010/main" val="2074855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6" name="TextBox 5"/>
          <p:cNvSpPr txBox="1"/>
          <p:nvPr/>
        </p:nvSpPr>
        <p:spPr>
          <a:xfrm>
            <a:off x="371375" y="1443841"/>
            <a:ext cx="1098242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itle 1"/>
          <p:cNvSpPr>
            <a:spLocks noGrp="1"/>
          </p:cNvSpPr>
          <p:nvPr>
            <p:ph type="title"/>
          </p:nvPr>
        </p:nvSpPr>
        <p:spPr>
          <a:xfrm>
            <a:off x="168816" y="28136"/>
            <a:ext cx="8856617"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The QuickSubmit page</a:t>
            </a:r>
          </a:p>
        </p:txBody>
      </p:sp>
      <p:pic>
        <p:nvPicPr>
          <p:cNvPr id="5" name="Picture 4">
            <a:extLst>
              <a:ext uri="{FF2B5EF4-FFF2-40B4-BE49-F238E27FC236}">
                <a16:creationId xmlns:a16="http://schemas.microsoft.com/office/drawing/2014/main" id="{3DC41719-DF8C-A0F7-8DDE-DB6FC7F8FE12}"/>
              </a:ext>
            </a:extLst>
          </p:cNvPr>
          <p:cNvPicPr>
            <a:picLocks noChangeAspect="1"/>
          </p:cNvPicPr>
          <p:nvPr/>
        </p:nvPicPr>
        <p:blipFill>
          <a:blip r:embed="rId2"/>
          <a:stretch>
            <a:fillRect/>
          </a:stretch>
        </p:blipFill>
        <p:spPr>
          <a:xfrm>
            <a:off x="371375" y="1337645"/>
            <a:ext cx="10824581" cy="5289914"/>
          </a:xfrm>
          <a:prstGeom prst="rect">
            <a:avLst/>
          </a:prstGeom>
        </p:spPr>
      </p:pic>
    </p:spTree>
    <p:extLst>
      <p:ext uri="{BB962C8B-B14F-4D97-AF65-F5344CB8AC3E}">
        <p14:creationId xmlns:p14="http://schemas.microsoft.com/office/powerpoint/2010/main" val="177018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6" name="TextBox 5"/>
          <p:cNvSpPr txBox="1"/>
          <p:nvPr/>
        </p:nvSpPr>
        <p:spPr>
          <a:xfrm>
            <a:off x="576775" y="1491173"/>
            <a:ext cx="11015003"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On the QuickSubmit Page fill out the required fields.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Benefit Claim Type select from the drop-down menu which type of benefit you are submitting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the veteran is experiencing hardship such as Homelessness or being Terminally ill, you can flag the claim using the Emergent Indicator selection.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itle 1"/>
          <p:cNvSpPr>
            <a:spLocks noGrp="1"/>
          </p:cNvSpPr>
          <p:nvPr>
            <p:ph type="title"/>
          </p:nvPr>
        </p:nvSpPr>
        <p:spPr>
          <a:xfrm>
            <a:off x="168814" y="42204"/>
            <a:ext cx="8856617"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The QuickSubmit page</a:t>
            </a:r>
          </a:p>
        </p:txBody>
      </p:sp>
    </p:spTree>
    <p:extLst>
      <p:ext uri="{BB962C8B-B14F-4D97-AF65-F5344CB8AC3E}">
        <p14:creationId xmlns:p14="http://schemas.microsoft.com/office/powerpoint/2010/main" val="1878361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6" name="TextBox 5"/>
          <p:cNvSpPr txBox="1"/>
          <p:nvPr/>
        </p:nvSpPr>
        <p:spPr>
          <a:xfrm>
            <a:off x="582391" y="1542317"/>
            <a:ext cx="1098242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Attaching files in QuickSubmit you can choose your files to upload or drag and drop them into the green box. With your files attached, click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Submit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itle 1"/>
          <p:cNvSpPr>
            <a:spLocks noGrp="1"/>
          </p:cNvSpPr>
          <p:nvPr>
            <p:ph type="title"/>
          </p:nvPr>
        </p:nvSpPr>
        <p:spPr>
          <a:xfrm>
            <a:off x="168816" y="42204"/>
            <a:ext cx="8856617"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Attaching files and submitting the claim.</a:t>
            </a:r>
          </a:p>
        </p:txBody>
      </p:sp>
      <p:pic>
        <p:nvPicPr>
          <p:cNvPr id="3" name="Picture 2" descr="Graphical user interface, text, application&#10;&#10;Description automatically generated">
            <a:extLst>
              <a:ext uri="{FF2B5EF4-FFF2-40B4-BE49-F238E27FC236}">
                <a16:creationId xmlns:a16="http://schemas.microsoft.com/office/drawing/2014/main" id="{2294B8E6-7AA6-7B79-A3E7-D45397A32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25" y="2418041"/>
            <a:ext cx="10982425" cy="4282808"/>
          </a:xfrm>
          <a:prstGeom prst="rect">
            <a:avLst/>
          </a:prstGeom>
        </p:spPr>
      </p:pic>
    </p:spTree>
    <p:extLst>
      <p:ext uri="{BB962C8B-B14F-4D97-AF65-F5344CB8AC3E}">
        <p14:creationId xmlns:p14="http://schemas.microsoft.com/office/powerpoint/2010/main" val="143500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fontScale="90000"/>
          </a:bodyPr>
          <a:lstStyle/>
          <a:p>
            <a:pPr eaLnBrk="1" hangingPunct="1"/>
            <a:r>
              <a:rPr lang="en-US" altLang="en-US" b="1" dirty="0">
                <a:latin typeface="Times New Roman" panose="02020603050405020304" pitchFamily="18" charset="0"/>
                <a:cs typeface="Times New Roman" panose="02020603050405020304" pitchFamily="18" charset="0"/>
              </a:rPr>
              <a:t>Stakeholder Enterprise Portal (SEP)</a:t>
            </a:r>
          </a:p>
        </p:txBody>
      </p:sp>
      <p:sp>
        <p:nvSpPr>
          <p:cNvPr id="55299" name="Content Placeholder 2"/>
          <p:cNvSpPr>
            <a:spLocks noGrp="1"/>
          </p:cNvSpPr>
          <p:nvPr>
            <p:ph idx="1"/>
          </p:nvPr>
        </p:nvSpPr>
        <p:spPr>
          <a:xfrm>
            <a:off x="604911" y="1645920"/>
            <a:ext cx="11003156" cy="4606024"/>
          </a:xfrm>
        </p:spPr>
        <p:txBody>
          <a:bodyPr>
            <a:normAutofit/>
          </a:bodyPr>
          <a:lstStyle/>
          <a:p>
            <a:pPr marL="0" indent="0">
              <a:buNone/>
            </a:pPr>
            <a:r>
              <a:rPr lang="en-US" altLang="en-US" sz="4000" dirty="0">
                <a:cs typeface="Times New Roman" panose="02020603050405020304" pitchFamily="18" charset="0"/>
              </a:rPr>
              <a:t>The </a:t>
            </a:r>
            <a:r>
              <a:rPr lang="en-US" altLang="en-US" sz="4000" dirty="0">
                <a:cs typeface="Times New Roman" panose="02020603050405020304" pitchFamily="18" charset="0"/>
                <a:hlinkClick r:id="rId3"/>
              </a:rPr>
              <a:t>Stakeholder Enterprise Portal </a:t>
            </a:r>
            <a:r>
              <a:rPr lang="en-US" altLang="en-US" sz="4000" dirty="0">
                <a:cs typeface="Times New Roman" panose="02020603050405020304" pitchFamily="18" charset="0"/>
              </a:rPr>
              <a:t>was created to allow accredited representatives a way to see what the veteran sees in eBenefits</a:t>
            </a:r>
          </a:p>
          <a:p>
            <a:pPr marL="0" indent="0">
              <a:buNone/>
            </a:pPr>
            <a:endParaRPr lang="en-US" altLang="en-US" sz="1600" dirty="0">
              <a:cs typeface="Times New Roman" panose="02020603050405020304" pitchFamily="18" charset="0"/>
            </a:endParaRPr>
          </a:p>
          <a:p>
            <a:pPr marL="0" indent="0">
              <a:buNone/>
            </a:pPr>
            <a:r>
              <a:rPr lang="en-US" altLang="en-US" sz="4000" dirty="0">
                <a:cs typeface="Times New Roman" panose="02020603050405020304" pitchFamily="18" charset="0"/>
              </a:rPr>
              <a:t>Claims and evidence can be uploaded through this portal</a:t>
            </a:r>
          </a:p>
          <a:p>
            <a:pPr marL="0" indent="0">
              <a:buNone/>
            </a:pPr>
            <a:endParaRPr lang="en-US" altLang="en-US" sz="1800" dirty="0">
              <a:cs typeface="Times New Roman" panose="02020603050405020304" pitchFamily="18" charset="0"/>
            </a:endParaRPr>
          </a:p>
          <a:p>
            <a:pPr marL="0" indent="0">
              <a:buNone/>
            </a:pPr>
            <a:r>
              <a:rPr lang="en-US" altLang="en-US" sz="4000" dirty="0">
                <a:cs typeface="Times New Roman" panose="02020603050405020304" pitchFamily="18" charset="0"/>
              </a:rPr>
              <a:t>This is where electronic POA requests are reviewed</a:t>
            </a:r>
          </a:p>
          <a:p>
            <a:pPr marL="0" indent="0">
              <a:buNone/>
            </a:pPr>
            <a:endParaRPr lang="en-US" altLang="en-US" sz="2800" dirty="0"/>
          </a:p>
        </p:txBody>
      </p:sp>
      <p:sp>
        <p:nvSpPr>
          <p:cNvPr id="4" name="Slide Number Placeholder 3"/>
          <p:cNvSpPr>
            <a:spLocks noGrp="1"/>
          </p:cNvSpPr>
          <p:nvPr>
            <p:ph type="sldNum" sz="quarter" idx="12"/>
          </p:nvPr>
        </p:nvSpPr>
        <p:spPr/>
        <p:txBody>
          <a:bodyPr/>
          <a:lstStyle/>
          <a:p>
            <a:pPr>
              <a:defRPr/>
            </a:pPr>
            <a:fld id="{A7EBDD1A-5BED-4F07-BE0E-4A5329A0BCA2}" type="slidenum">
              <a:rPr lang="en-US" sz="2000"/>
              <a:pPr>
                <a:defRPr/>
              </a:pPr>
              <a:t>4</a:t>
            </a:fld>
            <a:endParaRPr lang="en-US" sz="2000" dirty="0"/>
          </a:p>
        </p:txBody>
      </p:sp>
    </p:spTree>
    <p:extLst>
      <p:ext uri="{BB962C8B-B14F-4D97-AF65-F5344CB8AC3E}">
        <p14:creationId xmlns:p14="http://schemas.microsoft.com/office/powerpoint/2010/main" val="3828111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6" name="TextBox 5"/>
          <p:cNvSpPr txBox="1"/>
          <p:nvPr/>
        </p:nvSpPr>
        <p:spPr>
          <a:xfrm>
            <a:off x="562707" y="1448970"/>
            <a:ext cx="10972800" cy="23025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your claim successfully sent to VA, you can view your submissions under “</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Uploads</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on the QuickSubmit Home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itle 1"/>
          <p:cNvSpPr>
            <a:spLocks noGrp="1"/>
          </p:cNvSpPr>
          <p:nvPr>
            <p:ph type="title"/>
          </p:nvPr>
        </p:nvSpPr>
        <p:spPr>
          <a:xfrm>
            <a:off x="168815" y="42204"/>
            <a:ext cx="8856617"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Viewing previously uploaded claims</a:t>
            </a:r>
          </a:p>
        </p:txBody>
      </p:sp>
      <p:pic>
        <p:nvPicPr>
          <p:cNvPr id="2" name="Picture 1">
            <a:extLst>
              <a:ext uri="{FF2B5EF4-FFF2-40B4-BE49-F238E27FC236}">
                <a16:creationId xmlns:a16="http://schemas.microsoft.com/office/drawing/2014/main" id="{0187A963-0E0B-E918-B700-45D23ED0F874}"/>
              </a:ext>
            </a:extLst>
          </p:cNvPr>
          <p:cNvPicPr>
            <a:picLocks noChangeAspect="1"/>
          </p:cNvPicPr>
          <p:nvPr/>
        </p:nvPicPr>
        <p:blipFill rotWithShape="1">
          <a:blip r:embed="rId2"/>
          <a:srcRect t="42514" r="1630"/>
          <a:stretch/>
        </p:blipFill>
        <p:spPr>
          <a:xfrm>
            <a:off x="92765" y="3551730"/>
            <a:ext cx="11993218" cy="2083861"/>
          </a:xfrm>
          <a:prstGeom prst="rect">
            <a:avLst/>
          </a:prstGeom>
        </p:spPr>
      </p:pic>
    </p:spTree>
    <p:extLst>
      <p:ext uri="{BB962C8B-B14F-4D97-AF65-F5344CB8AC3E}">
        <p14:creationId xmlns:p14="http://schemas.microsoft.com/office/powerpoint/2010/main" val="4048382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6" name="TextBox 5"/>
          <p:cNvSpPr txBox="1"/>
          <p:nvPr/>
        </p:nvSpPr>
        <p:spPr>
          <a:xfrm>
            <a:off x="562707" y="1448970"/>
            <a:ext cx="10972800"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Vetra</a:t>
            </a:r>
            <a:r>
              <a:rPr lang="en-US" sz="4000" dirty="0">
                <a:solidFill>
                  <a:prstClr val="black"/>
                </a:solidFill>
                <a:latin typeface="Times New Roman" panose="02020603050405020304" pitchFamily="18" charset="0"/>
                <a:cs typeface="Times New Roman" panose="02020603050405020304" pitchFamily="18" charset="0"/>
              </a:rPr>
              <a:t>Spec’s Direct Submit feature allows users to submit items to VA in the same manner as Quick Submit without leaving VetraSpec.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Times New Roman" panose="02020603050405020304" pitchFamily="18" charset="0"/>
                <a:cs typeface="Times New Roman" panose="02020603050405020304" pitchFamily="18" charset="0"/>
              </a:rPr>
              <a:t>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 access this feature, you must complete the VetraSpec Direct Submit Instructions lesson which is part of your independent VetraSpec course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itle 1"/>
          <p:cNvSpPr>
            <a:spLocks noGrp="1"/>
          </p:cNvSpPr>
          <p:nvPr>
            <p:ph type="title"/>
          </p:nvPr>
        </p:nvSpPr>
        <p:spPr>
          <a:xfrm>
            <a:off x="168815" y="42204"/>
            <a:ext cx="8856617" cy="1314995"/>
          </a:xfrm>
        </p:spPr>
        <p:txBody>
          <a:bodyPr>
            <a:normAutofit/>
          </a:bodyPr>
          <a:lstStyle/>
          <a:p>
            <a:r>
              <a:rPr lang="en-US" altLang="en-US" sz="4000" b="1" dirty="0">
                <a:latin typeface="Times New Roman" panose="02020603050405020304" pitchFamily="18" charset="0"/>
                <a:cs typeface="Times New Roman" panose="02020603050405020304" pitchFamily="18" charset="0"/>
              </a:rPr>
              <a:t>VetraSpec Direct Submit</a:t>
            </a:r>
          </a:p>
        </p:txBody>
      </p:sp>
    </p:spTree>
    <p:extLst>
      <p:ext uri="{BB962C8B-B14F-4D97-AF65-F5344CB8AC3E}">
        <p14:creationId xmlns:p14="http://schemas.microsoft.com/office/powerpoint/2010/main" val="2793449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82883" y="123930"/>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Creating a Signature Image</a:t>
            </a:r>
          </a:p>
        </p:txBody>
      </p:sp>
      <p:sp>
        <p:nvSpPr>
          <p:cNvPr id="4" name="Slide Number Placeholder 3"/>
          <p:cNvSpPr>
            <a:spLocks noGrp="1"/>
          </p:cNvSpPr>
          <p:nvPr>
            <p:ph type="sldNum" sz="quarter" idx="12"/>
          </p:nvPr>
        </p:nvSpPr>
        <p:spPr/>
        <p:txBody>
          <a:bodyPr/>
          <a:lstStyle/>
          <a:p>
            <a:pPr>
              <a:defRPr/>
            </a:pPr>
            <a:fld id="{55597DA8-5481-4BD8-99AA-BC9FFE98BC6D}" type="slidenum">
              <a:rPr lang="en-US" sz="2000" smtClean="0"/>
              <a:pPr>
                <a:defRPr/>
              </a:pPr>
              <a:t>42</a:t>
            </a:fld>
            <a:endParaRPr lang="en-US" sz="2000" dirty="0"/>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endParaRPr lang="en-US" dirty="0">
              <a:latin typeface="Times New Roman" panose="02020603050405020304" pitchFamily="18" charset="0"/>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633046" y="1617785"/>
            <a:ext cx="10720754" cy="4559178"/>
          </a:xfrm>
        </p:spPr>
        <p:txBody>
          <a:bodyPr/>
          <a:lstStyle/>
          <a:p>
            <a:pPr marL="0" indent="0" algn="ctr">
              <a:buNone/>
            </a:pPr>
            <a:endParaRPr lang="en-US" sz="4000" dirty="0"/>
          </a:p>
          <a:p>
            <a:pPr marL="0" indent="0" algn="ctr">
              <a:buNone/>
            </a:pPr>
            <a:r>
              <a:rPr lang="en-US" sz="5400" dirty="0"/>
              <a:t>Here we will cover how to create a digital signature that is compatible with most programs</a:t>
            </a:r>
          </a:p>
          <a:p>
            <a:pPr marL="0" indent="0">
              <a:buNone/>
            </a:pPr>
            <a:endParaRPr lang="en-US" dirty="0"/>
          </a:p>
        </p:txBody>
      </p:sp>
    </p:spTree>
    <p:extLst>
      <p:ext uri="{BB962C8B-B14F-4D97-AF65-F5344CB8AC3E}">
        <p14:creationId xmlns:p14="http://schemas.microsoft.com/office/powerpoint/2010/main" val="1857717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68816" y="123930"/>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Creating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576775" y="1547445"/>
            <a:ext cx="10958732" cy="4559178"/>
          </a:xfrm>
        </p:spPr>
        <p:txBody>
          <a:bodyPr/>
          <a:lstStyle/>
          <a:p>
            <a:pPr marL="0" indent="0">
              <a:buNone/>
            </a:pPr>
            <a:r>
              <a:rPr lang="en-US" sz="3200" dirty="0"/>
              <a:t>To add a Signature to an electronic Document, you will first need to create your signature. To do this in Adobe, you will first locate the Sign Document Icon </a:t>
            </a:r>
          </a:p>
          <a:p>
            <a:pPr marL="0" indent="0">
              <a:buNone/>
            </a:pPr>
            <a:endParaRPr lang="en-US" dirty="0"/>
          </a:p>
        </p:txBody>
      </p:sp>
      <p:pic>
        <p:nvPicPr>
          <p:cNvPr id="11" name="Picture 10">
            <a:extLst>
              <a:ext uri="{FF2B5EF4-FFF2-40B4-BE49-F238E27FC236}">
                <a16:creationId xmlns:a16="http://schemas.microsoft.com/office/drawing/2014/main" id="{FB58DA85-BE68-7C45-FAF0-184F357F3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62" y="3116961"/>
            <a:ext cx="10201275" cy="819150"/>
          </a:xfrm>
          <a:prstGeom prst="rect">
            <a:avLst/>
          </a:prstGeom>
        </p:spPr>
      </p:pic>
      <p:sp>
        <p:nvSpPr>
          <p:cNvPr id="12" name="Arrow: Up 11">
            <a:extLst>
              <a:ext uri="{FF2B5EF4-FFF2-40B4-BE49-F238E27FC236}">
                <a16:creationId xmlns:a16="http://schemas.microsoft.com/office/drawing/2014/main" id="{6EF681FA-913A-BB9C-44EC-F489DD2483D5}"/>
              </a:ext>
            </a:extLst>
          </p:cNvPr>
          <p:cNvSpPr/>
          <p:nvPr/>
        </p:nvSpPr>
        <p:spPr>
          <a:xfrm>
            <a:off x="10293471" y="3882561"/>
            <a:ext cx="414528" cy="731520"/>
          </a:xfrm>
          <a:prstGeom prst="upArrow">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53350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68815" y="123930"/>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Creating a Signature Image</a:t>
            </a:r>
          </a:p>
        </p:txBody>
      </p:sp>
      <p:sp>
        <p:nvSpPr>
          <p:cNvPr id="4" name="Slide Number Placeholder 3"/>
          <p:cNvSpPr>
            <a:spLocks noGrp="1"/>
          </p:cNvSpPr>
          <p:nvPr>
            <p:ph type="sldNum" sz="quarter" idx="12"/>
          </p:nvPr>
        </p:nvSpPr>
        <p:spPr/>
        <p:txBody>
          <a:bodyPr/>
          <a:lstStyle/>
          <a:p>
            <a:pPr>
              <a:defRPr/>
            </a:pPr>
            <a:fld id="{55597DA8-5481-4BD8-99AA-BC9FFE98BC6D}" type="slidenum">
              <a:rPr lang="en-US" sz="2000" smtClean="0"/>
              <a:pPr>
                <a:defRPr/>
              </a:pPr>
              <a:t>44</a:t>
            </a:fld>
            <a:endParaRPr lang="en-US" sz="2000" dirty="0"/>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endParaRPr lang="en-US" dirty="0">
              <a:latin typeface="Times New Roman" panose="02020603050405020304" pitchFamily="18" charset="0"/>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548638" y="1519310"/>
            <a:ext cx="10734822" cy="4601381"/>
          </a:xfrm>
        </p:spPr>
        <p:txBody>
          <a:bodyPr>
            <a:normAutofit/>
          </a:bodyPr>
          <a:lstStyle/>
          <a:p>
            <a:pPr marL="0" indent="0">
              <a:buNone/>
            </a:pPr>
            <a:r>
              <a:rPr lang="en-US" sz="3600" dirty="0"/>
              <a:t>Once selected A drop-down box which looks like this will populate. You will then select  “Add Signature” </a:t>
            </a:r>
          </a:p>
        </p:txBody>
      </p:sp>
      <p:pic>
        <p:nvPicPr>
          <p:cNvPr id="3" name="Picture 2" descr="Graphical user interface, application&#10;&#10;Description automatically generated">
            <a:extLst>
              <a:ext uri="{FF2B5EF4-FFF2-40B4-BE49-F238E27FC236}">
                <a16:creationId xmlns:a16="http://schemas.microsoft.com/office/drawing/2014/main" id="{1F20D5C0-C928-D915-9D78-D9B950AF3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588" y="2920061"/>
            <a:ext cx="4800368" cy="3019099"/>
          </a:xfrm>
          <a:prstGeom prst="rect">
            <a:avLst/>
          </a:prstGeom>
        </p:spPr>
      </p:pic>
    </p:spTree>
    <p:extLst>
      <p:ext uri="{BB962C8B-B14F-4D97-AF65-F5344CB8AC3E}">
        <p14:creationId xmlns:p14="http://schemas.microsoft.com/office/powerpoint/2010/main" val="262613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68816" y="109862"/>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Creating a Signature Image</a:t>
            </a:r>
          </a:p>
        </p:txBody>
      </p:sp>
      <p:sp>
        <p:nvSpPr>
          <p:cNvPr id="4" name="Slide Number Placeholder 3"/>
          <p:cNvSpPr>
            <a:spLocks noGrp="1"/>
          </p:cNvSpPr>
          <p:nvPr>
            <p:ph type="sldNum" sz="quarter" idx="12"/>
          </p:nvPr>
        </p:nvSpPr>
        <p:spPr/>
        <p:txBody>
          <a:bodyPr/>
          <a:lstStyle/>
          <a:p>
            <a:pPr>
              <a:defRPr/>
            </a:pPr>
            <a:fld id="{55597DA8-5481-4BD8-99AA-BC9FFE98BC6D}" type="slidenum">
              <a:rPr lang="en-US" sz="2000" smtClean="0"/>
              <a:pPr>
                <a:defRPr/>
              </a:pPr>
              <a:t>45</a:t>
            </a:fld>
            <a:endParaRPr lang="en-US" sz="2000" dirty="0"/>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endParaRPr lang="en-US" dirty="0">
              <a:latin typeface="Times New Roman" panose="02020603050405020304" pitchFamily="18" charset="0"/>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548639" y="1519308"/>
            <a:ext cx="10972800" cy="4642339"/>
          </a:xfrm>
        </p:spPr>
        <p:txBody>
          <a:bodyPr/>
          <a:lstStyle/>
          <a:p>
            <a:pPr marL="0" indent="0">
              <a:buNone/>
            </a:pPr>
            <a:r>
              <a:rPr lang="en-US" sz="3200" dirty="0"/>
              <a:t>Once you have selected Add Signature, you will be given 3 options to capture the signature:</a:t>
            </a:r>
          </a:p>
          <a:p>
            <a:pPr marL="0" indent="0">
              <a:buNone/>
            </a:pPr>
            <a:r>
              <a:rPr lang="en-US" sz="3200" dirty="0"/>
              <a:t>	1) Type</a:t>
            </a:r>
          </a:p>
          <a:p>
            <a:pPr marL="0" indent="0">
              <a:buNone/>
            </a:pPr>
            <a:r>
              <a:rPr lang="en-US" sz="3200" dirty="0"/>
              <a:t>	2) Draw</a:t>
            </a:r>
          </a:p>
          <a:p>
            <a:pPr marL="0" indent="0">
              <a:buNone/>
            </a:pPr>
            <a:r>
              <a:rPr lang="en-US" sz="3200" dirty="0"/>
              <a:t>	3) (Upload) Image</a:t>
            </a:r>
          </a:p>
          <a:p>
            <a:pPr marL="0" indent="0">
              <a:buNone/>
            </a:pPr>
            <a:endParaRPr lang="en-US" dirty="0"/>
          </a:p>
          <a:p>
            <a:pPr marL="0" indent="0">
              <a:buNone/>
            </a:pPr>
            <a:r>
              <a:rPr lang="en-US" sz="3600" dirty="0"/>
              <a:t>Type is the easiest option to choose from but all 3 will be accepted by VA. </a:t>
            </a:r>
          </a:p>
          <a:p>
            <a:pPr marL="0" indent="0">
              <a:buNone/>
            </a:pPr>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EDC1ADFC-7223-248D-FEB8-5DBB9044A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451" y="2674959"/>
            <a:ext cx="4744646" cy="1668209"/>
          </a:xfrm>
          <a:prstGeom prst="rect">
            <a:avLst/>
          </a:prstGeom>
        </p:spPr>
      </p:pic>
    </p:spTree>
    <p:extLst>
      <p:ext uri="{BB962C8B-B14F-4D97-AF65-F5344CB8AC3E}">
        <p14:creationId xmlns:p14="http://schemas.microsoft.com/office/powerpoint/2010/main" val="2685027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68816" y="109862"/>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Creating a Signature Image</a:t>
            </a:r>
          </a:p>
        </p:txBody>
      </p:sp>
      <p:sp>
        <p:nvSpPr>
          <p:cNvPr id="4" name="Slide Number Placeholder 3"/>
          <p:cNvSpPr>
            <a:spLocks noGrp="1"/>
          </p:cNvSpPr>
          <p:nvPr>
            <p:ph type="sldNum" sz="quarter" idx="12"/>
          </p:nvPr>
        </p:nvSpPr>
        <p:spPr/>
        <p:txBody>
          <a:bodyPr/>
          <a:lstStyle/>
          <a:p>
            <a:pPr>
              <a:defRPr/>
            </a:pPr>
            <a:fld id="{55597DA8-5481-4BD8-99AA-BC9FFE98BC6D}" type="slidenum">
              <a:rPr lang="en-US" sz="2000" smtClean="0"/>
              <a:pPr>
                <a:defRPr/>
              </a:pPr>
              <a:t>46</a:t>
            </a:fld>
            <a:endParaRPr lang="en-US" sz="2000" dirty="0"/>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endParaRPr lang="en-US" dirty="0">
              <a:latin typeface="Times New Roman" panose="02020603050405020304" pitchFamily="18" charset="0"/>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322528" y="1595140"/>
            <a:ext cx="10896601" cy="4638095"/>
          </a:xfrm>
        </p:spPr>
        <p:txBody>
          <a:bodyPr>
            <a:normAutofit fontScale="62500" lnSpcReduction="20000"/>
          </a:bodyPr>
          <a:lstStyle/>
          <a:p>
            <a:pPr marL="0" indent="0" algn="ctr">
              <a:buNone/>
            </a:pPr>
            <a:r>
              <a:rPr lang="en-US" sz="7000" dirty="0"/>
              <a:t>Once the signature is created, press “Apply”.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5100" dirty="0"/>
              <a:t>This will save your signature for future uses and allow you to apply the signature to the Electronic Document.</a:t>
            </a:r>
          </a:p>
          <a:p>
            <a:pPr marL="0" indent="0">
              <a:buNone/>
            </a:pPr>
            <a:endParaRPr lang="en-US" dirty="0"/>
          </a:p>
          <a:p>
            <a:pPr marL="0" indent="0">
              <a:buNone/>
            </a:pPr>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AE3F8A76-D6B0-D361-0AAA-D618E1440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150" y="2137172"/>
            <a:ext cx="7144840" cy="3099600"/>
          </a:xfrm>
          <a:prstGeom prst="rect">
            <a:avLst/>
          </a:prstGeom>
        </p:spPr>
      </p:pic>
      <p:sp>
        <p:nvSpPr>
          <p:cNvPr id="10" name="Arrow: Up 9">
            <a:extLst>
              <a:ext uri="{FF2B5EF4-FFF2-40B4-BE49-F238E27FC236}">
                <a16:creationId xmlns:a16="http://schemas.microsoft.com/office/drawing/2014/main" id="{780C6008-B864-0E45-553B-50F935EC4530}"/>
              </a:ext>
            </a:extLst>
          </p:cNvPr>
          <p:cNvSpPr/>
          <p:nvPr/>
        </p:nvSpPr>
        <p:spPr>
          <a:xfrm rot="10800000">
            <a:off x="4147811" y="4086737"/>
            <a:ext cx="365760" cy="702897"/>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4217628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68816" y="123930"/>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Saving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590842" y="1547445"/>
            <a:ext cx="11000935" cy="4515729"/>
          </a:xfrm>
        </p:spPr>
        <p:txBody>
          <a:bodyPr>
            <a:normAutofit/>
          </a:bodyPr>
          <a:lstStyle/>
          <a:p>
            <a:pPr marL="0" indent="0">
              <a:buNone/>
            </a:pPr>
            <a:r>
              <a:rPr lang="en-US" sz="3600" dirty="0"/>
              <a:t>Now that you have your signature image, you will need to place it on a white background somewhere on the PDF. </a:t>
            </a:r>
          </a:p>
          <a:p>
            <a:pPr marL="0" indent="0">
              <a:buNone/>
            </a:pPr>
            <a:endParaRPr lang="en-US" dirty="0"/>
          </a:p>
          <a:p>
            <a:pPr marL="0" indent="0">
              <a:buNone/>
            </a:pPr>
            <a:r>
              <a:rPr lang="en-US" sz="3600" dirty="0"/>
              <a:t>With the signature in place you will need to open a new program called “Snipping Tool”</a:t>
            </a:r>
          </a:p>
          <a:p>
            <a:pPr marL="0" indent="0">
              <a:buNone/>
            </a:pPr>
            <a:endParaRPr lang="en-US" dirty="0"/>
          </a:p>
          <a:p>
            <a:pPr marL="0" indent="0">
              <a:buNone/>
            </a:pPr>
            <a:r>
              <a:rPr lang="en-US" sz="3600" dirty="0"/>
              <a:t>To find this tool open your computer’s start menu and search “Snipping Tool”. When you find it press the icon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72961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68816" y="123930"/>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Saving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descr="Graphical user interface, text, application, email&#10;&#10;Description automatically generated">
            <a:extLst>
              <a:ext uri="{FF2B5EF4-FFF2-40B4-BE49-F238E27FC236}">
                <a16:creationId xmlns:a16="http://schemas.microsoft.com/office/drawing/2014/main" id="{C85875AD-8727-4100-102C-F17B6934C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775" y="1236618"/>
            <a:ext cx="5367338" cy="3713355"/>
          </a:xfrm>
          <a:prstGeom prst="rect">
            <a:avLst/>
          </a:prstGeom>
        </p:spPr>
      </p:pic>
      <p:sp>
        <p:nvSpPr>
          <p:cNvPr id="6" name="TextBox 5">
            <a:extLst>
              <a:ext uri="{FF2B5EF4-FFF2-40B4-BE49-F238E27FC236}">
                <a16:creationId xmlns:a16="http://schemas.microsoft.com/office/drawing/2014/main" id="{4D125DC9-7AFF-685C-9463-7484DBFDA4BB}"/>
              </a:ext>
            </a:extLst>
          </p:cNvPr>
          <p:cNvSpPr txBox="1"/>
          <p:nvPr/>
        </p:nvSpPr>
        <p:spPr>
          <a:xfrm>
            <a:off x="534570" y="1510732"/>
            <a:ext cx="4993661" cy="5234253"/>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With the Snipping Tool Open click “New” which will change your curser to a </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From there you will cut out your signature.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15654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68816" y="109862"/>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Saving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C85875AD-8727-4100-102C-F17B6934C7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2979" y="1538868"/>
            <a:ext cx="5367338" cy="3169544"/>
          </a:xfrm>
          <a:prstGeom prst="rect">
            <a:avLst/>
          </a:prstGeom>
        </p:spPr>
      </p:pic>
      <p:sp>
        <p:nvSpPr>
          <p:cNvPr id="6" name="TextBox 5">
            <a:extLst>
              <a:ext uri="{FF2B5EF4-FFF2-40B4-BE49-F238E27FC236}">
                <a16:creationId xmlns:a16="http://schemas.microsoft.com/office/drawing/2014/main" id="{4D125DC9-7AFF-685C-9463-7484DBFDA4BB}"/>
              </a:ext>
            </a:extLst>
          </p:cNvPr>
          <p:cNvSpPr txBox="1"/>
          <p:nvPr/>
        </p:nvSpPr>
        <p:spPr>
          <a:xfrm>
            <a:off x="548638" y="1505242"/>
            <a:ext cx="5035865" cy="4742837"/>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dirty="0">
                <a:solidFill>
                  <a:prstClr val="black"/>
                </a:solidFill>
                <a:latin typeface="Times New Roman" panose="02020603050405020304" pitchFamily="18" charset="0"/>
              </a:rPr>
              <a:t>To save your captured signatured click</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File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Save 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lang="en-US" sz="4400" dirty="0">
                <a:solidFill>
                  <a:prstClr val="black"/>
                </a:solidFill>
                <a:latin typeface="Times New Roman" panose="02020603050405020304" pitchFamily="18" charset="0"/>
              </a:rPr>
              <a:t>Choose where to save your signature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3221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7492" r="19003"/>
          <a:stretch/>
        </p:blipFill>
        <p:spPr>
          <a:xfrm>
            <a:off x="488389" y="1413383"/>
            <a:ext cx="3891517" cy="5294949"/>
          </a:xfrm>
        </p:spPr>
      </p:pic>
      <p:sp>
        <p:nvSpPr>
          <p:cNvPr id="2" name="Slide Number Placeholder 1"/>
          <p:cNvSpPr>
            <a:spLocks noGrp="1"/>
          </p:cNvSpPr>
          <p:nvPr>
            <p:ph type="sldNum" sz="quarter" idx="12"/>
          </p:nvPr>
        </p:nvSpPr>
        <p:spPr/>
        <p:txBody>
          <a:bodyPr/>
          <a:lstStyle/>
          <a:p>
            <a:pPr>
              <a:defRPr/>
            </a:pPr>
            <a:fld id="{2657A5E8-6D46-4496-B7E0-8BB935FDA95F}" type="slidenum">
              <a:rPr lang="en-US" sz="2000"/>
              <a:pPr>
                <a:defRPr/>
              </a:pPr>
              <a:t>5</a:t>
            </a:fld>
            <a:endParaRPr lang="en-US" sz="2000" dirty="0"/>
          </a:p>
        </p:txBody>
      </p:sp>
      <p:sp>
        <p:nvSpPr>
          <p:cNvPr id="6" name="TextBox 5"/>
          <p:cNvSpPr txBox="1"/>
          <p:nvPr/>
        </p:nvSpPr>
        <p:spPr>
          <a:xfrm>
            <a:off x="4803005" y="1413382"/>
            <a:ext cx="6805061" cy="5632311"/>
          </a:xfrm>
          <a:prstGeom prst="rect">
            <a:avLst/>
          </a:prstGeom>
          <a:noFill/>
        </p:spPr>
        <p:txBody>
          <a:bodyPr wrap="square">
            <a:spAutoFit/>
          </a:bodyPr>
          <a:lstStyle/>
          <a:p>
            <a:pPr marL="214313" indent="-21431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To access the portal go to</a:t>
            </a:r>
          </a:p>
          <a:p>
            <a:pPr>
              <a:defRPr/>
            </a:pPr>
            <a:r>
              <a:rPr lang="en-US" sz="3200" dirty="0">
                <a:latin typeface="Times New Roman" panose="02020603050405020304" pitchFamily="18" charset="0"/>
                <a:cs typeface="Times New Roman" panose="02020603050405020304" pitchFamily="18" charset="0"/>
                <a:hlinkClick r:id="rId4"/>
              </a:rPr>
              <a:t>https://www.sep.va.gov/sep/web/guest/sep</a:t>
            </a:r>
            <a:endParaRPr lang="en-US" sz="32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If this is your first time logging in, you will need to register for SEP</a:t>
            </a:r>
          </a:p>
          <a:p>
            <a:pPr>
              <a:defRPr/>
            </a:pPr>
            <a:r>
              <a:rPr lang="en-US" sz="2400" dirty="0">
                <a:latin typeface="Times New Roman" panose="02020603050405020304" pitchFamily="18" charset="0"/>
                <a:cs typeface="Times New Roman" panose="02020603050405020304" pitchFamily="18" charset="0"/>
              </a:rPr>
              <a:t> </a:t>
            </a:r>
          </a:p>
          <a:p>
            <a:pPr marL="214313" indent="-21431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Once registered, you may need to request the ability to approve or deny POA requests from Theresa Aldana (</a:t>
            </a:r>
            <a:r>
              <a:rPr lang="en-US" sz="3200" dirty="0">
                <a:latin typeface="Times New Roman" panose="02020603050405020304" pitchFamily="18" charset="0"/>
                <a:cs typeface="Times New Roman" panose="02020603050405020304" pitchFamily="18" charset="0"/>
                <a:hlinkClick r:id="rId5"/>
              </a:rPr>
              <a:t>taldana@vfw.org</a:t>
            </a:r>
            <a:r>
              <a:rPr lang="en-US" sz="3200" dirty="0">
                <a:latin typeface="Times New Roman" panose="02020603050405020304" pitchFamily="18" charset="0"/>
                <a:cs typeface="Times New Roman" panose="02020603050405020304" pitchFamily="18" charset="0"/>
              </a:rPr>
              <a:t>) </a:t>
            </a:r>
          </a:p>
          <a:p>
            <a:pPr marL="214313" indent="-214313">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68817" y="341429"/>
            <a:ext cx="8116390" cy="707886"/>
          </a:xfrm>
          <a:prstGeom prst="rect">
            <a:avLst/>
          </a:prstGeom>
        </p:spPr>
        <p:txBody>
          <a:bodyPr wrap="square">
            <a:spAutoFit/>
          </a:bodyPr>
          <a:lstStyle/>
          <a:p>
            <a:r>
              <a:rPr lang="en-US" altLang="en-US" sz="4000" b="1" dirty="0">
                <a:latin typeface="Times New Roman" panose="02020603050405020304" pitchFamily="18" charset="0"/>
                <a:cs typeface="Times New Roman" panose="02020603050405020304" pitchFamily="18" charset="0"/>
              </a:rPr>
              <a:t>SEP: Registration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511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68816" y="123930"/>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Review</a:t>
            </a:r>
          </a:p>
        </p:txBody>
      </p:sp>
      <p:sp>
        <p:nvSpPr>
          <p:cNvPr id="89091" name="Content Placeholder 2"/>
          <p:cNvSpPr>
            <a:spLocks noGrp="1"/>
          </p:cNvSpPr>
          <p:nvPr>
            <p:ph idx="1"/>
          </p:nvPr>
        </p:nvSpPr>
        <p:spPr>
          <a:xfrm>
            <a:off x="548638" y="1505242"/>
            <a:ext cx="10972800" cy="4572000"/>
          </a:xfrm>
        </p:spPr>
        <p:txBody>
          <a:bodyPr>
            <a:noAutofit/>
          </a:bodyPr>
          <a:lstStyle/>
          <a:p>
            <a:pPr marL="0" indent="0">
              <a:buNone/>
              <a:defRPr/>
            </a:pPr>
            <a:r>
              <a:rPr lang="en-US" altLang="en-US" sz="4000" dirty="0">
                <a:cs typeface="Times New Roman" panose="02020603050405020304" pitchFamily="18" charset="0"/>
              </a:rPr>
              <a:t>Remember what each system is most useful for:</a:t>
            </a:r>
          </a:p>
          <a:p>
            <a:pPr>
              <a:defRPr/>
            </a:pPr>
            <a:endParaRPr lang="en-US" altLang="en-US" sz="900" dirty="0">
              <a:cs typeface="Times New Roman" panose="02020603050405020304" pitchFamily="18" charset="0"/>
            </a:endParaRPr>
          </a:p>
          <a:p>
            <a:pPr>
              <a:defRPr/>
            </a:pPr>
            <a:r>
              <a:rPr lang="en-US" altLang="en-US" sz="4000" dirty="0">
                <a:cs typeface="Times New Roman" panose="02020603050405020304" pitchFamily="18" charset="0"/>
              </a:rPr>
              <a:t>Direct Submit and TVB- submitting POA’s, Compensation claims</a:t>
            </a:r>
          </a:p>
          <a:p>
            <a:pPr marL="0" indent="0">
              <a:buNone/>
              <a:defRPr/>
            </a:pPr>
            <a:endParaRPr lang="en-US" altLang="en-US" sz="700" dirty="0">
              <a:cs typeface="Times New Roman" panose="02020603050405020304" pitchFamily="18" charset="0"/>
            </a:endParaRPr>
          </a:p>
          <a:p>
            <a:pPr>
              <a:defRPr/>
            </a:pPr>
            <a:r>
              <a:rPr lang="en-US" altLang="en-US" sz="4000" dirty="0">
                <a:cs typeface="Times New Roman" panose="02020603050405020304" pitchFamily="18" charset="0"/>
              </a:rPr>
              <a:t>SEP- Accepting POA requests, VAF 686c &amp; VAF 674 </a:t>
            </a:r>
          </a:p>
          <a:p>
            <a:pPr marL="0" indent="0">
              <a:buNone/>
              <a:defRPr/>
            </a:pPr>
            <a:endParaRPr lang="en-US" altLang="en-US" sz="400" dirty="0">
              <a:cs typeface="Times New Roman" panose="02020603050405020304" pitchFamily="18" charset="0"/>
            </a:endParaRPr>
          </a:p>
          <a:p>
            <a:pPr>
              <a:defRPr/>
            </a:pPr>
            <a:r>
              <a:rPr lang="en-US" altLang="en-US" sz="3600" dirty="0">
                <a:cs typeface="Times New Roman" panose="02020603050405020304" pitchFamily="18" charset="0"/>
              </a:rPr>
              <a:t>Q</a:t>
            </a:r>
            <a:r>
              <a:rPr lang="en-US" altLang="en-US" sz="4000" dirty="0">
                <a:cs typeface="Times New Roman" panose="02020603050405020304" pitchFamily="18" charset="0"/>
              </a:rPr>
              <a:t>uick Submit - Useful for submitting anything (replaces fax machines)</a:t>
            </a:r>
          </a:p>
        </p:txBody>
      </p:sp>
      <p:sp>
        <p:nvSpPr>
          <p:cNvPr id="4" name="Slide Number Placeholder 3"/>
          <p:cNvSpPr>
            <a:spLocks noGrp="1"/>
          </p:cNvSpPr>
          <p:nvPr>
            <p:ph type="sldNum" sz="quarter" idx="12"/>
          </p:nvPr>
        </p:nvSpPr>
        <p:spPr/>
        <p:txBody>
          <a:bodyPr/>
          <a:lstStyle/>
          <a:p>
            <a:pPr>
              <a:defRPr/>
            </a:pPr>
            <a:fld id="{55597DA8-5481-4BD8-99AA-BC9FFE98BC6D}" type="slidenum">
              <a:rPr lang="en-US" sz="2000" smtClean="0"/>
              <a:pPr>
                <a:defRPr/>
              </a:pPr>
              <a:t>50</a:t>
            </a:fld>
            <a:endParaRPr lang="en-US" sz="2000" dirty="0"/>
          </a:p>
        </p:txBody>
      </p:sp>
    </p:spTree>
    <p:extLst>
      <p:ext uri="{BB962C8B-B14F-4D97-AF65-F5344CB8AC3E}">
        <p14:creationId xmlns:p14="http://schemas.microsoft.com/office/powerpoint/2010/main" val="28262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817" y="206822"/>
            <a:ext cx="8891450" cy="981732"/>
          </a:xfrm>
        </p:spPr>
        <p:txBody>
          <a:bodyPr>
            <a:noAutofit/>
          </a:bodyPr>
          <a:lstStyle/>
          <a:p>
            <a:r>
              <a:rPr lang="en-US" sz="4000" b="1" dirty="0">
                <a:latin typeface="Times New Roman" panose="02020603050405020304" pitchFamily="18" charset="0"/>
                <a:cs typeface="Times New Roman" panose="02020603050405020304" pitchFamily="18" charset="0"/>
              </a:rPr>
              <a:t>SEP: Reviewing Representation Requests</a:t>
            </a:r>
          </a:p>
        </p:txBody>
      </p:sp>
      <p:sp>
        <p:nvSpPr>
          <p:cNvPr id="2" name="Slide Number Placeholder 1"/>
          <p:cNvSpPr>
            <a:spLocks noGrp="1"/>
          </p:cNvSpPr>
          <p:nvPr>
            <p:ph type="sldNum" sz="quarter" idx="12"/>
          </p:nvPr>
        </p:nvSpPr>
        <p:spPr/>
        <p:txBody>
          <a:bodyPr/>
          <a:lstStyle/>
          <a:p>
            <a:pPr>
              <a:defRPr/>
            </a:pPr>
            <a:fld id="{FAC57BAD-54CE-4243-B6C3-6313867D8D17}" type="slidenum">
              <a:rPr lang="en-US" sz="2000"/>
              <a:pPr>
                <a:defRPr/>
              </a:pPr>
              <a:t>6</a:t>
            </a:fld>
            <a:endParaRPr lang="en-US" sz="2000" dirty="0"/>
          </a:p>
        </p:txBody>
      </p:sp>
      <p:sp>
        <p:nvSpPr>
          <p:cNvPr id="43012" name="TextBox 5"/>
          <p:cNvSpPr txBox="1">
            <a:spLocks noChangeArrowheads="1"/>
          </p:cNvSpPr>
          <p:nvPr/>
        </p:nvSpPr>
        <p:spPr bwMode="auto">
          <a:xfrm>
            <a:off x="6569612" y="1603716"/>
            <a:ext cx="499403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dirty="0">
              <a:latin typeface="Palatino Linotype" panose="02040502050505030304" pitchFamily="18" charset="0"/>
            </a:endParaRPr>
          </a:p>
          <a:p>
            <a:pPr algn="ctr">
              <a:spcBef>
                <a:spcPct val="0"/>
              </a:spcBef>
              <a:buFontTx/>
              <a:buNone/>
              <a:defRPr/>
            </a:pPr>
            <a:r>
              <a:rPr lang="en-US" altLang="en-US" sz="6000" dirty="0">
                <a:latin typeface="Times New Roman" panose="02020603050405020304" pitchFamily="18" charset="0"/>
                <a:cs typeface="Times New Roman" panose="02020603050405020304" pitchFamily="18" charset="0"/>
              </a:rPr>
              <a:t>Select Representation Requests</a:t>
            </a:r>
          </a:p>
        </p:txBody>
      </p:sp>
      <p:pic>
        <p:nvPicPr>
          <p:cNvPr id="5" name="Picture 4" descr="Graphical user interface, website&#10;&#10;Description automatically generated">
            <a:extLst>
              <a:ext uri="{FF2B5EF4-FFF2-40B4-BE49-F238E27FC236}">
                <a16:creationId xmlns:a16="http://schemas.microsoft.com/office/drawing/2014/main" id="{A93661CD-630C-44D0-ACBE-1D8B6B3B5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18" y="1504773"/>
            <a:ext cx="5508808" cy="5076745"/>
          </a:xfrm>
          <a:prstGeom prst="rect">
            <a:avLst/>
          </a:prstGeom>
        </p:spPr>
      </p:pic>
    </p:spTree>
    <p:extLst>
      <p:ext uri="{BB962C8B-B14F-4D97-AF65-F5344CB8AC3E}">
        <p14:creationId xmlns:p14="http://schemas.microsoft.com/office/powerpoint/2010/main" val="144317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303E744-D22B-40A3-8B03-AC46705281DA}" type="slidenum">
              <a:rPr lang="en-US" sz="2000"/>
              <a:pPr>
                <a:defRPr/>
              </a:pPr>
              <a:t>7</a:t>
            </a:fld>
            <a:endParaRPr lang="en-US" sz="2000" dirty="0"/>
          </a:p>
        </p:txBody>
      </p:sp>
      <p:sp>
        <p:nvSpPr>
          <p:cNvPr id="6" name="TextBox 5"/>
          <p:cNvSpPr txBox="1"/>
          <p:nvPr/>
        </p:nvSpPr>
        <p:spPr>
          <a:xfrm>
            <a:off x="6399439" y="1631851"/>
            <a:ext cx="5103244" cy="4524315"/>
          </a:xfrm>
          <a:prstGeom prst="rect">
            <a:avLst/>
          </a:prstGeom>
          <a:noFill/>
        </p:spPr>
        <p:txBody>
          <a:bodyPr wrap="square">
            <a:spAutoFit/>
          </a:bodyPr>
          <a:lstStyle/>
          <a:p>
            <a:pPr marL="169863" indent="-16986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Select VFW </a:t>
            </a:r>
          </a:p>
          <a:p>
            <a:pPr marL="169863" indent="-169863">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169863" indent="-16986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Hold Ctrl and select New and Pending</a:t>
            </a:r>
          </a:p>
          <a:p>
            <a:pPr marL="169863" indent="-169863">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169863" indent="-16986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Choose the state that you want to search </a:t>
            </a:r>
          </a:p>
          <a:p>
            <a:pPr marL="169863" indent="-169863">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169863" indent="-16986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Click “Find Requests”</a:t>
            </a:r>
          </a:p>
        </p:txBody>
      </p:sp>
      <p:sp>
        <p:nvSpPr>
          <p:cNvPr id="8" name="Title 3"/>
          <p:cNvSpPr>
            <a:spLocks noGrp="1"/>
          </p:cNvSpPr>
          <p:nvPr>
            <p:ph type="title"/>
          </p:nvPr>
        </p:nvSpPr>
        <p:spPr>
          <a:xfrm>
            <a:off x="154748" y="192754"/>
            <a:ext cx="9083039" cy="981732"/>
          </a:xfrm>
        </p:spPr>
        <p:txBody>
          <a:bodyPr>
            <a:noAutofit/>
          </a:bodyPr>
          <a:lstStyle/>
          <a:p>
            <a:r>
              <a:rPr lang="en-US" sz="4000" b="1" dirty="0">
                <a:latin typeface="Times New Roman" panose="02020603050405020304" pitchFamily="18" charset="0"/>
                <a:cs typeface="Times New Roman" panose="02020603050405020304" pitchFamily="18" charset="0"/>
              </a:rPr>
              <a:t>SEP: Reviewing Representation Requests</a:t>
            </a:r>
          </a:p>
        </p:txBody>
      </p:sp>
      <p:pic>
        <p:nvPicPr>
          <p:cNvPr id="12" name="Picture 11" descr="Graphical user interface, text, application&#10;&#10;Description automatically generated">
            <a:extLst>
              <a:ext uri="{FF2B5EF4-FFF2-40B4-BE49-F238E27FC236}">
                <a16:creationId xmlns:a16="http://schemas.microsoft.com/office/drawing/2014/main" id="{0BE546F7-5836-4DFA-BD84-8401D7B27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17" y="1440185"/>
            <a:ext cx="5103244" cy="5185644"/>
          </a:xfrm>
          <a:prstGeom prst="rect">
            <a:avLst/>
          </a:prstGeom>
        </p:spPr>
      </p:pic>
    </p:spTree>
    <p:extLst>
      <p:ext uri="{BB962C8B-B14F-4D97-AF65-F5344CB8AC3E}">
        <p14:creationId xmlns:p14="http://schemas.microsoft.com/office/powerpoint/2010/main" val="112131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A5C6723-8F0A-4FDF-8896-F335C8FF6873}" type="slidenum">
              <a:rPr lang="en-US" sz="2000"/>
              <a:pPr>
                <a:defRPr/>
              </a:pPr>
              <a:t>8</a:t>
            </a:fld>
            <a:endParaRPr lang="en-US" sz="2000" dirty="0"/>
          </a:p>
        </p:txBody>
      </p:sp>
      <p:sp>
        <p:nvSpPr>
          <p:cNvPr id="6" name="TextBox 5"/>
          <p:cNvSpPr txBox="1"/>
          <p:nvPr/>
        </p:nvSpPr>
        <p:spPr>
          <a:xfrm>
            <a:off x="379826" y="1493249"/>
            <a:ext cx="11366695" cy="2646878"/>
          </a:xfrm>
          <a:prstGeom prst="rect">
            <a:avLst/>
          </a:prstGeom>
          <a:noFill/>
        </p:spPr>
        <p:txBody>
          <a:bodyPr wrap="square">
            <a:spAutoFit/>
          </a:bodyPr>
          <a:lstStyle/>
          <a:p>
            <a:pPr marL="342900" indent="-225425">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Once requests are generated, select the name to continue and see limited information for the veteran</a:t>
            </a:r>
          </a:p>
          <a:p>
            <a:pPr marL="342900" indent="-225425">
              <a:buFont typeface="Arial" panose="020B0604020202020204" pitchFamily="34" charset="0"/>
              <a:buChar char="•"/>
              <a:defRPr/>
            </a:pPr>
            <a:endParaRPr lang="en-US" sz="1100" dirty="0">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Under “Limitations of Consent” ensure that the veteran did not put any limitation to health-related information, otherwise the POA will need to be rejected. </a:t>
            </a:r>
          </a:p>
          <a:p>
            <a:pPr marL="342900" indent="-225425">
              <a:buFont typeface="Arial" panose="020B0604020202020204" pitchFamily="34" charset="0"/>
              <a:buChar char="•"/>
              <a:defRPr/>
            </a:pPr>
            <a:endParaRPr lang="en-US" sz="1100" dirty="0">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A solution is for you to contact the veteran and explain the reason for having access to health-related information, so that the veteran can re-submit the request.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03" r="1886" b="9435"/>
          <a:stretch/>
        </p:blipFill>
        <p:spPr>
          <a:xfrm>
            <a:off x="975980" y="4365211"/>
            <a:ext cx="9959347" cy="1904863"/>
          </a:xfrm>
          <a:prstGeom prst="rect">
            <a:avLst/>
          </a:prstGeom>
        </p:spPr>
      </p:pic>
      <p:sp>
        <p:nvSpPr>
          <p:cNvPr id="7" name="TextBox 6"/>
          <p:cNvSpPr txBox="1"/>
          <p:nvPr/>
        </p:nvSpPr>
        <p:spPr>
          <a:xfrm>
            <a:off x="1706840" y="5318120"/>
            <a:ext cx="1690577" cy="215444"/>
          </a:xfrm>
          <a:prstGeom prst="rect">
            <a:avLst/>
          </a:prstGeom>
          <a:noFill/>
        </p:spPr>
        <p:txBody>
          <a:bodyPr wrap="square" lIns="0" tIns="0" rIns="0" bIns="0" rtlCol="0">
            <a:spAutoFit/>
          </a:bodyPr>
          <a:lstStyle/>
          <a:p>
            <a:r>
              <a:rPr lang="en-US" sz="1400" u="sng" dirty="0">
                <a:solidFill>
                  <a:schemeClr val="accent1">
                    <a:lumMod val="75000"/>
                  </a:schemeClr>
                </a:solidFill>
                <a:latin typeface="Times New Roman" panose="02020603050405020304" pitchFamily="18" charset="0"/>
              </a:rPr>
              <a:t>SMITH, JOHN PAUL</a:t>
            </a:r>
          </a:p>
        </p:txBody>
      </p:sp>
      <p:sp>
        <p:nvSpPr>
          <p:cNvPr id="9" name="TextBox 8"/>
          <p:cNvSpPr txBox="1"/>
          <p:nvPr/>
        </p:nvSpPr>
        <p:spPr>
          <a:xfrm>
            <a:off x="1706839" y="5628384"/>
            <a:ext cx="1690577" cy="215444"/>
          </a:xfrm>
          <a:prstGeom prst="rect">
            <a:avLst/>
          </a:prstGeom>
          <a:noFill/>
        </p:spPr>
        <p:txBody>
          <a:bodyPr wrap="square" lIns="0" tIns="0" rIns="0" bIns="0" rtlCol="0">
            <a:spAutoFit/>
          </a:bodyPr>
          <a:lstStyle/>
          <a:p>
            <a:r>
              <a:rPr lang="en-US" sz="1400" u="sng" dirty="0">
                <a:solidFill>
                  <a:schemeClr val="accent1">
                    <a:lumMod val="75000"/>
                  </a:schemeClr>
                </a:solidFill>
                <a:latin typeface="Times New Roman" panose="02020603050405020304" pitchFamily="18" charset="0"/>
              </a:rPr>
              <a:t>JONES, DAVEY L</a:t>
            </a:r>
          </a:p>
        </p:txBody>
      </p:sp>
      <p:sp>
        <p:nvSpPr>
          <p:cNvPr id="10" name="Title 3"/>
          <p:cNvSpPr>
            <a:spLocks noGrp="1"/>
          </p:cNvSpPr>
          <p:nvPr>
            <p:ph type="title"/>
          </p:nvPr>
        </p:nvSpPr>
        <p:spPr>
          <a:xfrm>
            <a:off x="154749" y="192754"/>
            <a:ext cx="8952410" cy="981732"/>
          </a:xfrm>
        </p:spPr>
        <p:txBody>
          <a:bodyPr>
            <a:noAutofit/>
          </a:bodyPr>
          <a:lstStyle/>
          <a:p>
            <a:r>
              <a:rPr lang="en-US" sz="4000" b="1" dirty="0">
                <a:latin typeface="Times New Roman" panose="02020603050405020304" pitchFamily="18" charset="0"/>
                <a:cs typeface="Times New Roman" panose="02020603050405020304" pitchFamily="18" charset="0"/>
              </a:rPr>
              <a:t>SEP: Reviewing Representation Requests</a:t>
            </a:r>
          </a:p>
        </p:txBody>
      </p:sp>
    </p:spTree>
    <p:extLst>
      <p:ext uri="{BB962C8B-B14F-4D97-AF65-F5344CB8AC3E}">
        <p14:creationId xmlns:p14="http://schemas.microsoft.com/office/powerpoint/2010/main" val="58175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34FDFE7-EAEB-49B7-8306-C53922CEFA72}" type="slidenum">
              <a:rPr lang="en-US" sz="2000"/>
              <a:pPr>
                <a:defRPr/>
              </a:pPr>
              <a:t>9</a:t>
            </a:fld>
            <a:endParaRPr lang="en-US" sz="2000" dirty="0"/>
          </a:p>
        </p:txBody>
      </p:sp>
      <p:sp>
        <p:nvSpPr>
          <p:cNvPr id="6" name="TextBox 5"/>
          <p:cNvSpPr txBox="1"/>
          <p:nvPr/>
        </p:nvSpPr>
        <p:spPr>
          <a:xfrm>
            <a:off x="5188016" y="1485733"/>
            <a:ext cx="6304901" cy="4809009"/>
          </a:xfrm>
          <a:prstGeom prst="rect">
            <a:avLst/>
          </a:prstGeom>
          <a:noFill/>
        </p:spPr>
        <p:txBody>
          <a:bodyPr wrap="square">
            <a:spAutoFit/>
          </a:bodyPr>
          <a:lstStyle/>
          <a:p>
            <a:pPr marL="257175" indent="-1397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Before accepting a request, ensure that the veteran has no formal appeals pending</a:t>
            </a:r>
          </a:p>
          <a:p>
            <a:pPr marL="257175" indent="-139700">
              <a:buFont typeface="Arial" panose="020B0604020202020204" pitchFamily="34" charset="0"/>
              <a:buChar char="•"/>
              <a:defRPr/>
            </a:pPr>
            <a:endParaRPr lang="en-US" sz="1100" dirty="0">
              <a:latin typeface="Times New Roman" panose="02020603050405020304" pitchFamily="18" charset="0"/>
              <a:cs typeface="Times New Roman" panose="02020603050405020304" pitchFamily="18" charset="0"/>
            </a:endParaRPr>
          </a:p>
          <a:p>
            <a:pPr marL="257175" indent="-1397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You can verify appeals statuses by contacting the local appeals team</a:t>
            </a:r>
          </a:p>
          <a:p>
            <a:pPr marL="257175" indent="-139700">
              <a:buFont typeface="Arial" panose="020B0604020202020204" pitchFamily="34" charset="0"/>
              <a:buChar char="•"/>
              <a:defRPr/>
            </a:pPr>
            <a:endParaRPr lang="en-US" sz="1050" dirty="0">
              <a:latin typeface="Times New Roman" panose="02020603050405020304" pitchFamily="18" charset="0"/>
              <a:cs typeface="Times New Roman" panose="02020603050405020304" pitchFamily="18" charset="0"/>
            </a:endParaRPr>
          </a:p>
          <a:p>
            <a:pPr marL="257175" indent="-139700">
              <a:buFont typeface="Arial" panose="020B0604020202020204" pitchFamily="34" charset="0"/>
              <a:buChar char="•"/>
              <a:defRPr/>
            </a:pPr>
            <a:r>
              <a:rPr lang="en-US" sz="2400" b="1" dirty="0">
                <a:solidFill>
                  <a:srgbClr val="FF0000"/>
                </a:solidFill>
                <a:latin typeface="Times New Roman" panose="02020603050405020304" pitchFamily="18" charset="0"/>
                <a:cs typeface="Times New Roman" panose="02020603050405020304" pitchFamily="18" charset="0"/>
              </a:rPr>
              <a:t>Remember: </a:t>
            </a:r>
            <a:r>
              <a:rPr lang="en-US" sz="2400" dirty="0">
                <a:latin typeface="Times New Roman" panose="02020603050405020304" pitchFamily="18" charset="0"/>
                <a:cs typeface="Times New Roman" panose="02020603050405020304" pitchFamily="18" charset="0"/>
              </a:rPr>
              <a:t>You can accept POA for the veteran as long as an appeal to the BVA has not been submitted </a:t>
            </a:r>
          </a:p>
          <a:p>
            <a:pPr marL="257175" indent="-139700">
              <a:buFont typeface="Arial" panose="020B0604020202020204" pitchFamily="34" charset="0"/>
              <a:buChar char="•"/>
              <a:defRPr/>
            </a:pPr>
            <a:endParaRPr lang="en-US" sz="1050" dirty="0">
              <a:latin typeface="Times New Roman" panose="02020603050405020304" pitchFamily="18" charset="0"/>
              <a:cs typeface="Times New Roman" panose="02020603050405020304" pitchFamily="18" charset="0"/>
            </a:endParaRPr>
          </a:p>
          <a:p>
            <a:pPr marL="257175" indent="-1397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If you accept a POA that has a pending appeal at BVA contact VA Public Contact to remove the POA</a:t>
            </a:r>
          </a:p>
          <a:p>
            <a:pPr marL="257175" indent="-139700">
              <a:defRPr/>
            </a:pPr>
            <a:endParaRPr lang="en-US" sz="1050" dirty="0">
              <a:latin typeface="Times New Roman" panose="02020603050405020304" pitchFamily="18" charset="0"/>
              <a:cs typeface="Times New Roman" panose="02020603050405020304" pitchFamily="18" charset="0"/>
            </a:endParaRPr>
          </a:p>
          <a:p>
            <a:pPr marL="257175" indent="-1397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Select “ACCEPT” or “DECLINE”</a:t>
            </a:r>
            <a:endParaRPr lang="en-US" sz="2000" dirty="0">
              <a:latin typeface="Times New Roman" panose="02020603050405020304" pitchFamily="18" charset="0"/>
            </a:endParaRPr>
          </a:p>
        </p:txBody>
      </p:sp>
      <p:sp>
        <p:nvSpPr>
          <p:cNvPr id="8" name="Title 3"/>
          <p:cNvSpPr>
            <a:spLocks noGrp="1"/>
          </p:cNvSpPr>
          <p:nvPr>
            <p:ph type="title"/>
          </p:nvPr>
        </p:nvSpPr>
        <p:spPr>
          <a:xfrm>
            <a:off x="168815" y="192754"/>
            <a:ext cx="8874033" cy="981732"/>
          </a:xfrm>
        </p:spPr>
        <p:txBody>
          <a:bodyPr>
            <a:noAutofit/>
          </a:bodyPr>
          <a:lstStyle/>
          <a:p>
            <a:r>
              <a:rPr lang="en-US" sz="4000" b="1" dirty="0">
                <a:latin typeface="Times New Roman" panose="02020603050405020304" pitchFamily="18" charset="0"/>
                <a:cs typeface="Times New Roman" panose="02020603050405020304" pitchFamily="18" charset="0"/>
              </a:rPr>
              <a:t>SEP: Reviewing Representation Requests</a:t>
            </a:r>
          </a:p>
        </p:txBody>
      </p:sp>
      <p:pic>
        <p:nvPicPr>
          <p:cNvPr id="4" name="Picture 3" descr="Graphical user interface, application&#10;&#10;Description automatically generated">
            <a:extLst>
              <a:ext uri="{FF2B5EF4-FFF2-40B4-BE49-F238E27FC236}">
                <a16:creationId xmlns:a16="http://schemas.microsoft.com/office/drawing/2014/main" id="{AC06AFED-9816-4286-9A58-EBE6CB4A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65" y="1373189"/>
            <a:ext cx="5048451" cy="5376465"/>
          </a:xfrm>
          <a:prstGeom prst="rect">
            <a:avLst/>
          </a:prstGeom>
        </p:spPr>
      </p:pic>
    </p:spTree>
    <p:extLst>
      <p:ext uri="{BB962C8B-B14F-4D97-AF65-F5344CB8AC3E}">
        <p14:creationId xmlns:p14="http://schemas.microsoft.com/office/powerpoint/2010/main" val="39273201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6907</TotalTime>
  <Words>2758</Words>
  <Application>Microsoft Office PowerPoint</Application>
  <PresentationFormat>Widescreen</PresentationFormat>
  <Paragraphs>430</Paragraphs>
  <Slides>50</Slides>
  <Notes>36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50</vt:i4>
      </vt:variant>
    </vt:vector>
  </HeadingPairs>
  <TitlesOfParts>
    <vt:vector size="59" baseType="lpstr">
      <vt:lpstr>Arial</vt:lpstr>
      <vt:lpstr>Calibri</vt:lpstr>
      <vt:lpstr>Calibri Light</vt:lpstr>
      <vt:lpstr>Palatino Linotype</vt:lpstr>
      <vt:lpstr>Times New Roman</vt:lpstr>
      <vt:lpstr>Custom Design</vt:lpstr>
      <vt:lpstr>Office Theme</vt:lpstr>
      <vt:lpstr>1_Custom Design</vt:lpstr>
      <vt:lpstr>2_Custom Design</vt:lpstr>
      <vt:lpstr>PowerPoint Presentation</vt:lpstr>
      <vt:lpstr>Lesson Plan</vt:lpstr>
      <vt:lpstr>PowerPoint Presentation</vt:lpstr>
      <vt:lpstr>Stakeholder Enterprise Portal (SEP)</vt:lpstr>
      <vt:lpstr>PowerPoint Presentation</vt:lpstr>
      <vt:lpstr>SEP: Reviewing Representation Requests</vt:lpstr>
      <vt:lpstr>SEP: Reviewing Representation Requests</vt:lpstr>
      <vt:lpstr>SEP: Reviewing Representation Requests</vt:lpstr>
      <vt:lpstr>SEP: Reviewing Representation Requests</vt:lpstr>
      <vt:lpstr>SEP: Reviewing Representation Requests</vt:lpstr>
      <vt:lpstr>PowerPoint Presentation</vt:lpstr>
      <vt:lpstr>SEP: Viewing a Veteran’s File</vt:lpstr>
      <vt:lpstr>SEP: Completing Forms and Uploading Documents</vt:lpstr>
      <vt:lpstr>SEP: Completing Forms and Uploading Documents</vt:lpstr>
      <vt:lpstr>SEP: Completing Forms and Uploading Documents</vt:lpstr>
      <vt:lpstr>SEP: Completing Forms and Uploading Documents</vt:lpstr>
      <vt:lpstr>Direct Submit </vt:lpstr>
      <vt:lpstr>Direct Submit </vt:lpstr>
      <vt:lpstr>Direct Submit - Key Features </vt:lpstr>
      <vt:lpstr>Direct Submit - Key Features  </vt:lpstr>
      <vt:lpstr>How to use Direct Submit   </vt:lpstr>
      <vt:lpstr>How to use Direct Submit   </vt:lpstr>
      <vt:lpstr>How to use Direct Submit   </vt:lpstr>
      <vt:lpstr>Direct Submit: Checking Status </vt:lpstr>
      <vt:lpstr> Direct Submit: Checking Status in the Veteran’s Record   </vt:lpstr>
      <vt:lpstr> Direct Submit: Checking Status in the Veteran’s Record   </vt:lpstr>
      <vt:lpstr> Direct Submit: Checking Status From the Home Screen   </vt:lpstr>
      <vt:lpstr> Direct Submit: Checking Status From the Home Screen   </vt:lpstr>
      <vt:lpstr> Direct Submit: Checking Status From the Home Screen   </vt:lpstr>
      <vt:lpstr>Direct Submit: Potential Statuses  </vt:lpstr>
      <vt:lpstr>Direct Submit: Potential Statuses  </vt:lpstr>
      <vt:lpstr>Direct Submit: Potential Statuses  </vt:lpstr>
      <vt:lpstr>What is QuickSubmit</vt:lpstr>
      <vt:lpstr>Logging into QuickSubmit</vt:lpstr>
      <vt:lpstr>The QuickSubmit Home page</vt:lpstr>
      <vt:lpstr>The QuickSubmit Home page</vt:lpstr>
      <vt:lpstr>The QuickSubmit page</vt:lpstr>
      <vt:lpstr>The QuickSubmit page</vt:lpstr>
      <vt:lpstr>Attaching files and submitting the claim.</vt:lpstr>
      <vt:lpstr>Viewing previously uploaded claims</vt:lpstr>
      <vt:lpstr>VetraSpec Direct Submit</vt:lpstr>
      <vt:lpstr>Creating a Signature Image</vt:lpstr>
      <vt:lpstr>Creating a Signature Image</vt:lpstr>
      <vt:lpstr>Creating a Signature Image</vt:lpstr>
      <vt:lpstr>Creating a Signature Image</vt:lpstr>
      <vt:lpstr>Creating a Signature Image</vt:lpstr>
      <vt:lpstr>Saving a Signature Image</vt:lpstr>
      <vt:lpstr>Saving a Signature Image</vt:lpstr>
      <vt:lpstr>Saving a Signature Image</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Dale Phillips</cp:lastModifiedBy>
  <cp:revision>214</cp:revision>
  <cp:lastPrinted>2019-04-23T12:55:55Z</cp:lastPrinted>
  <dcterms:created xsi:type="dcterms:W3CDTF">2018-09-13T15:53:27Z</dcterms:created>
  <dcterms:modified xsi:type="dcterms:W3CDTF">2022-12-20T18:32:29Z</dcterms:modified>
</cp:coreProperties>
</file>