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31" r:id="rId2"/>
    <p:sldMasterId id="2147483736" r:id="rId3"/>
  </p:sldMasterIdLst>
  <p:notesMasterIdLst>
    <p:notesMasterId r:id="rId20"/>
  </p:notesMasterIdLst>
  <p:handoutMasterIdLst>
    <p:handoutMasterId r:id="rId21"/>
  </p:handoutMasterIdLst>
  <p:sldIdLst>
    <p:sldId id="425" r:id="rId4"/>
    <p:sldId id="303" r:id="rId5"/>
    <p:sldId id="426" r:id="rId6"/>
    <p:sldId id="427" r:id="rId7"/>
    <p:sldId id="428" r:id="rId8"/>
    <p:sldId id="429" r:id="rId9"/>
    <p:sldId id="436" r:id="rId10"/>
    <p:sldId id="430" r:id="rId11"/>
    <p:sldId id="440" r:id="rId12"/>
    <p:sldId id="433" r:id="rId13"/>
    <p:sldId id="432" r:id="rId14"/>
    <p:sldId id="439" r:id="rId15"/>
    <p:sldId id="438" r:id="rId16"/>
    <p:sldId id="435" r:id="rId17"/>
    <p:sldId id="434" r:id="rId18"/>
    <p:sldId id="441" r:id="rId19"/>
  </p:sldIdLst>
  <p:sldSz cx="12192000" cy="6858000"/>
  <p:notesSz cx="7019925" cy="9305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pher Macinkowicz" initials="CM" lastIdx="2" clrIdx="0">
    <p:extLst>
      <p:ext uri="{19B8F6BF-5375-455C-9EA6-DF929625EA0E}">
        <p15:presenceInfo xmlns:p15="http://schemas.microsoft.com/office/powerpoint/2012/main" userId="S-1-5-21-1147415601-746390328-441284377-3613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467" autoAdjust="0"/>
  </p:normalViewPr>
  <p:slideViewPr>
    <p:cSldViewPr>
      <p:cViewPr varScale="1">
        <p:scale>
          <a:sx n="91" d="100"/>
          <a:sy n="91" d="100"/>
        </p:scale>
        <p:origin x="1314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19562" cy="466913"/>
          </a:xfrm>
          <a:prstGeom prst="rect">
            <a:avLst/>
          </a:prstGeom>
        </p:spPr>
        <p:txBody>
          <a:bodyPr vert="horz" lIns="91392" tIns="45697" rIns="91392" bIns="4569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Appeal Process &amp; Hearings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6334" y="8839015"/>
            <a:ext cx="3041967" cy="466912"/>
          </a:xfrm>
          <a:prstGeom prst="rect">
            <a:avLst/>
          </a:prstGeom>
        </p:spPr>
        <p:txBody>
          <a:bodyPr vert="horz" lIns="93287" tIns="46643" rIns="93287" bIns="46643" rtlCol="0" anchor="b"/>
          <a:lstStyle>
            <a:lvl1pPr algn="r">
              <a:defRPr sz="1200"/>
            </a:lvl1pPr>
          </a:lstStyle>
          <a:p>
            <a:fld id="{2D301C7E-A795-4B18-A904-592174B6883B}" type="slidenum">
              <a:rPr 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eader Placeholder 1"/>
          <p:cNvSpPr txBox="1">
            <a:spLocks/>
          </p:cNvSpPr>
          <p:nvPr/>
        </p:nvSpPr>
        <p:spPr>
          <a:xfrm>
            <a:off x="0" y="8839012"/>
            <a:ext cx="4271962" cy="466913"/>
          </a:xfrm>
          <a:prstGeom prst="rect">
            <a:avLst/>
          </a:prstGeom>
        </p:spPr>
        <p:txBody>
          <a:bodyPr vert="horz" lIns="91392" tIns="45697" rIns="91392" bIns="45697" rtlCol="0"/>
          <a:lstStyle>
            <a:defPPr>
              <a:defRPr lang="en-US"/>
            </a:defPPr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Appeal Process &amp; Hearings</a:t>
            </a:r>
          </a:p>
        </p:txBody>
      </p:sp>
    </p:spTree>
    <p:extLst>
      <p:ext uri="{BB962C8B-B14F-4D97-AF65-F5344CB8AC3E}">
        <p14:creationId xmlns:p14="http://schemas.microsoft.com/office/powerpoint/2010/main" val="2855713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1967" cy="465296"/>
          </a:xfrm>
          <a:prstGeom prst="rect">
            <a:avLst/>
          </a:prstGeom>
        </p:spPr>
        <p:txBody>
          <a:bodyPr vert="horz" lIns="93276" tIns="46638" rIns="93276" bIns="46638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4" y="1"/>
            <a:ext cx="3041967" cy="465296"/>
          </a:xfrm>
          <a:prstGeom prst="rect">
            <a:avLst/>
          </a:prstGeom>
        </p:spPr>
        <p:txBody>
          <a:bodyPr vert="horz" lIns="93276" tIns="46638" rIns="93276" bIns="46638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5F7A6F-910D-4060-81B9-45441D92CEF1}" type="datetimeFigureOut">
              <a:rPr lang="en-US"/>
              <a:pPr>
                <a:defRPr/>
              </a:pPr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33350" y="698500"/>
            <a:ext cx="7443788" cy="4187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6" tIns="46638" rIns="93276" bIns="4663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857991" y="5116644"/>
            <a:ext cx="5459942" cy="3491337"/>
          </a:xfrm>
          <a:prstGeom prst="rect">
            <a:avLst/>
          </a:prstGeom>
        </p:spPr>
        <p:txBody>
          <a:bodyPr vert="horz" lIns="93276" tIns="46638" rIns="93276" bIns="46638" rtlCol="0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  <a:p>
            <a:pPr lvl="4"/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4"/>
            <a:ext cx="3041967" cy="465296"/>
          </a:xfrm>
          <a:prstGeom prst="rect">
            <a:avLst/>
          </a:prstGeom>
        </p:spPr>
        <p:txBody>
          <a:bodyPr vert="horz" lIns="93276" tIns="46638" rIns="93276" bIns="46638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4" y="8839014"/>
            <a:ext cx="3041967" cy="465296"/>
          </a:xfrm>
          <a:prstGeom prst="rect">
            <a:avLst/>
          </a:prstGeom>
        </p:spPr>
        <p:txBody>
          <a:bodyPr vert="horz" lIns="93276" tIns="46638" rIns="93276" bIns="46638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763BAB-C246-452A-B75E-78EEA86B26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393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290EA6B-B79C-436F-A758-9D696CF969C2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87046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F90E0-05B7-AB87-C76F-046097DC3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EA013709-A563-00B3-0868-D29B2E910F3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D108E731-5E8C-5527-FDF8-27A0EFD42C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B67836EE-9B1E-8A5E-85F1-CA3DF6E428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7085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44FB1-A7E5-4377-EE75-A867BA2B5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1244DC88-FDEE-9B37-6D88-57D46304AD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407CAF44-E21F-7E13-56FA-9B05B37C3D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4EB82B61-E87F-C36E-9C3B-C100843416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50450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6DE34-801A-38BB-B6EF-FD0AB5D98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5104BF65-3804-1BA9-8925-BF3F69BF3D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4D9BCA38-86A2-3A9F-A5B2-33EE3CC582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5D5D0C15-294B-3794-D1F3-6A030A2B68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13111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9964B5-B9CA-FC3E-CDC7-168AAD2A1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EB42457A-577C-2A67-F764-3B0D11CD35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55E50D07-A97F-EAAD-96DD-1D94A261F2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8740B91C-2F76-AB92-6DEC-02FB5263D7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4560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033CA-1BC9-B317-5226-1E75BC39C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E3526434-E162-6CBD-E56C-532B85932C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86E7439D-29D3-09E7-4FBD-6932C240EF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B97E49FB-FEC6-7AE1-C65D-8BE12D735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35984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0899B-D58D-98C0-0D4A-CF90014D8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AD12A4D1-554E-711A-55A8-AA1AE447FB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9A808945-4A97-1A30-068C-70E1339FFE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01881FDD-F2DF-3F75-D72A-CB4E25FA71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09770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BF14F-70D4-40F6-B73A-A3D25E978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BE44334F-4424-28B8-46C2-05242493941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126B8A1D-60B1-8F07-631C-6660A4BE44E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0F951ED7-EE3F-92AA-F606-E048110582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20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31244"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37ECF6F-D795-4E69-A114-00F255DC7B22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8948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52F0C-F8D1-C8EC-ABE0-C15634D6B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C6586644-194F-4C32-AC0B-C26FF15622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FBB2FBEB-6880-166B-0E84-2C4EE4AD9B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1E10A338-6826-B8C3-E947-DADEC77222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4174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0786A-B874-834D-21D2-B74FC3FC7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0BD2BCBC-6345-16AA-A227-35379065A2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E31B7B00-4B77-9DBA-0B92-9CEF1ADA06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2D9E5E51-1A2D-ADFB-3513-FCFC4AF192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9189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4E484-9EBE-D6A2-6446-F4AC66FD1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444F6758-E6B4-00B1-BD52-922F0BF8BA5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F2FA4A63-934F-E797-72B0-FAE803B540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DEC561EF-F0F2-06B2-6DBF-EE4A9DC7D1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5749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5589C-13EF-D10B-3EE8-0F3C685BD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4C01E735-A000-7A69-E33A-2DFD3E4A4F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11477A4C-6066-170A-4475-946EE86C9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66C20C72-1AC2-07D2-2F08-9CB44C6EFD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04755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8BBFF-A405-5F21-204B-467C98F6B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0D4C9B96-5906-FB18-ACD8-6F8E521F3D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0AE2969D-57F3-1308-344D-255BA18371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24680226-4069-EDE8-44F5-4B2CF2D340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6055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4215D4-8CE5-A3E2-D84B-3A7230D64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789FB467-6FC3-5883-7251-171664B63C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E2C67D43-26C1-7863-D4CB-1259449FEA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03570E9-89E1-5D71-AD50-22FB52D10E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3011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20F0F-7BFB-E235-40E3-3DD566B70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8821E186-3895-262E-7FD8-B609810F11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133350" y="698500"/>
            <a:ext cx="7443788" cy="4187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455A845A-701C-BE1C-3804-82FCEA60E9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A57EF5B4-5271-1206-5513-D9D04895B9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952" indent="-29151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079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2511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8942" indent="-23321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5374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1806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8237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4669" indent="-23321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0A9A2C3-B85F-4C13-BBFB-45807906E76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4213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7D6D5-D345-41EF-BEC4-443BE6738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655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AEF21-4721-4F4F-A5F6-A6CBFEAB8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69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24597-AB02-4EC5-B515-58991B02BA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813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8119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05338-2566-4F4E-8E8C-682F6F0A88D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96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0F9CF981-7D42-4BBB-A791-6B928892AB2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49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E154-9C31-49F7-BCF4-F2D8A05BE60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54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56615-960D-4E24-BB02-AC3AB04B1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10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9202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20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188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93103-505F-4180-8C56-AD3066E6CF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881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153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12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22B2E-7668-4680-A989-48112461A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4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06A26-00BC-443F-8F65-A3FFBF596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4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56615-960D-4E24-BB02-AC3AB04B1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52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A314A-CECA-42E1-844C-F399749E3C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2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EF962-AAFF-4DA6-A3C1-6F16151C33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6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61B93-9ADE-4C09-B10A-C38856974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06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1960C-4BAE-4D8A-8252-E11D3EB89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00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24567A-149C-49DE-91A7-1106ABC2B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33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43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267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.gov/claim-or-appeal-stat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nefits.va.gov/REPORTS/detailed_claims_data.asp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eals.cf.ds.va.gov/organizations/veterans-of-foreign-war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>
          <a:xfrm>
            <a:off x="4267200" y="2895600"/>
            <a:ext cx="7315200" cy="10668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en-US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Board of Veterans’ Appeals (BVA) and </a:t>
            </a:r>
            <a:r>
              <a:rPr lang="en-US" altLang="en-US" b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Caseflow</a:t>
            </a:r>
            <a:br>
              <a:rPr lang="en-US" altLang="en-US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en-US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9CF981-7D42-4BBB-A791-6B928892AB2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707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112F4-6014-AF25-E44C-A18B56B6D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FD5C2-9FAB-BC44-7C6F-960625DF3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527550"/>
          </a:xfrm>
        </p:spPr>
        <p:txBody>
          <a:bodyPr rtlCol="0">
            <a:normAutofit fontScale="92500" lnSpcReduction="10000"/>
          </a:bodyPr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Status check, use the Board Status Line at 800-923-8387 or have the veteran visit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https://www.va.gov/claim-or-appeal-status/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There is no update until BVA mails out correspondence to the appellant.  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NVS BVA staff submitted an IHP, made a phone call, or worked on their appeal/file.  These are behind-the-scenes actions in support of the appeal. 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Any 20-0995, 20-0996, or other hearing (like reductions) actions are not within the BVA staff’s purview.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DE418-F2AB-C336-0FCD-879D19D5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8BEE2550-1A95-562C-5F41-E2ADDA488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287000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Reasons </a:t>
            </a:r>
            <a:r>
              <a:rPr lang="en-US" altLang="en-US" sz="36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reach out to the BVA Staff</a:t>
            </a:r>
          </a:p>
        </p:txBody>
      </p:sp>
    </p:spTree>
    <p:extLst>
      <p:ext uri="{BB962C8B-B14F-4D97-AF65-F5344CB8AC3E}">
        <p14:creationId xmlns:p14="http://schemas.microsoft.com/office/powerpoint/2010/main" val="2584108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EF981-81DF-806D-AE2C-3AC266B65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B44F8-D587-A891-76AB-1B48BF1AF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24000"/>
            <a:ext cx="11506200" cy="5197476"/>
          </a:xfrm>
        </p:spPr>
        <p:txBody>
          <a:bodyPr rtlCol="0">
            <a:normAutofit fontScale="92500" lnSpcReduction="10000"/>
          </a:bodyPr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regularly for newly scheduled hearings 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 to know your BVA coordinator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alert to BVA changes and give yourself plenty of time to prepare for BVA hearings including contacting the appellant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 communication with VA/BVA staff and notate TVB accordingly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 appeals through the system to ensure effective processing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C665CC-1F7F-A846-4E1A-8FA53D19E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EAB18002-FE71-723D-50C5-2B5630A5A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76200"/>
            <a:ext cx="10287000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Ways to be proactive with the Board</a:t>
            </a:r>
          </a:p>
        </p:txBody>
      </p:sp>
    </p:spTree>
    <p:extLst>
      <p:ext uri="{BB962C8B-B14F-4D97-AF65-F5344CB8AC3E}">
        <p14:creationId xmlns:p14="http://schemas.microsoft.com/office/powerpoint/2010/main" val="483873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FB1F6-40BD-E4C8-3217-C01DCF1A1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EAECC-2911-514D-E337-034037A75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10972800" cy="4527550"/>
          </a:xfrm>
        </p:spPr>
        <p:txBody>
          <a:bodyPr rtlCol="0">
            <a:normAutofit lnSpcReduction="10000"/>
          </a:bodyPr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NVS’s BVA Staff has no control over how long a decision may take. Ensure your clients understand that it is a docket order-driven process.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veterans expecting a status update on how long it “will” take - use VA’s detail report found 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https://www.benefits.va.gov/REPORTS/detailed_claims_data.asp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“Monday Report” (towards the bottom) gives details on BVA cases and other VA claim metrics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C7AB6-A7FE-9CC2-709B-08CE24C2A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9B5314CE-468D-E61C-3F97-8E404F9FA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3462"/>
            <a:ext cx="10287000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Things to consider with the BVA</a:t>
            </a:r>
          </a:p>
        </p:txBody>
      </p:sp>
    </p:spTree>
    <p:extLst>
      <p:ext uri="{BB962C8B-B14F-4D97-AF65-F5344CB8AC3E}">
        <p14:creationId xmlns:p14="http://schemas.microsoft.com/office/powerpoint/2010/main" val="1037197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DC39AF-3C1C-C2EE-6793-CA7CA3F37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FE15D-B402-C8A3-A3D3-D9F88F828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527550"/>
          </a:xfrm>
        </p:spPr>
        <p:txBody>
          <a:bodyPr rtlCol="0">
            <a:normAutofit lnSpcReduction="10000"/>
          </a:bodyPr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Missing hearing dockets  </a:t>
            </a:r>
          </a:p>
          <a:p>
            <a:pPr lvl="1"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is aware and working on the missing docket issue.  Stay in touch with your coordinators so that you do not miss scheduled hearings. </a:t>
            </a:r>
          </a:p>
          <a:p>
            <a:pPr lvl="1"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 you cannot contact VA with your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issue, then contact your RQAS representative.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 hearing notices to the VSOs</a:t>
            </a:r>
          </a:p>
          <a:p>
            <a:pPr lvl="1"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BVA is supposed to generate, but there have been gaps when none are received.</a:t>
            </a:r>
          </a:p>
          <a:p>
            <a:pPr lvl="1"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the BVA Hearing Coordinator and report any issues</a:t>
            </a:r>
          </a:p>
          <a:p>
            <a:pPr lvl="1"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8CEE1-9F4B-92F4-5935-ADEFDBC81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D6220051-6168-AB2D-D989-93827F53B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628"/>
            <a:ext cx="9067800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 do if you have an issue with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772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E485A-6D52-970B-2FB3-900F99C9B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8D0B0-7E12-71CF-3E62-92CA191E3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527550"/>
          </a:xfrm>
        </p:spPr>
        <p:txBody>
          <a:bodyPr rtlCol="0">
            <a:normAutofit/>
          </a:bodyPr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Valued Partner of the VFW.  </a:t>
            </a:r>
          </a:p>
          <a:p>
            <a:pPr lvl="1"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Contacts our clients who have had appeals at the BVA that resulted in erroneous decisions.  “May” represent the client at the CAVC at no legal expense to the client.  NOT a claims shark!</a:t>
            </a:r>
          </a:p>
          <a:p>
            <a:pPr marL="457200" lvl="1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Clients who receive a letter to contact them have an increased chance of an eventual favorable decision due to their involvement.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Worth being said again: 100%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service to the client 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B1A6F6-5BD4-BE46-51DD-813B8A44E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2D9A1002-9B6D-A9FB-8DD7-C6EF1A5BF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76200"/>
            <a:ext cx="10287000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Bergmann &amp; Moore – Who are they?</a:t>
            </a:r>
          </a:p>
        </p:txBody>
      </p:sp>
    </p:spTree>
    <p:extLst>
      <p:ext uri="{BB962C8B-B14F-4D97-AF65-F5344CB8AC3E}">
        <p14:creationId xmlns:p14="http://schemas.microsoft.com/office/powerpoint/2010/main" val="1817923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D8C03-8B38-0EB8-5986-F526DDC1A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21FB0-108B-A01E-C3B0-8CB2EF47A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527550"/>
          </a:xfrm>
        </p:spPr>
        <p:txBody>
          <a:bodyPr rtlCol="0">
            <a:normAutofit/>
          </a:bodyPr>
          <a:lstStyle/>
          <a:p>
            <a:pPr marL="0" indent="0">
              <a:buClr>
                <a:schemeClr val="tx1"/>
              </a:buClr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log into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be prepared to answer the following questions: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present/average wait time for a BVA appeal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many BVA hearings are scheduled for your state?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is the next case scheduled to take place?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389947-8AD0-AB4A-3BC2-10EE4E87E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8A6CCCC2-AB9B-FDBB-E36C-8E22A0198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76200"/>
            <a:ext cx="10287000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Activity Time</a:t>
            </a:r>
          </a:p>
        </p:txBody>
      </p:sp>
    </p:spTree>
    <p:extLst>
      <p:ext uri="{BB962C8B-B14F-4D97-AF65-F5344CB8AC3E}">
        <p14:creationId xmlns:p14="http://schemas.microsoft.com/office/powerpoint/2010/main" val="3316062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2A2A5-3C35-C403-F826-59DF8A33A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8DB9-05D9-3CDD-C845-F72342CCA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527550"/>
          </a:xfrm>
        </p:spPr>
        <p:txBody>
          <a:bodyPr rtlCol="0">
            <a:normAutofit/>
          </a:bodyPr>
          <a:lstStyle/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92FB4A-768D-D9DD-B9BF-648E35925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3873DE-793D-E39A-D1B0-7EB2ADB50267}"/>
              </a:ext>
            </a:extLst>
          </p:cNvPr>
          <p:cNvSpPr txBox="1"/>
          <p:nvPr/>
        </p:nvSpPr>
        <p:spPr>
          <a:xfrm>
            <a:off x="4838700" y="3452648"/>
            <a:ext cx="2705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40562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5121275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tools and concerns</a:t>
            </a:r>
          </a:p>
          <a:p>
            <a:pPr>
              <a:buClr>
                <a:schemeClr val="tx1"/>
              </a:buClr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BVA Hearing Coordinators</a:t>
            </a:r>
          </a:p>
          <a:p>
            <a:pPr>
              <a:buClr>
                <a:schemeClr val="tx1"/>
              </a:buClr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Do’s and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Don’t’s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contacting VA &amp; VFW BVA Staff</a:t>
            </a:r>
          </a:p>
          <a:p>
            <a:pPr>
              <a:buClr>
                <a:schemeClr val="tx1"/>
              </a:buClr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does the VFW BVA staff do and what do IHPs mean for your office and the veteran in the appeals process</a:t>
            </a:r>
          </a:p>
          <a:p>
            <a:pPr lvl="1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C2EC20-2AD7-43A7-98B5-AFBDE3CDF80B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10" y="0"/>
            <a:ext cx="8014448" cy="12192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A3A78-588C-47E4-882F-FF79784CB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183C8-0304-40B5-CE1F-A093805B9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527550"/>
          </a:xfrm>
        </p:spPr>
        <p:txBody>
          <a:bodyPr rtlCol="0">
            <a:normAutofit/>
          </a:bodyPr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case management system used by the Board of Veterans’ Appeals, replacing VACOLS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Tracks and processes appeals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show to whom appeals are assigned for handling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Shows current tasks within the appeal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9637FE-BC68-3A60-CE44-961C47D8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201093FC-C322-035C-3663-F3CCB444B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287000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73641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BEA59-DF0E-EC02-1894-A02168E9A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BE9F6-9133-5419-BD52-B5575585E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5530"/>
            <a:ext cx="10972800" cy="5165945"/>
          </a:xfrm>
        </p:spPr>
        <p:txBody>
          <a:bodyPr rtlCol="0">
            <a:normAutofit/>
          </a:bodyPr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accredited reps may access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behind the VA firewall visit: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https://appeals.cf.ds.va.gov/organizations/veterans-of-foreign-wars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 Station ID and click the blue button underneath that says: Continue to PIV Login</a:t>
            </a: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 Regional Office Selector and click Log In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Clr>
                <a:schemeClr val="tx1"/>
              </a:buClr>
              <a:buNone/>
              <a:defRPr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fact sheet is available on the Online Learning Portal under the Resources tab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B54F5-CC3A-3B6D-81C0-C57270D31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6611C44B-1663-B829-DC39-F1646E13E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287000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access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43105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7722F4-93B8-4867-E90A-8E87275014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087B0-4835-7DAE-FF06-55BCDF65D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52600"/>
            <a:ext cx="10972800" cy="4527550"/>
          </a:xfrm>
        </p:spPr>
        <p:txBody>
          <a:bodyPr rtlCol="0">
            <a:normAutofit fontScale="92500" lnSpcReduction="20000"/>
          </a:bodyPr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 in the Board of Veterans' Appeals (BVA) appeals process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Coordinates appeals between VA Regional Offices and the BVA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Ensures appeals are prepared &amp; coordinated before Veterans Law Judge (VLJ) review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Acts as a VA/BVA point of contact (POC) for appeal processing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manage appeals 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other VA systems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0BE7F4-892C-700C-80B6-FCD9622C6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299F9665-826A-6296-C3D1-8976E8314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287000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BVA Coordinators</a:t>
            </a:r>
          </a:p>
        </p:txBody>
      </p:sp>
    </p:spTree>
    <p:extLst>
      <p:ext uri="{BB962C8B-B14F-4D97-AF65-F5344CB8AC3E}">
        <p14:creationId xmlns:p14="http://schemas.microsoft.com/office/powerpoint/2010/main" val="2798075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72343-47BB-42A8-7ACD-0CF0A5BDD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AEEFA-B3B3-F2A4-11A1-6CD867D59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527550"/>
          </a:xfrm>
        </p:spPr>
        <p:txBody>
          <a:bodyPr rtlCol="0">
            <a:normAutofit fontScale="92500" lnSpcReduction="10000"/>
          </a:bodyPr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 appeals to ensure required documentation is present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Schedule and coordinate BVA hearings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Verify &amp; confirm that evidence and records are uploaded correctly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Maintains communication with Veterans Service Organizations 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Monitors appeals through systems to ensure effective processing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194E96-FB4A-56E8-0E6E-A827B94D6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A661B9F6-5636-C1FD-BDB4-51A65993A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5" y="0"/>
            <a:ext cx="10287000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BVA Coordinator Responsibilities</a:t>
            </a:r>
          </a:p>
        </p:txBody>
      </p:sp>
    </p:spTree>
    <p:extLst>
      <p:ext uri="{BB962C8B-B14F-4D97-AF65-F5344CB8AC3E}">
        <p14:creationId xmlns:p14="http://schemas.microsoft.com/office/powerpoint/2010/main" val="1918341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31204-8EDF-1D06-890D-658CA4E60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C80E0-A652-C4AC-0735-E6BC98E40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527550"/>
          </a:xfrm>
        </p:spPr>
        <p:txBody>
          <a:bodyPr rtlCol="0">
            <a:normAutofit fontScale="85000" lnSpcReduction="20000"/>
          </a:bodyPr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Informal Hearing Presentation (IHP) is provided to the Veteran Law Judge (VLJ) by the NVS BVA staff as a summary of the requested action. It provides the VLJ a synopsis of the reasons for the action and can aid the accredited representative in conducting the formal hearing.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Typically, a copy is uploaded into TVB for awareness and to assist the accredited representative. 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an NVS BVA staff member performed a task and it is documented in TVB, this does not mean that they are taking ownership of the veteran and their claims.  </a:t>
            </a:r>
          </a:p>
          <a:p>
            <a:pPr marL="0" indent="0">
              <a:buClr>
                <a:schemeClr val="tx1"/>
              </a:buClr>
              <a:buNone/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CEADB-81BB-052F-3DD0-F01650DF1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037EE098-03A2-EB03-3959-AAB469F33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76200"/>
            <a:ext cx="10287000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found an IHP in TVB, what does that mean?</a:t>
            </a:r>
          </a:p>
        </p:txBody>
      </p:sp>
    </p:spTree>
    <p:extLst>
      <p:ext uri="{BB962C8B-B14F-4D97-AF65-F5344CB8AC3E}">
        <p14:creationId xmlns:p14="http://schemas.microsoft.com/office/powerpoint/2010/main" val="3211112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54190-E36D-3038-093B-CDFDDAB34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3F76D-8A59-9773-104F-621E4EB65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527550"/>
          </a:xfrm>
        </p:spPr>
        <p:txBody>
          <a:bodyPr rtlCol="0">
            <a:normAutofit/>
          </a:bodyPr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NVS Regional Quality Assurance Specialists are the primary contact for procedural &amp; process questions. 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RQAS will elevate a question to the NVS BVA staff as needed.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Caseflow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should be accessed for the general status and actions being taken or needed on the action.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5C5426-734D-2CB4-4567-7C2469D80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A387F027-E659-1BB7-F267-130780A1C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3" y="0"/>
            <a:ext cx="8602717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to contact if there is a question or concern with a BVA action</a:t>
            </a:r>
          </a:p>
        </p:txBody>
      </p:sp>
    </p:spTree>
    <p:extLst>
      <p:ext uri="{BB962C8B-B14F-4D97-AF65-F5344CB8AC3E}">
        <p14:creationId xmlns:p14="http://schemas.microsoft.com/office/powerpoint/2010/main" val="3862970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97F5F0-512E-0243-0BE3-7833020D1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05FE7-D51B-73C2-4418-A6ACAC35E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447800"/>
            <a:ext cx="11582400" cy="5407572"/>
          </a:xfrm>
        </p:spPr>
        <p:txBody>
          <a:bodyPr rtlCol="0">
            <a:normAutofit fontScale="92500" lnSpcReduction="20000"/>
          </a:bodyPr>
          <a:lstStyle/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client would like to remove a BVA action, and you are unsure of the process.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appellant needs to be advanced on the docket (AOD) due to extreme need or terminal illness, and clarification is needed on the process or actions needed to do so.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NVS BVA staff has contacts within the BVA that can be approached concerning specific issues with an appeal. These contacts cannot move an appellant’s case forward on the docket.</a:t>
            </a:r>
          </a:p>
          <a:p>
            <a:pPr marL="0" indent="0">
              <a:buClr>
                <a:schemeClr val="tx1"/>
              </a:buClr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Revocation of a representation, if unsure of the actions needed to request approval from the Veterans Law Judge (VLJ). </a:t>
            </a:r>
          </a:p>
          <a:p>
            <a:pPr>
              <a:buClr>
                <a:schemeClr val="tx1"/>
              </a:buClr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4EBC87-4035-3F40-229C-DC8F7EACC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81D993-D7F5-4A8D-9D61-23AF2E564172}" type="slidenum"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410066AD-8C31-48C2-88A2-7492E49AF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48" y="2628"/>
            <a:ext cx="10287000" cy="1219200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to reach out to NVS’s BVA Staff</a:t>
            </a:r>
          </a:p>
        </p:txBody>
      </p:sp>
    </p:spTree>
    <p:extLst>
      <p:ext uri="{BB962C8B-B14F-4D97-AF65-F5344CB8AC3E}">
        <p14:creationId xmlns:p14="http://schemas.microsoft.com/office/powerpoint/2010/main" val="167902988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7361</TotalTime>
  <Words>1073</Words>
  <Application>Microsoft Office PowerPoint</Application>
  <PresentationFormat>Widescreen</PresentationFormat>
  <Paragraphs>150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Custom Design</vt:lpstr>
      <vt:lpstr>NEW LOGO</vt:lpstr>
      <vt:lpstr>1_Custom Design</vt:lpstr>
      <vt:lpstr>Board of Veterans’ Appeals (BVA) and Caseflow  </vt:lpstr>
      <vt:lpstr>Topics</vt:lpstr>
      <vt:lpstr>What is Caseflow?</vt:lpstr>
      <vt:lpstr>How to access Caseflow?</vt:lpstr>
      <vt:lpstr>BVA Coordinators</vt:lpstr>
      <vt:lpstr>BVA Coordinator Responsibilities</vt:lpstr>
      <vt:lpstr>I found an IHP in TVB, what does that mean?</vt:lpstr>
      <vt:lpstr>Who to contact if there is a question or concern with a BVA action</vt:lpstr>
      <vt:lpstr>When to reach out to NVS’s BVA Staff</vt:lpstr>
      <vt:lpstr>Reasons NOT to reach out to the BVA Staff</vt:lpstr>
      <vt:lpstr>Ways to be proactive with the Board</vt:lpstr>
      <vt:lpstr>Things to consider with the BVA</vt:lpstr>
      <vt:lpstr>What to do if you have an issue with Caseflow</vt:lpstr>
      <vt:lpstr>Bergmann &amp; Moore – Who are they?</vt:lpstr>
      <vt:lpstr>Activity Time</vt:lpstr>
      <vt:lpstr>PowerPoint Presentation</vt:lpstr>
    </vt:vector>
  </TitlesOfParts>
  <Company>Veteran Affairs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Notice of Disagreement (NOD) Verses Reconsideration</dc:title>
  <dc:creator>Rebecca Owens</dc:creator>
  <cp:lastModifiedBy>Keith Garrison</cp:lastModifiedBy>
  <cp:revision>308</cp:revision>
  <cp:lastPrinted>2021-08-30T16:04:03Z</cp:lastPrinted>
  <dcterms:created xsi:type="dcterms:W3CDTF">2016-07-27T16:59:01Z</dcterms:created>
  <dcterms:modified xsi:type="dcterms:W3CDTF">2026-04-20T20:41:29Z</dcterms:modified>
</cp:coreProperties>
</file>