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5.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3" r:id="rId5"/>
    <p:sldMasterId id="2147483721" r:id="rId6"/>
    <p:sldMasterId id="2147483743" r:id="rId7"/>
    <p:sldMasterId id="2147483747" r:id="rId8"/>
    <p:sldMasterId id="2147483751" r:id="rId9"/>
  </p:sldMasterIdLst>
  <p:notesMasterIdLst>
    <p:notesMasterId r:id="rId17"/>
  </p:notesMasterIdLst>
  <p:handoutMasterIdLst>
    <p:handoutMasterId r:id="rId18"/>
  </p:handoutMasterIdLst>
  <p:sldIdLst>
    <p:sldId id="256" r:id="rId10"/>
    <p:sldId id="313" r:id="rId11"/>
    <p:sldId id="300" r:id="rId12"/>
    <p:sldId id="408" r:id="rId13"/>
    <p:sldId id="375" r:id="rId14"/>
    <p:sldId id="409" r:id="rId15"/>
    <p:sldId id="410" r:id="rId1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guide orient="horz" pos="2160"/>
        <p:guide pos="381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5F008E-6DD7-49B1-A97D-DA06DCB0B676}" type="doc">
      <dgm:prSet loTypeId="urn:microsoft.com/office/officeart/2008/layout/LinedList" loCatId="list" qsTypeId="urn:microsoft.com/office/officeart/2005/8/quickstyle/simple2" qsCatId="simple" csTypeId="urn:microsoft.com/office/officeart/2005/8/colors/accent2_2" csCatId="accent2" phldr="1"/>
      <dgm:spPr/>
      <dgm:t>
        <a:bodyPr/>
        <a:lstStyle/>
        <a:p>
          <a:endParaRPr lang="en-US"/>
        </a:p>
      </dgm:t>
    </dgm:pt>
    <dgm:pt modelId="{57761F64-7849-46EE-A4F8-2F53967B3F41}">
      <dgm:prSet/>
      <dgm:spPr/>
      <dgm:t>
        <a:bodyPr/>
        <a:lstStyle/>
        <a:p>
          <a:pPr algn="ctr"/>
          <a:r>
            <a:rPr lang="en-US" b="1" i="1" dirty="0"/>
            <a:t>Our BDD team has been very busy this year!</a:t>
          </a:r>
          <a:endParaRPr lang="en-US" dirty="0"/>
        </a:p>
      </dgm:t>
    </dgm:pt>
    <dgm:pt modelId="{8AC72EEA-4EA7-4E46-9CCE-6367B4753CA0}" type="parTrans" cxnId="{11694B67-982A-49FC-80FD-54E73CD3DDD8}">
      <dgm:prSet/>
      <dgm:spPr/>
      <dgm:t>
        <a:bodyPr/>
        <a:lstStyle/>
        <a:p>
          <a:endParaRPr lang="en-US"/>
        </a:p>
      </dgm:t>
    </dgm:pt>
    <dgm:pt modelId="{051C7D16-DC6F-4D97-8559-1D85370A46B6}" type="sibTrans" cxnId="{11694B67-982A-49FC-80FD-54E73CD3DDD8}">
      <dgm:prSet/>
      <dgm:spPr/>
      <dgm:t>
        <a:bodyPr/>
        <a:lstStyle/>
        <a:p>
          <a:endParaRPr lang="en-US"/>
        </a:p>
      </dgm:t>
    </dgm:pt>
    <dgm:pt modelId="{F67CB493-FCF1-4D7F-A52D-CB225E5C663F}">
      <dgm:prSet/>
      <dgm:spPr/>
      <dgm:t>
        <a:bodyPr/>
        <a:lstStyle/>
        <a:p>
          <a:r>
            <a:rPr lang="en-US" b="1" dirty="0"/>
            <a:t>37,481</a:t>
          </a:r>
          <a:r>
            <a:rPr lang="en-US" dirty="0"/>
            <a:t> Service members briefed </a:t>
          </a:r>
        </a:p>
      </dgm:t>
    </dgm:pt>
    <dgm:pt modelId="{7DCB5E78-7121-4459-81B8-9C3A8DB16192}" type="parTrans" cxnId="{5704EFCF-FD2C-4BE9-A30A-D91F6F958295}">
      <dgm:prSet/>
      <dgm:spPr/>
      <dgm:t>
        <a:bodyPr/>
        <a:lstStyle/>
        <a:p>
          <a:endParaRPr lang="en-US"/>
        </a:p>
      </dgm:t>
    </dgm:pt>
    <dgm:pt modelId="{0B07A89D-0074-433B-98C3-920F6CBD2228}" type="sibTrans" cxnId="{5704EFCF-FD2C-4BE9-A30A-D91F6F958295}">
      <dgm:prSet/>
      <dgm:spPr/>
      <dgm:t>
        <a:bodyPr/>
        <a:lstStyle/>
        <a:p>
          <a:endParaRPr lang="en-US"/>
        </a:p>
      </dgm:t>
    </dgm:pt>
    <dgm:pt modelId="{CEA65CD7-1BF4-42E4-A27B-0BC751DB455E}">
      <dgm:prSet/>
      <dgm:spPr/>
      <dgm:t>
        <a:bodyPr/>
        <a:lstStyle/>
        <a:p>
          <a:r>
            <a:rPr lang="en-US" b="1" dirty="0"/>
            <a:t>14,542</a:t>
          </a:r>
          <a:r>
            <a:rPr lang="en-US" dirty="0"/>
            <a:t> Claims filed for service members and recently separated</a:t>
          </a:r>
        </a:p>
      </dgm:t>
    </dgm:pt>
    <dgm:pt modelId="{F17DFC25-6E3E-47AE-AA4D-114A36C84ACA}" type="parTrans" cxnId="{4CC71AC2-ABEE-4386-89EB-9D7DB60ACFFE}">
      <dgm:prSet/>
      <dgm:spPr/>
      <dgm:t>
        <a:bodyPr/>
        <a:lstStyle/>
        <a:p>
          <a:endParaRPr lang="en-US"/>
        </a:p>
      </dgm:t>
    </dgm:pt>
    <dgm:pt modelId="{25D13114-B5CC-48C1-A9B0-A316190B89C2}" type="sibTrans" cxnId="{4CC71AC2-ABEE-4386-89EB-9D7DB60ACFFE}">
      <dgm:prSet/>
      <dgm:spPr/>
      <dgm:t>
        <a:bodyPr/>
        <a:lstStyle/>
        <a:p>
          <a:endParaRPr lang="en-US"/>
        </a:p>
      </dgm:t>
    </dgm:pt>
    <dgm:pt modelId="{54A355B5-FEBC-413B-A69E-A1781FF75E21}">
      <dgm:prSet/>
      <dgm:spPr/>
      <dgm:t>
        <a:bodyPr/>
        <a:lstStyle/>
        <a:p>
          <a:r>
            <a:rPr lang="en-US" b="1" dirty="0"/>
            <a:t>$187,461,000 </a:t>
          </a:r>
          <a:r>
            <a:rPr lang="en-US" dirty="0"/>
            <a:t>Recovered awards for service members and recently separated</a:t>
          </a:r>
        </a:p>
      </dgm:t>
    </dgm:pt>
    <dgm:pt modelId="{5D2F8F53-4C1A-41CD-876E-5091D25CBE02}" type="parTrans" cxnId="{0F9D9F71-F59B-4891-A219-CCA3C934954F}">
      <dgm:prSet/>
      <dgm:spPr/>
      <dgm:t>
        <a:bodyPr/>
        <a:lstStyle/>
        <a:p>
          <a:endParaRPr lang="en-US"/>
        </a:p>
      </dgm:t>
    </dgm:pt>
    <dgm:pt modelId="{33E79427-977D-44B8-88CF-ECAD90BB2388}" type="sibTrans" cxnId="{0F9D9F71-F59B-4891-A219-CCA3C934954F}">
      <dgm:prSet/>
      <dgm:spPr/>
      <dgm:t>
        <a:bodyPr/>
        <a:lstStyle/>
        <a:p>
          <a:endParaRPr lang="en-US"/>
        </a:p>
      </dgm:t>
    </dgm:pt>
    <dgm:pt modelId="{76CF3913-C636-46BC-994C-1AB4A1AD561C}" type="pres">
      <dgm:prSet presAssocID="{945F008E-6DD7-49B1-A97D-DA06DCB0B676}" presName="vert0" presStyleCnt="0">
        <dgm:presLayoutVars>
          <dgm:dir/>
          <dgm:animOne val="branch"/>
          <dgm:animLvl val="lvl"/>
        </dgm:presLayoutVars>
      </dgm:prSet>
      <dgm:spPr/>
    </dgm:pt>
    <dgm:pt modelId="{08EF2165-9581-47ED-A46C-99CB2B2F41ED}" type="pres">
      <dgm:prSet presAssocID="{F67CB493-FCF1-4D7F-A52D-CB225E5C663F}" presName="thickLine" presStyleLbl="alignNode1" presStyleIdx="0" presStyleCnt="4"/>
      <dgm:spPr/>
    </dgm:pt>
    <dgm:pt modelId="{6FEC2647-6B44-4072-8D20-0F35AF356214}" type="pres">
      <dgm:prSet presAssocID="{F67CB493-FCF1-4D7F-A52D-CB225E5C663F}" presName="horz1" presStyleCnt="0"/>
      <dgm:spPr/>
    </dgm:pt>
    <dgm:pt modelId="{EDC3070F-9C86-4D12-BA8D-C814ECEFA3C5}" type="pres">
      <dgm:prSet presAssocID="{F67CB493-FCF1-4D7F-A52D-CB225E5C663F}" presName="tx1" presStyleLbl="revTx" presStyleIdx="0" presStyleCnt="4"/>
      <dgm:spPr/>
    </dgm:pt>
    <dgm:pt modelId="{1087C359-75ED-4A18-A55B-2A2FD2934234}" type="pres">
      <dgm:prSet presAssocID="{F67CB493-FCF1-4D7F-A52D-CB225E5C663F}" presName="vert1" presStyleCnt="0"/>
      <dgm:spPr/>
    </dgm:pt>
    <dgm:pt modelId="{C3C3B06B-FF58-4FF1-8772-CC20ABD79E6A}" type="pres">
      <dgm:prSet presAssocID="{CEA65CD7-1BF4-42E4-A27B-0BC751DB455E}" presName="thickLine" presStyleLbl="alignNode1" presStyleIdx="1" presStyleCnt="4"/>
      <dgm:spPr/>
    </dgm:pt>
    <dgm:pt modelId="{D6B4EC52-0A42-4141-9C0F-B1544F35084C}" type="pres">
      <dgm:prSet presAssocID="{CEA65CD7-1BF4-42E4-A27B-0BC751DB455E}" presName="horz1" presStyleCnt="0"/>
      <dgm:spPr/>
    </dgm:pt>
    <dgm:pt modelId="{25C5E8A0-3D1C-4AD1-BB6A-71BD0EDDF2B6}" type="pres">
      <dgm:prSet presAssocID="{CEA65CD7-1BF4-42E4-A27B-0BC751DB455E}" presName="tx1" presStyleLbl="revTx" presStyleIdx="1" presStyleCnt="4"/>
      <dgm:spPr/>
    </dgm:pt>
    <dgm:pt modelId="{F811FD9A-BE0F-40A5-823A-14EE12514F3A}" type="pres">
      <dgm:prSet presAssocID="{CEA65CD7-1BF4-42E4-A27B-0BC751DB455E}" presName="vert1" presStyleCnt="0"/>
      <dgm:spPr/>
    </dgm:pt>
    <dgm:pt modelId="{49499821-EAA7-4750-BD45-7EBB92C9A5E4}" type="pres">
      <dgm:prSet presAssocID="{54A355B5-FEBC-413B-A69E-A1781FF75E21}" presName="thickLine" presStyleLbl="alignNode1" presStyleIdx="2" presStyleCnt="4"/>
      <dgm:spPr/>
    </dgm:pt>
    <dgm:pt modelId="{246A77B3-BECE-4484-B970-A40913F38DCB}" type="pres">
      <dgm:prSet presAssocID="{54A355B5-FEBC-413B-A69E-A1781FF75E21}" presName="horz1" presStyleCnt="0"/>
      <dgm:spPr/>
    </dgm:pt>
    <dgm:pt modelId="{1F581EA3-8BA5-437D-BB0D-9A15D82C1306}" type="pres">
      <dgm:prSet presAssocID="{54A355B5-FEBC-413B-A69E-A1781FF75E21}" presName="tx1" presStyleLbl="revTx" presStyleIdx="2" presStyleCnt="4"/>
      <dgm:spPr/>
    </dgm:pt>
    <dgm:pt modelId="{A0AAE59B-48B9-447D-A796-77624B3D0502}" type="pres">
      <dgm:prSet presAssocID="{54A355B5-FEBC-413B-A69E-A1781FF75E21}" presName="vert1" presStyleCnt="0"/>
      <dgm:spPr/>
    </dgm:pt>
    <dgm:pt modelId="{DF9E3B45-82E5-4659-9772-0DE732E9F3AA}" type="pres">
      <dgm:prSet presAssocID="{57761F64-7849-46EE-A4F8-2F53967B3F41}" presName="thickLine" presStyleLbl="alignNode1" presStyleIdx="3" presStyleCnt="4"/>
      <dgm:spPr/>
    </dgm:pt>
    <dgm:pt modelId="{F84E70AD-9C87-4C35-8400-7FFAD67573AC}" type="pres">
      <dgm:prSet presAssocID="{57761F64-7849-46EE-A4F8-2F53967B3F41}" presName="horz1" presStyleCnt="0"/>
      <dgm:spPr/>
    </dgm:pt>
    <dgm:pt modelId="{C519A497-83FD-495E-9655-72EFDDCD5D8F}" type="pres">
      <dgm:prSet presAssocID="{57761F64-7849-46EE-A4F8-2F53967B3F41}" presName="tx1" presStyleLbl="revTx" presStyleIdx="3" presStyleCnt="4"/>
      <dgm:spPr/>
    </dgm:pt>
    <dgm:pt modelId="{E73DA562-5833-4593-85D2-3B1BF7470983}" type="pres">
      <dgm:prSet presAssocID="{57761F64-7849-46EE-A4F8-2F53967B3F41}" presName="vert1" presStyleCnt="0"/>
      <dgm:spPr/>
    </dgm:pt>
  </dgm:ptLst>
  <dgm:cxnLst>
    <dgm:cxn modelId="{FB274603-0398-4FB5-96F3-CA9D7F5D0124}" type="presOf" srcId="{F67CB493-FCF1-4D7F-A52D-CB225E5C663F}" destId="{EDC3070F-9C86-4D12-BA8D-C814ECEFA3C5}" srcOrd="0" destOrd="0" presId="urn:microsoft.com/office/officeart/2008/layout/LinedList"/>
    <dgm:cxn modelId="{11694B67-982A-49FC-80FD-54E73CD3DDD8}" srcId="{945F008E-6DD7-49B1-A97D-DA06DCB0B676}" destId="{57761F64-7849-46EE-A4F8-2F53967B3F41}" srcOrd="3" destOrd="0" parTransId="{8AC72EEA-4EA7-4E46-9CCE-6367B4753CA0}" sibTransId="{051C7D16-DC6F-4D97-8559-1D85370A46B6}"/>
    <dgm:cxn modelId="{52844968-98AB-48C7-8148-14C5D26D1789}" type="presOf" srcId="{54A355B5-FEBC-413B-A69E-A1781FF75E21}" destId="{1F581EA3-8BA5-437D-BB0D-9A15D82C1306}" srcOrd="0" destOrd="0" presId="urn:microsoft.com/office/officeart/2008/layout/LinedList"/>
    <dgm:cxn modelId="{0F9D9F71-F59B-4891-A219-CCA3C934954F}" srcId="{945F008E-6DD7-49B1-A97D-DA06DCB0B676}" destId="{54A355B5-FEBC-413B-A69E-A1781FF75E21}" srcOrd="2" destOrd="0" parTransId="{5D2F8F53-4C1A-41CD-876E-5091D25CBE02}" sibTransId="{33E79427-977D-44B8-88CF-ECAD90BB2388}"/>
    <dgm:cxn modelId="{35E5B256-D195-4F15-8589-93DEA44FC9DC}" type="presOf" srcId="{57761F64-7849-46EE-A4F8-2F53967B3F41}" destId="{C519A497-83FD-495E-9655-72EFDDCD5D8F}" srcOrd="0" destOrd="0" presId="urn:microsoft.com/office/officeart/2008/layout/LinedList"/>
    <dgm:cxn modelId="{29072FA2-8780-4E2D-8C98-76D2E873C1AF}" type="presOf" srcId="{945F008E-6DD7-49B1-A97D-DA06DCB0B676}" destId="{76CF3913-C636-46BC-994C-1AB4A1AD561C}" srcOrd="0" destOrd="0" presId="urn:microsoft.com/office/officeart/2008/layout/LinedList"/>
    <dgm:cxn modelId="{4CC71AC2-ABEE-4386-89EB-9D7DB60ACFFE}" srcId="{945F008E-6DD7-49B1-A97D-DA06DCB0B676}" destId="{CEA65CD7-1BF4-42E4-A27B-0BC751DB455E}" srcOrd="1" destOrd="0" parTransId="{F17DFC25-6E3E-47AE-AA4D-114A36C84ACA}" sibTransId="{25D13114-B5CC-48C1-A9B0-A316190B89C2}"/>
    <dgm:cxn modelId="{5704EFCF-FD2C-4BE9-A30A-D91F6F958295}" srcId="{945F008E-6DD7-49B1-A97D-DA06DCB0B676}" destId="{F67CB493-FCF1-4D7F-A52D-CB225E5C663F}" srcOrd="0" destOrd="0" parTransId="{7DCB5E78-7121-4459-81B8-9C3A8DB16192}" sibTransId="{0B07A89D-0074-433B-98C3-920F6CBD2228}"/>
    <dgm:cxn modelId="{73AD0FDE-EACE-4F97-8C97-A1A5CCF292D5}" type="presOf" srcId="{CEA65CD7-1BF4-42E4-A27B-0BC751DB455E}" destId="{25C5E8A0-3D1C-4AD1-BB6A-71BD0EDDF2B6}" srcOrd="0" destOrd="0" presId="urn:microsoft.com/office/officeart/2008/layout/LinedList"/>
    <dgm:cxn modelId="{49576333-D92C-49EB-96D0-44D2717474E4}" type="presParOf" srcId="{76CF3913-C636-46BC-994C-1AB4A1AD561C}" destId="{08EF2165-9581-47ED-A46C-99CB2B2F41ED}" srcOrd="0" destOrd="0" presId="urn:microsoft.com/office/officeart/2008/layout/LinedList"/>
    <dgm:cxn modelId="{87955588-EA6D-472F-80A0-656797D710F4}" type="presParOf" srcId="{76CF3913-C636-46BC-994C-1AB4A1AD561C}" destId="{6FEC2647-6B44-4072-8D20-0F35AF356214}" srcOrd="1" destOrd="0" presId="urn:microsoft.com/office/officeart/2008/layout/LinedList"/>
    <dgm:cxn modelId="{D697635C-FB2E-4F20-85B9-9F53F4163758}" type="presParOf" srcId="{6FEC2647-6B44-4072-8D20-0F35AF356214}" destId="{EDC3070F-9C86-4D12-BA8D-C814ECEFA3C5}" srcOrd="0" destOrd="0" presId="urn:microsoft.com/office/officeart/2008/layout/LinedList"/>
    <dgm:cxn modelId="{AB702605-9F61-49B3-BE50-52B0AB9F7F13}" type="presParOf" srcId="{6FEC2647-6B44-4072-8D20-0F35AF356214}" destId="{1087C359-75ED-4A18-A55B-2A2FD2934234}" srcOrd="1" destOrd="0" presId="urn:microsoft.com/office/officeart/2008/layout/LinedList"/>
    <dgm:cxn modelId="{85DCD3CB-F683-43CD-9F2B-D4705F6F6F31}" type="presParOf" srcId="{76CF3913-C636-46BC-994C-1AB4A1AD561C}" destId="{C3C3B06B-FF58-4FF1-8772-CC20ABD79E6A}" srcOrd="2" destOrd="0" presId="urn:microsoft.com/office/officeart/2008/layout/LinedList"/>
    <dgm:cxn modelId="{DEE55C62-F8E1-493E-A0D1-8666EC575962}" type="presParOf" srcId="{76CF3913-C636-46BC-994C-1AB4A1AD561C}" destId="{D6B4EC52-0A42-4141-9C0F-B1544F35084C}" srcOrd="3" destOrd="0" presId="urn:microsoft.com/office/officeart/2008/layout/LinedList"/>
    <dgm:cxn modelId="{81B58D02-B9FD-4E8A-83BB-98918368ECF9}" type="presParOf" srcId="{D6B4EC52-0A42-4141-9C0F-B1544F35084C}" destId="{25C5E8A0-3D1C-4AD1-BB6A-71BD0EDDF2B6}" srcOrd="0" destOrd="0" presId="urn:microsoft.com/office/officeart/2008/layout/LinedList"/>
    <dgm:cxn modelId="{311D6172-8A95-497C-B3D4-A07ED479C4FA}" type="presParOf" srcId="{D6B4EC52-0A42-4141-9C0F-B1544F35084C}" destId="{F811FD9A-BE0F-40A5-823A-14EE12514F3A}" srcOrd="1" destOrd="0" presId="urn:microsoft.com/office/officeart/2008/layout/LinedList"/>
    <dgm:cxn modelId="{AC640A64-B672-41AA-99F0-4A2092DD9E45}" type="presParOf" srcId="{76CF3913-C636-46BC-994C-1AB4A1AD561C}" destId="{49499821-EAA7-4750-BD45-7EBB92C9A5E4}" srcOrd="4" destOrd="0" presId="urn:microsoft.com/office/officeart/2008/layout/LinedList"/>
    <dgm:cxn modelId="{64F80B3F-C915-4982-80D5-416360E2F728}" type="presParOf" srcId="{76CF3913-C636-46BC-994C-1AB4A1AD561C}" destId="{246A77B3-BECE-4484-B970-A40913F38DCB}" srcOrd="5" destOrd="0" presId="urn:microsoft.com/office/officeart/2008/layout/LinedList"/>
    <dgm:cxn modelId="{99B2549B-7790-41B1-B0D9-9A1E98B0B884}" type="presParOf" srcId="{246A77B3-BECE-4484-B970-A40913F38DCB}" destId="{1F581EA3-8BA5-437D-BB0D-9A15D82C1306}" srcOrd="0" destOrd="0" presId="urn:microsoft.com/office/officeart/2008/layout/LinedList"/>
    <dgm:cxn modelId="{38614CAB-B727-453D-AFE5-EA122B8CB9CD}" type="presParOf" srcId="{246A77B3-BECE-4484-B970-A40913F38DCB}" destId="{A0AAE59B-48B9-447D-A796-77624B3D0502}" srcOrd="1" destOrd="0" presId="urn:microsoft.com/office/officeart/2008/layout/LinedList"/>
    <dgm:cxn modelId="{48D9D4B4-855F-4B1B-93BD-31465C7A50F3}" type="presParOf" srcId="{76CF3913-C636-46BC-994C-1AB4A1AD561C}" destId="{DF9E3B45-82E5-4659-9772-0DE732E9F3AA}" srcOrd="6" destOrd="0" presId="urn:microsoft.com/office/officeart/2008/layout/LinedList"/>
    <dgm:cxn modelId="{70C3F129-D1C3-4C7E-A040-1098DDBE9253}" type="presParOf" srcId="{76CF3913-C636-46BC-994C-1AB4A1AD561C}" destId="{F84E70AD-9C87-4C35-8400-7FFAD67573AC}" srcOrd="7" destOrd="0" presId="urn:microsoft.com/office/officeart/2008/layout/LinedList"/>
    <dgm:cxn modelId="{CAF5EB08-94C1-4920-9A58-797581468F21}" type="presParOf" srcId="{F84E70AD-9C87-4C35-8400-7FFAD67573AC}" destId="{C519A497-83FD-495E-9655-72EFDDCD5D8F}" srcOrd="0" destOrd="0" presId="urn:microsoft.com/office/officeart/2008/layout/LinedList"/>
    <dgm:cxn modelId="{CECFF91E-C031-495F-BCB3-9CEBE4DAB34D}" type="presParOf" srcId="{F84E70AD-9C87-4C35-8400-7FFAD67573AC}" destId="{E73DA562-5833-4593-85D2-3B1BF747098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F2165-9581-47ED-A46C-99CB2B2F41ED}">
      <dsp:nvSpPr>
        <dsp:cNvPr id="0" name=""/>
        <dsp:cNvSpPr/>
      </dsp:nvSpPr>
      <dsp:spPr>
        <a:xfrm>
          <a:off x="0" y="0"/>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DC3070F-9C86-4D12-BA8D-C814ECEFA3C5}">
      <dsp:nvSpPr>
        <dsp:cNvPr id="0" name=""/>
        <dsp:cNvSpPr/>
      </dsp:nvSpPr>
      <dsp:spPr>
        <a:xfrm>
          <a:off x="0" y="0"/>
          <a:ext cx="10515600" cy="1220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b="1" kern="1200" dirty="0"/>
            <a:t>37,481</a:t>
          </a:r>
          <a:r>
            <a:rPr lang="en-US" sz="3400" kern="1200" dirty="0"/>
            <a:t> Service members briefed </a:t>
          </a:r>
        </a:p>
      </dsp:txBody>
      <dsp:txXfrm>
        <a:off x="0" y="0"/>
        <a:ext cx="10515600" cy="1220514"/>
      </dsp:txXfrm>
    </dsp:sp>
    <dsp:sp modelId="{C3C3B06B-FF58-4FF1-8772-CC20ABD79E6A}">
      <dsp:nvSpPr>
        <dsp:cNvPr id="0" name=""/>
        <dsp:cNvSpPr/>
      </dsp:nvSpPr>
      <dsp:spPr>
        <a:xfrm>
          <a:off x="0" y="1220514"/>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5C5E8A0-3D1C-4AD1-BB6A-71BD0EDDF2B6}">
      <dsp:nvSpPr>
        <dsp:cNvPr id="0" name=""/>
        <dsp:cNvSpPr/>
      </dsp:nvSpPr>
      <dsp:spPr>
        <a:xfrm>
          <a:off x="0" y="1220514"/>
          <a:ext cx="10515600" cy="1220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b="1" kern="1200" dirty="0"/>
            <a:t>14,542</a:t>
          </a:r>
          <a:r>
            <a:rPr lang="en-US" sz="3400" kern="1200" dirty="0"/>
            <a:t> Claims filed for service members and recently separated</a:t>
          </a:r>
        </a:p>
      </dsp:txBody>
      <dsp:txXfrm>
        <a:off x="0" y="1220514"/>
        <a:ext cx="10515600" cy="1220514"/>
      </dsp:txXfrm>
    </dsp:sp>
    <dsp:sp modelId="{49499821-EAA7-4750-BD45-7EBB92C9A5E4}">
      <dsp:nvSpPr>
        <dsp:cNvPr id="0" name=""/>
        <dsp:cNvSpPr/>
      </dsp:nvSpPr>
      <dsp:spPr>
        <a:xfrm>
          <a:off x="0" y="2441028"/>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F581EA3-8BA5-437D-BB0D-9A15D82C1306}">
      <dsp:nvSpPr>
        <dsp:cNvPr id="0" name=""/>
        <dsp:cNvSpPr/>
      </dsp:nvSpPr>
      <dsp:spPr>
        <a:xfrm>
          <a:off x="0" y="2441028"/>
          <a:ext cx="10515600" cy="1220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b="1" kern="1200" dirty="0"/>
            <a:t>$187,461,000 </a:t>
          </a:r>
          <a:r>
            <a:rPr lang="en-US" sz="3400" kern="1200" dirty="0"/>
            <a:t>Recovered awards for service members and recently separated</a:t>
          </a:r>
        </a:p>
      </dsp:txBody>
      <dsp:txXfrm>
        <a:off x="0" y="2441028"/>
        <a:ext cx="10515600" cy="1220514"/>
      </dsp:txXfrm>
    </dsp:sp>
    <dsp:sp modelId="{DF9E3B45-82E5-4659-9772-0DE732E9F3AA}">
      <dsp:nvSpPr>
        <dsp:cNvPr id="0" name=""/>
        <dsp:cNvSpPr/>
      </dsp:nvSpPr>
      <dsp:spPr>
        <a:xfrm>
          <a:off x="0" y="3661543"/>
          <a:ext cx="10515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519A497-83FD-495E-9655-72EFDDCD5D8F}">
      <dsp:nvSpPr>
        <dsp:cNvPr id="0" name=""/>
        <dsp:cNvSpPr/>
      </dsp:nvSpPr>
      <dsp:spPr>
        <a:xfrm>
          <a:off x="0" y="3661543"/>
          <a:ext cx="10515600" cy="1220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ctr" defTabSz="1511300">
            <a:lnSpc>
              <a:spcPct val="90000"/>
            </a:lnSpc>
            <a:spcBef>
              <a:spcPct val="0"/>
            </a:spcBef>
            <a:spcAft>
              <a:spcPct val="35000"/>
            </a:spcAft>
            <a:buNone/>
          </a:pPr>
          <a:r>
            <a:rPr lang="en-US" sz="3400" b="1" i="1" kern="1200" dirty="0"/>
            <a:t>Our BDD team has been very busy this year!</a:t>
          </a:r>
          <a:endParaRPr lang="en-US" sz="3400" kern="1200" dirty="0"/>
        </a:p>
      </dsp:txBody>
      <dsp:txXfrm>
        <a:off x="0" y="3661543"/>
        <a:ext cx="10515600" cy="122051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4/22/2026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32" userDrawn="1">
          <p15:clr>
            <a:srgbClr val="F26B43"/>
          </p15:clr>
        </p15:guide>
        <p15:guide id="2" pos="221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694AE0-E592-41F6-B7DB-F0E7F9E8A3B4}" type="slidenum">
              <a:rPr lang="en-US" altLang="en-US"/>
              <a:pPr eaLnBrk="1" hangingPunct="1"/>
              <a:t>2</a:t>
            </a:fld>
            <a:endParaRPr lang="en-US" altLang="en-US"/>
          </a:p>
        </p:txBody>
      </p:sp>
      <p:sp>
        <p:nvSpPr>
          <p:cNvPr id="3" name="Header Placeholder 2"/>
          <p:cNvSpPr>
            <a:spLocks noGrp="1"/>
          </p:cNvSpPr>
          <p:nvPr>
            <p:ph type="hdr" sz="quarter" idx="10"/>
          </p:nvPr>
        </p:nvSpPr>
        <p:spPr/>
        <p:txBody>
          <a:bodyPr/>
          <a:lstStyle/>
          <a:p>
            <a:r>
              <a:rPr lang="en-US"/>
              <a:t>Gallucci - State Service Office Partnerships</a:t>
            </a:r>
          </a:p>
        </p:txBody>
      </p:sp>
    </p:spTree>
    <p:extLst>
      <p:ext uri="{BB962C8B-B14F-4D97-AF65-F5344CB8AC3E}">
        <p14:creationId xmlns:p14="http://schemas.microsoft.com/office/powerpoint/2010/main" val="702875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4/22/2026</a:t>
            </a:fld>
            <a:endParaRPr lang="en-US">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a:p>
        </p:txBody>
      </p:sp>
    </p:spTree>
    <p:extLst>
      <p:ext uri="{BB962C8B-B14F-4D97-AF65-F5344CB8AC3E}">
        <p14:creationId xmlns:p14="http://schemas.microsoft.com/office/powerpoint/2010/main" val="22026240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a:p>
        </p:txBody>
      </p:sp>
    </p:spTree>
    <p:extLst>
      <p:ext uri="{BB962C8B-B14F-4D97-AF65-F5344CB8AC3E}">
        <p14:creationId xmlns:p14="http://schemas.microsoft.com/office/powerpoint/2010/main" val="12708406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749033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8629571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5033220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1464334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2388750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4/22/2026</a:t>
            </a:fld>
            <a:endParaRPr lang="en-US"/>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6.xml"/><Relationship Id="rId1" Type="http://schemas.openxmlformats.org/officeDocument/2006/relationships/slideLayout" Target="../slideLayouts/slideLayout25.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1.xml"/><Relationship Id="rId7" Type="http://schemas.openxmlformats.org/officeDocument/2006/relationships/theme" Target="../theme/theme6.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22148" y="2367538"/>
            <a:ext cx="7087836" cy="1261884"/>
          </a:xfrm>
          <a:prstGeom prst="rect">
            <a:avLst/>
          </a:prstGeom>
          <a:noFill/>
        </p:spPr>
        <p:txBody>
          <a:bodyPr wrap="square" lIns="91440" tIns="45720" rIns="91440" bIns="45720" rtlCol="0" anchor="t">
            <a:spAutoFit/>
          </a:bodyPr>
          <a:lstStyle/>
          <a:p>
            <a:pPr algn="ctr"/>
            <a:r>
              <a:rPr lang="en-US" sz="3200" b="1" dirty="0">
                <a:solidFill>
                  <a:srgbClr val="991A1E"/>
                </a:solidFill>
                <a:latin typeface="Times New Roman"/>
                <a:cs typeface="Times New Roman"/>
              </a:rPr>
              <a:t>National Veterans Service </a:t>
            </a:r>
          </a:p>
          <a:p>
            <a:pPr algn="ctr"/>
            <a:endParaRPr lang="en-US" sz="44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8098970" y="4614907"/>
            <a:ext cx="3493095" cy="954107"/>
          </a:xfrm>
          <a:prstGeom prst="rect">
            <a:avLst/>
          </a:prstGeom>
          <a:noFill/>
        </p:spPr>
        <p:txBody>
          <a:bodyPr wrap="square" lIns="91440" tIns="45720" rIns="91440" bIns="45720" rtlCol="0" anchor="t">
            <a:spAutoFit/>
          </a:bodyPr>
          <a:lstStyle/>
          <a:p>
            <a:pPr algn="r"/>
            <a:r>
              <a:rPr lang="en-US" sz="2800" b="1" dirty="0">
                <a:latin typeface="Times New Roman" panose="02020603050405020304" pitchFamily="18" charset="0"/>
                <a:cs typeface="Times New Roman" panose="02020603050405020304" pitchFamily="18" charset="0"/>
              </a:rPr>
              <a:t>Michael Figlioli</a:t>
            </a:r>
          </a:p>
          <a:p>
            <a:pPr algn="r"/>
            <a:r>
              <a:rPr lang="en-US" sz="2800" b="1" dirty="0">
                <a:latin typeface="Times New Roman" panose="02020603050405020304" pitchFamily="18" charset="0"/>
                <a:cs typeface="Times New Roman" panose="02020603050405020304" pitchFamily="18" charset="0"/>
              </a:rPr>
              <a:t>Director, NVS</a:t>
            </a:r>
          </a:p>
        </p:txBody>
      </p:sp>
    </p:spTree>
    <p:extLst>
      <p:ext uri="{BB962C8B-B14F-4D97-AF65-F5344CB8AC3E}">
        <p14:creationId xmlns:p14="http://schemas.microsoft.com/office/powerpoint/2010/main" val="1307898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609600" y="307062"/>
            <a:ext cx="3505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a:latin typeface="Times New Roman" panose="02020603050405020304" pitchFamily="18" charset="0"/>
                <a:cs typeface="Times New Roman" panose="02020603050405020304" pitchFamily="18" charset="0"/>
              </a:rPr>
              <a:t>Since 2022…</a:t>
            </a:r>
            <a:endParaRPr lang="fr-FR" altLang="en-US"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007" y="1338366"/>
            <a:ext cx="11938635" cy="4913210"/>
          </a:xfrm>
          <a:prstGeom prst="rect">
            <a:avLst/>
          </a:prstGeom>
          <a:noFill/>
        </p:spPr>
        <p:txBody>
          <a:bodyPr wrap="square">
            <a:noAutofit/>
          </a:bodyPr>
          <a:lstStyle/>
          <a:p>
            <a:pPr eaLnBrk="0" fontAlgn="base" hangingPunct="0">
              <a:spcBef>
                <a:spcPct val="0"/>
              </a:spcBef>
              <a:spcAft>
                <a:spcPct val="0"/>
              </a:spcAft>
              <a:buFontTx/>
              <a:buChar char="•"/>
              <a:defRPr/>
            </a:pPr>
            <a:r>
              <a:rPr lang="en-US" altLang="en-US" sz="2800" dirty="0">
                <a:solidFill>
                  <a:prstClr val="black"/>
                </a:solidFill>
                <a:latin typeface="Cambria" panose="02040503050406030204" pitchFamily="18" charset="0"/>
                <a:ea typeface="Cambria" panose="02040503050406030204" pitchFamily="18" charset="0"/>
                <a:cs typeface="Aptos" panose="020B0004020202020204" pitchFamily="34" charset="0"/>
              </a:rPr>
              <a:t>Monthly awards increased from 560,185 to 608,410 </a:t>
            </a:r>
            <a:r>
              <a:rPr lang="en-US" altLang="en-US" sz="2400" dirty="0">
                <a:solidFill>
                  <a:prstClr val="black"/>
                </a:solidFill>
                <a:latin typeface="Cambria" panose="02040503050406030204" pitchFamily="18" charset="0"/>
                <a:ea typeface="Cambria" panose="02040503050406030204" pitchFamily="18" charset="0"/>
                <a:cs typeface="Aptos" panose="020B0004020202020204" pitchFamily="34" charset="0"/>
              </a:rPr>
              <a:t>(8.6% increase)</a:t>
            </a:r>
            <a:endParaRPr lang="en-US" altLang="en-US" sz="2400" dirty="0">
              <a:solidFill>
                <a:prstClr val="black"/>
              </a:solidFill>
              <a:latin typeface="Cambria" panose="02040503050406030204" pitchFamily="18" charset="0"/>
              <a:ea typeface="Cambria"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defRPr/>
            </a:pPr>
            <a:r>
              <a:rPr lang="en-US" altLang="en-US" sz="2800" dirty="0">
                <a:solidFill>
                  <a:prstClr val="black"/>
                </a:solidFill>
                <a:latin typeface="Cambria" panose="02040503050406030204" pitchFamily="18" charset="0"/>
                <a:ea typeface="Cambria" panose="02040503050406030204" pitchFamily="18" charset="0"/>
                <a:cs typeface="Aptos" panose="020B0004020202020204" pitchFamily="34" charset="0"/>
              </a:rPr>
              <a:t>T</a:t>
            </a: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ptos" panose="020B0004020202020204" pitchFamily="34" charset="0"/>
              </a:rPr>
              <a:t>he Yearly Benefit Amount increased from $11.2B to $16.22B </a:t>
            </a:r>
            <a:r>
              <a:rPr kumimoji="0" lang="en-US" altLang="en-US" sz="24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ptos" panose="020B0004020202020204" pitchFamily="34" charset="0"/>
              </a:rPr>
              <a:t>(44% increase)</a:t>
            </a:r>
            <a:endParaRPr kumimoji="0" lang="en-US" altLang="en-US" sz="24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defRPr/>
            </a:pPr>
            <a:r>
              <a:rPr lang="en-US" altLang="en-US" sz="2800" dirty="0">
                <a:solidFill>
                  <a:prstClr val="black"/>
                </a:solidFill>
                <a:latin typeface="Cambria" panose="02040503050406030204" pitchFamily="18" charset="0"/>
                <a:ea typeface="Cambria" panose="02040503050406030204" pitchFamily="18" charset="0"/>
                <a:cs typeface="Aptos" panose="020B0004020202020204" pitchFamily="34" charset="0"/>
              </a:rPr>
              <a:t>The </a:t>
            </a:r>
            <a:r>
              <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ptos" panose="020B0004020202020204" pitchFamily="34" charset="0"/>
              </a:rPr>
              <a:t>Average Payment increased from $1,739 to $2,312 </a:t>
            </a:r>
            <a:r>
              <a:rPr kumimoji="0" lang="en-US" altLang="en-US" sz="24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ptos" panose="020B0004020202020204" pitchFamily="34" charset="0"/>
              </a:rPr>
              <a:t>(33% increase)</a:t>
            </a:r>
            <a:endParaRPr kumimoji="0" lang="en-US" altLang="en-US" sz="280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5" name="Slide Number Placeholder 4"/>
          <p:cNvSpPr>
            <a:spLocks noGrp="1"/>
          </p:cNvSpPr>
          <p:nvPr>
            <p:ph type="sldNum" sz="quarter" idx="12"/>
          </p:nvPr>
        </p:nvSpPr>
        <p:spPr/>
        <p:txBody>
          <a:bodyPr/>
          <a:lstStyle/>
          <a:p>
            <a:fld id="{FF9F61E9-213B-4670-A4B2-79E6E6C9DE89}" type="slidenum">
              <a:rPr lang="en-US" altLang="en-US" smtClean="0"/>
              <a:pPr/>
              <a:t>2</a:t>
            </a:fld>
            <a:endParaRPr lang="en-US" altLang="en-US"/>
          </a:p>
        </p:txBody>
      </p:sp>
      <p:graphicFrame>
        <p:nvGraphicFramePr>
          <p:cNvPr id="6" name="Table 5">
            <a:extLst>
              <a:ext uri="{FF2B5EF4-FFF2-40B4-BE49-F238E27FC236}">
                <a16:creationId xmlns:a16="http://schemas.microsoft.com/office/drawing/2014/main" id="{8F609BFA-64C6-FE2F-FF46-977B1A4C3BAF}"/>
              </a:ext>
            </a:extLst>
          </p:cNvPr>
          <p:cNvGraphicFramePr>
            <a:graphicFrameLocks noGrp="1"/>
          </p:cNvGraphicFramePr>
          <p:nvPr>
            <p:extLst>
              <p:ext uri="{D42A27DB-BD31-4B8C-83A1-F6EECF244321}">
                <p14:modId xmlns:p14="http://schemas.microsoft.com/office/powerpoint/2010/main" val="1493393932"/>
              </p:ext>
            </p:extLst>
          </p:nvPr>
        </p:nvGraphicFramePr>
        <p:xfrm>
          <a:off x="609600" y="3283134"/>
          <a:ext cx="10744201" cy="3333260"/>
        </p:xfrm>
        <a:graphic>
          <a:graphicData uri="http://schemas.openxmlformats.org/drawingml/2006/table">
            <a:tbl>
              <a:tblPr firstRow="1" firstCol="1" bandRow="1"/>
              <a:tblGrid>
                <a:gridCol w="2389964">
                  <a:extLst>
                    <a:ext uri="{9D8B030D-6E8A-4147-A177-3AD203B41FA5}">
                      <a16:colId xmlns:a16="http://schemas.microsoft.com/office/drawing/2014/main" val="1415143888"/>
                    </a:ext>
                  </a:extLst>
                </a:gridCol>
                <a:gridCol w="2389964">
                  <a:extLst>
                    <a:ext uri="{9D8B030D-6E8A-4147-A177-3AD203B41FA5}">
                      <a16:colId xmlns:a16="http://schemas.microsoft.com/office/drawing/2014/main" val="429860206"/>
                    </a:ext>
                  </a:extLst>
                </a:gridCol>
                <a:gridCol w="3325847">
                  <a:extLst>
                    <a:ext uri="{9D8B030D-6E8A-4147-A177-3AD203B41FA5}">
                      <a16:colId xmlns:a16="http://schemas.microsoft.com/office/drawing/2014/main" val="31941725"/>
                    </a:ext>
                  </a:extLst>
                </a:gridCol>
                <a:gridCol w="2638426">
                  <a:extLst>
                    <a:ext uri="{9D8B030D-6E8A-4147-A177-3AD203B41FA5}">
                      <a16:colId xmlns:a16="http://schemas.microsoft.com/office/drawing/2014/main" val="647271834"/>
                    </a:ext>
                  </a:extLst>
                </a:gridCol>
              </a:tblGrid>
              <a:tr h="923925">
                <a:tc>
                  <a:txBody>
                    <a:bodyPr/>
                    <a:lstStyle/>
                    <a:p>
                      <a:pPr marL="0" marR="0">
                        <a:buNone/>
                      </a:pPr>
                      <a:endParaRPr lang="en-US" sz="2800" dirty="0">
                        <a:effectLst/>
                        <a:latin typeface="Cambria" panose="02040503050406030204" pitchFamily="18" charset="0"/>
                        <a:ea typeface="Cambria" panose="02040503050406030204" pitchFamily="18" charset="0"/>
                        <a:cs typeface="Aptos" panose="020B00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Monthly Awards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Yearly Benefit Amount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Average Payment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38095"/>
                  </a:ext>
                </a:extLst>
              </a:tr>
              <a:tr h="640616">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2025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608,410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$16,220,316,244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$2,312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3909853"/>
                  </a:ext>
                </a:extLst>
              </a:tr>
              <a:tr h="589573">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2024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593,546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$14,619,893,461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$2,142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4643908"/>
                  </a:ext>
                </a:extLst>
              </a:tr>
              <a:tr h="589573">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2023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574,492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$13,037,769,567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$1,978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1059989"/>
                  </a:ext>
                </a:extLst>
              </a:tr>
              <a:tr h="589573">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2022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a:effectLst/>
                          <a:latin typeface="Cambria" panose="02040503050406030204" pitchFamily="18" charset="0"/>
                          <a:ea typeface="Cambria" panose="02040503050406030204" pitchFamily="18" charset="0"/>
                          <a:cs typeface="Aptos" panose="020B0004020202020204" pitchFamily="34" charset="0"/>
                        </a:rPr>
                        <a:t>560,185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$11,281,133,592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2800" dirty="0">
                          <a:effectLst/>
                          <a:latin typeface="Cambria" panose="02040503050406030204" pitchFamily="18" charset="0"/>
                          <a:ea typeface="Cambria" panose="02040503050406030204" pitchFamily="18" charset="0"/>
                          <a:cs typeface="Aptos" panose="020B0004020202020204" pitchFamily="34" charset="0"/>
                        </a:rPr>
                        <a:t>$1,739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7612969"/>
                  </a:ext>
                </a:extLst>
              </a:tr>
            </a:tbl>
          </a:graphicData>
        </a:graphic>
      </p:graphicFrame>
      <p:sp>
        <p:nvSpPr>
          <p:cNvPr id="7" name="Rectangle 2">
            <a:extLst>
              <a:ext uri="{FF2B5EF4-FFF2-40B4-BE49-F238E27FC236}">
                <a16:creationId xmlns:a16="http://schemas.microsoft.com/office/drawing/2014/main" id="{F0698B0A-6B47-1B7A-13A2-DE86D95AA1FE}"/>
              </a:ext>
            </a:extLst>
          </p:cNvPr>
          <p:cNvSpPr>
            <a:spLocks noChangeArrowheads="1"/>
          </p:cNvSpPr>
          <p:nvPr/>
        </p:nvSpPr>
        <p:spPr bwMode="auto">
          <a:xfrm>
            <a:off x="0" y="2989179"/>
            <a:ext cx="2111682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4010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3</a:t>
            </a:fld>
            <a:endParaRPr lang="en-US" altLang="en-US" sz="1900"/>
          </a:p>
        </p:txBody>
      </p:sp>
      <p:sp>
        <p:nvSpPr>
          <p:cNvPr id="8" name="Text Box 2"/>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r>
              <a:rPr lang="en-US" altLang="en-US" sz="3200" b="1" kern="1200" dirty="0">
                <a:latin typeface="Times New Roman" panose="02020603050405020304" pitchFamily="18" charset="0"/>
                <a:ea typeface="+mj-ea"/>
                <a:cs typeface="Times New Roman" panose="02020603050405020304" pitchFamily="18" charset="0"/>
              </a:rPr>
              <a:t>BDD</a:t>
            </a:r>
          </a:p>
        </p:txBody>
      </p:sp>
      <p:graphicFrame>
        <p:nvGraphicFramePr>
          <p:cNvPr id="10" name="TextBox 6">
            <a:extLst>
              <a:ext uri="{FF2B5EF4-FFF2-40B4-BE49-F238E27FC236}">
                <a16:creationId xmlns:a16="http://schemas.microsoft.com/office/drawing/2014/main" id="{5DA268BD-2A08-AE11-A737-1F53016C5655}"/>
              </a:ext>
            </a:extLst>
          </p:cNvPr>
          <p:cNvGraphicFramePr/>
          <p:nvPr>
            <p:extLst>
              <p:ext uri="{D42A27DB-BD31-4B8C-83A1-F6EECF244321}">
                <p14:modId xmlns:p14="http://schemas.microsoft.com/office/powerpoint/2010/main" val="3585105279"/>
              </p:ext>
            </p:extLst>
          </p:nvPr>
        </p:nvGraphicFramePr>
        <p:xfrm>
          <a:off x="710184" y="1656855"/>
          <a:ext cx="10515600" cy="4882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917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F77D5-3037-5B7A-2F75-C36C43B338A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B5BC416-D734-81CA-E190-5ABD60B372B8}"/>
              </a:ext>
            </a:extLst>
          </p:cNvPr>
          <p:cNvSpPr>
            <a:spLocks noGrp="1"/>
          </p:cNvSpPr>
          <p:nvPr>
            <p:ph type="sldNum" sz="quarter" idx="12"/>
          </p:nvPr>
        </p:nvSpPr>
        <p:spPr>
          <a:xfrm>
            <a:off x="8610600" y="6356351"/>
            <a:ext cx="2743200" cy="365125"/>
          </a:xfrm>
        </p:spPr>
        <p:txBody>
          <a:bodyPr vert="horz" lIns="91440" tIns="45720" rIns="91440" bIns="45720" rtlCol="0" anchor="ctr">
            <a:normAutofit/>
          </a:bodyPr>
          <a:lstStyle/>
          <a:p>
            <a:pPr>
              <a:lnSpc>
                <a:spcPct val="90000"/>
              </a:lnSpc>
              <a:spcAft>
                <a:spcPts val="600"/>
              </a:spcAft>
            </a:pPr>
            <a:fld id="{FF9F61E9-213B-4670-A4B2-79E6E6C9DE89}" type="slidenum">
              <a:rPr lang="en-US" altLang="en-US" sz="1900" smtClean="0"/>
              <a:pPr>
                <a:lnSpc>
                  <a:spcPct val="90000"/>
                </a:lnSpc>
                <a:spcAft>
                  <a:spcPts val="600"/>
                </a:spcAft>
              </a:pPr>
              <a:t>4</a:t>
            </a:fld>
            <a:endParaRPr lang="en-US" altLang="en-US" sz="1900"/>
          </a:p>
        </p:txBody>
      </p:sp>
      <p:sp>
        <p:nvSpPr>
          <p:cNvPr id="8" name="Text Box 2">
            <a:extLst>
              <a:ext uri="{FF2B5EF4-FFF2-40B4-BE49-F238E27FC236}">
                <a16:creationId xmlns:a16="http://schemas.microsoft.com/office/drawing/2014/main" id="{43707C53-C04C-B977-3A68-EC8930296502}"/>
              </a:ext>
            </a:extLst>
          </p:cNvPr>
          <p:cNvSpPr txBox="1">
            <a:spLocks noChangeArrowheads="1"/>
          </p:cNvSpPr>
          <p:nvPr/>
        </p:nvSpPr>
        <p:spPr bwMode="auto">
          <a:xfrm>
            <a:off x="286871" y="134472"/>
            <a:ext cx="8450731" cy="98173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spcBef>
                <a:spcPct val="0"/>
              </a:spcBef>
              <a:spcAft>
                <a:spcPts val="600"/>
              </a:spcAft>
            </a:pPr>
            <a:r>
              <a:rPr lang="en-US" altLang="en-US" sz="3200" b="1" kern="1200" dirty="0">
                <a:latin typeface="Times New Roman" panose="02020603050405020304" pitchFamily="18" charset="0"/>
                <a:ea typeface="+mj-ea"/>
                <a:cs typeface="Times New Roman" panose="02020603050405020304" pitchFamily="18" charset="0"/>
              </a:rPr>
              <a:t>BDD got a Passport</a:t>
            </a:r>
          </a:p>
        </p:txBody>
      </p:sp>
      <p:sp>
        <p:nvSpPr>
          <p:cNvPr id="4" name="TextBox 3">
            <a:extLst>
              <a:ext uri="{FF2B5EF4-FFF2-40B4-BE49-F238E27FC236}">
                <a16:creationId xmlns:a16="http://schemas.microsoft.com/office/drawing/2014/main" id="{D51B6425-2D17-B909-8048-8B5F457BCEC9}"/>
              </a:ext>
            </a:extLst>
          </p:cNvPr>
          <p:cNvSpPr txBox="1"/>
          <p:nvPr/>
        </p:nvSpPr>
        <p:spPr>
          <a:xfrm>
            <a:off x="402336" y="1767006"/>
            <a:ext cx="11109960" cy="3816429"/>
          </a:xfrm>
          <a:prstGeom prst="rect">
            <a:avLst/>
          </a:prstGeom>
          <a:noFill/>
        </p:spPr>
        <p:txBody>
          <a:bodyPr wrap="square" rtlCol="0">
            <a:spAutoFit/>
          </a:bodyPr>
          <a:lstStyle/>
          <a:p>
            <a:r>
              <a:rPr lang="en-US" sz="3200" dirty="0">
                <a:latin typeface="Cambria" panose="02040503050406030204" pitchFamily="18" charset="0"/>
                <a:ea typeface="Cambria" panose="02040503050406030204" pitchFamily="18" charset="0"/>
              </a:rPr>
              <a:t>We have been taking claims from all over the world including Poland, Kosovo, Africa, Japan, Korea, Aviano, and all over Europe</a:t>
            </a:r>
          </a:p>
          <a:p>
            <a:endParaRPr lang="en-US" sz="3200" dirty="0">
              <a:latin typeface="Cambria" panose="02040503050406030204" pitchFamily="18" charset="0"/>
              <a:ea typeface="Cambria" panose="02040503050406030204" pitchFamily="18" charset="0"/>
            </a:endParaRPr>
          </a:p>
          <a:p>
            <a:r>
              <a:rPr lang="en-US" sz="3200" dirty="0">
                <a:latin typeface="Cambria" panose="02040503050406030204" pitchFamily="18" charset="0"/>
                <a:ea typeface="Cambria" panose="02040503050406030204" pitchFamily="18" charset="0"/>
              </a:rPr>
              <a:t>Will Rumbaugh opens the Camp Humphreys, Korea office in May 2026</a:t>
            </a:r>
          </a:p>
          <a:p>
            <a:endParaRPr lang="en-US" sz="3200" dirty="0">
              <a:latin typeface="Cambria" panose="02040503050406030204" pitchFamily="18" charset="0"/>
              <a:ea typeface="Cambria" panose="02040503050406030204" pitchFamily="18" charset="0"/>
            </a:endParaRPr>
          </a:p>
          <a:p>
            <a:endParaRPr lang="en-US" dirty="0"/>
          </a:p>
        </p:txBody>
      </p:sp>
      <p:pic>
        <p:nvPicPr>
          <p:cNvPr id="12" name="Picture 11">
            <a:extLst>
              <a:ext uri="{FF2B5EF4-FFF2-40B4-BE49-F238E27FC236}">
                <a16:creationId xmlns:a16="http://schemas.microsoft.com/office/drawing/2014/main" id="{3A37308A-4370-A046-5141-594690C8318A}"/>
              </a:ext>
            </a:extLst>
          </p:cNvPr>
          <p:cNvPicPr>
            <a:picLocks noChangeAspect="1"/>
          </p:cNvPicPr>
          <p:nvPr/>
        </p:nvPicPr>
        <p:blipFill>
          <a:blip r:embed="rId2"/>
          <a:stretch>
            <a:fillRect/>
          </a:stretch>
        </p:blipFill>
        <p:spPr>
          <a:xfrm rot="21038592">
            <a:off x="9126980" y="4474131"/>
            <a:ext cx="1720634" cy="1455563"/>
          </a:xfrm>
          <a:prstGeom prst="rect">
            <a:avLst/>
          </a:prstGeom>
        </p:spPr>
      </p:pic>
    </p:spTree>
    <p:extLst>
      <p:ext uri="{BB962C8B-B14F-4D97-AF65-F5344CB8AC3E}">
        <p14:creationId xmlns:p14="http://schemas.microsoft.com/office/powerpoint/2010/main" val="265437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F9F61E9-213B-4670-A4B2-79E6E6C9DE89}" type="slidenum">
              <a:rPr lang="en-US" altLang="en-US" smtClean="0"/>
              <a:pPr/>
              <a:t>5</a:t>
            </a:fld>
            <a:endParaRPr lang="en-US" altLang="en-US"/>
          </a:p>
        </p:txBody>
      </p:sp>
      <p:sp>
        <p:nvSpPr>
          <p:cNvPr id="7" name="TextBox 6"/>
          <p:cNvSpPr txBox="1"/>
          <p:nvPr/>
        </p:nvSpPr>
        <p:spPr>
          <a:xfrm>
            <a:off x="649224" y="1720840"/>
            <a:ext cx="10259568"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Launched in March 2026</a:t>
            </a:r>
          </a:p>
          <a:p>
            <a:pPr marL="457200" indent="-457200">
              <a:buFont typeface="Arial" panose="020B0604020202020204" pitchFamily="34" charset="0"/>
              <a:buChar char="•"/>
            </a:pPr>
            <a:endParaRPr lang="en-US" sz="120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Over 3100 Referrals as of 4/22/2026</a:t>
            </a:r>
          </a:p>
          <a:p>
            <a:pPr marL="457200" indent="-457200">
              <a:buFont typeface="Arial" panose="020B0604020202020204" pitchFamily="34" charset="0"/>
              <a:buChar char="•"/>
            </a:pPr>
            <a:endParaRPr lang="en-US" sz="120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We are working on adding an additional communication column to the queue</a:t>
            </a:r>
          </a:p>
          <a:p>
            <a:pPr marL="457200" indent="-457200">
              <a:buFont typeface="Arial" panose="020B0604020202020204" pitchFamily="34" charset="0"/>
              <a:buChar char="•"/>
            </a:pPr>
            <a:endParaRPr lang="en-US" sz="120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We’ve added language to the outgoing message telling them you will be asking for their SSN </a:t>
            </a:r>
          </a:p>
          <a:p>
            <a:pPr marL="457200" indent="-457200">
              <a:buFont typeface="Arial" panose="020B0604020202020204" pitchFamily="34" charset="0"/>
              <a:buChar char="•"/>
            </a:pPr>
            <a:endParaRPr lang="en-US" sz="120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We are looking forward to your feedback and suggestions in your workgroups</a:t>
            </a:r>
          </a:p>
        </p:txBody>
      </p:sp>
      <p:sp>
        <p:nvSpPr>
          <p:cNvPr id="3" name="Text Box 2">
            <a:extLst>
              <a:ext uri="{FF2B5EF4-FFF2-40B4-BE49-F238E27FC236}">
                <a16:creationId xmlns:a16="http://schemas.microsoft.com/office/drawing/2014/main" id="{C099A112-2122-C777-A2A6-6B2B39FA7521}"/>
              </a:ext>
            </a:extLst>
          </p:cNvPr>
          <p:cNvSpPr txBox="1">
            <a:spLocks noChangeArrowheads="1"/>
          </p:cNvSpPr>
          <p:nvPr/>
        </p:nvSpPr>
        <p:spPr bwMode="auto">
          <a:xfrm>
            <a:off x="355080" y="402469"/>
            <a:ext cx="282942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a:latin typeface="Times New Roman" panose="02020603050405020304" pitchFamily="18" charset="0"/>
                <a:cs typeface="Times New Roman" panose="02020603050405020304" pitchFamily="18" charset="0"/>
              </a:rPr>
              <a:t>Claims.vfw.org</a:t>
            </a:r>
            <a:endParaRPr lang="fr-FR"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7406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9AAB7-1390-2BB2-4B13-FD757B529E4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8ADA67-028B-9FB0-02BD-CDE982D58D56}"/>
              </a:ext>
            </a:extLst>
          </p:cNvPr>
          <p:cNvSpPr>
            <a:spLocks noGrp="1"/>
          </p:cNvSpPr>
          <p:nvPr>
            <p:ph type="sldNum" sz="quarter" idx="12"/>
          </p:nvPr>
        </p:nvSpPr>
        <p:spPr/>
        <p:txBody>
          <a:bodyPr/>
          <a:lstStyle/>
          <a:p>
            <a:fld id="{FF9F61E9-213B-4670-A4B2-79E6E6C9DE89}" type="slidenum">
              <a:rPr lang="en-US" altLang="en-US" smtClean="0"/>
              <a:pPr/>
              <a:t>6</a:t>
            </a:fld>
            <a:endParaRPr lang="en-US" altLang="en-US"/>
          </a:p>
        </p:txBody>
      </p:sp>
      <p:sp>
        <p:nvSpPr>
          <p:cNvPr id="7" name="TextBox 6">
            <a:extLst>
              <a:ext uri="{FF2B5EF4-FFF2-40B4-BE49-F238E27FC236}">
                <a16:creationId xmlns:a16="http://schemas.microsoft.com/office/drawing/2014/main" id="{1FBA9168-4D32-5231-F58D-3CB916AF1B28}"/>
              </a:ext>
            </a:extLst>
          </p:cNvPr>
          <p:cNvSpPr txBox="1"/>
          <p:nvPr/>
        </p:nvSpPr>
        <p:spPr>
          <a:xfrm>
            <a:off x="82296" y="1308815"/>
            <a:ext cx="12027408" cy="5047536"/>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Many of you are on the resolutions committee for National Convention</a:t>
            </a:r>
          </a:p>
          <a:p>
            <a:pPr marL="457200" indent="-457200">
              <a:buFont typeface="Arial" panose="020B0604020202020204" pitchFamily="34" charset="0"/>
              <a:buChar char="•"/>
            </a:pPr>
            <a:endParaRPr lang="en-US" sz="105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Please remember, NVS does not select the delegates – they are chosen by their Department</a:t>
            </a:r>
          </a:p>
          <a:p>
            <a:pPr marL="457200" indent="-457200">
              <a:buFont typeface="Arial" panose="020B0604020202020204" pitchFamily="34" charset="0"/>
              <a:buChar char="•"/>
            </a:pPr>
            <a:endParaRPr lang="en-US" sz="105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If you are chosen as a delegate, be where you need to be when you need to be there. VFW business is important; make sure it happens. </a:t>
            </a:r>
          </a:p>
          <a:p>
            <a:pPr marL="457200" indent="-457200">
              <a:buFont typeface="Arial" panose="020B0604020202020204" pitchFamily="34" charset="0"/>
              <a:buChar char="•"/>
            </a:pPr>
            <a:endParaRPr lang="en-US" sz="105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Remember – resolutions start at the Department level and are the VFW’s way to ensure that the membership’s voice is being heard </a:t>
            </a:r>
          </a:p>
          <a:p>
            <a:pPr marL="457200" indent="-457200">
              <a:buFont typeface="Arial" panose="020B0604020202020204" pitchFamily="34" charset="0"/>
              <a:buChar char="•"/>
            </a:pPr>
            <a:endParaRPr lang="en-US" sz="1050" dirty="0">
              <a:latin typeface="Cambria" panose="02040503050406030204" pitchFamily="18" charset="0"/>
              <a:ea typeface="Cambria" panose="020405030504060302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Cambria" panose="02040503050406030204" pitchFamily="18" charset="0"/>
                <a:ea typeface="Cambria" panose="02040503050406030204" pitchFamily="18" charset="0"/>
                <a:cs typeface="Times New Roman" panose="02020603050405020304" pitchFamily="18" charset="0"/>
              </a:rPr>
              <a:t>This year we will be reintroducing resolutions from past years that were approved and need to be renewed, therefore we will be assigning delegates to one of three subcommittees (benefits, health, economic opportunity)</a:t>
            </a:r>
          </a:p>
        </p:txBody>
      </p:sp>
      <p:sp>
        <p:nvSpPr>
          <p:cNvPr id="3" name="Text Box 2">
            <a:extLst>
              <a:ext uri="{FF2B5EF4-FFF2-40B4-BE49-F238E27FC236}">
                <a16:creationId xmlns:a16="http://schemas.microsoft.com/office/drawing/2014/main" id="{6B6DF388-CB91-E10B-BB4E-951F147360BC}"/>
              </a:ext>
            </a:extLst>
          </p:cNvPr>
          <p:cNvSpPr txBox="1">
            <a:spLocks noChangeArrowheads="1"/>
          </p:cNvSpPr>
          <p:nvPr/>
        </p:nvSpPr>
        <p:spPr bwMode="auto">
          <a:xfrm>
            <a:off x="355080" y="402469"/>
            <a:ext cx="221406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err="1">
                <a:latin typeface="Times New Roman" panose="02020603050405020304" pitchFamily="18" charset="0"/>
                <a:cs typeface="Times New Roman" panose="02020603050405020304" pitchFamily="18" charset="0"/>
              </a:rPr>
              <a:t>Resolutions</a:t>
            </a:r>
            <a:endParaRPr lang="fr-FR"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706287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EA88C-A9D4-8388-3A25-99813E3BB5D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B5F348-7B73-1004-1D09-7B996B31EA69}"/>
              </a:ext>
            </a:extLst>
          </p:cNvPr>
          <p:cNvSpPr>
            <a:spLocks noGrp="1"/>
          </p:cNvSpPr>
          <p:nvPr>
            <p:ph type="sldNum" sz="quarter" idx="12"/>
          </p:nvPr>
        </p:nvSpPr>
        <p:spPr/>
        <p:txBody>
          <a:bodyPr/>
          <a:lstStyle/>
          <a:p>
            <a:fld id="{FF9F61E9-213B-4670-A4B2-79E6E6C9DE89}" type="slidenum">
              <a:rPr lang="en-US" altLang="en-US" smtClean="0"/>
              <a:pPr/>
              <a:t>7</a:t>
            </a:fld>
            <a:endParaRPr lang="en-US" altLang="en-US"/>
          </a:p>
        </p:txBody>
      </p:sp>
      <p:sp>
        <p:nvSpPr>
          <p:cNvPr id="7" name="TextBox 6">
            <a:extLst>
              <a:ext uri="{FF2B5EF4-FFF2-40B4-BE49-F238E27FC236}">
                <a16:creationId xmlns:a16="http://schemas.microsoft.com/office/drawing/2014/main" id="{443E8AB3-1F33-F915-8D9A-9C51EC2DAF86}"/>
              </a:ext>
            </a:extLst>
          </p:cNvPr>
          <p:cNvSpPr txBox="1"/>
          <p:nvPr/>
        </p:nvSpPr>
        <p:spPr>
          <a:xfrm>
            <a:off x="640080" y="1458497"/>
            <a:ext cx="10927080" cy="4401205"/>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cs typeface="Times New Roman" panose="02020603050405020304" pitchFamily="18" charset="0"/>
              </a:rPr>
              <a:t>Is currently working with developers to design a new claims management system that will have all the bells and whistles</a:t>
            </a:r>
          </a:p>
          <a:p>
            <a:endParaRPr lang="en-US" sz="2800" dirty="0">
              <a:latin typeface="Cambria" panose="02040503050406030204" pitchFamily="18" charset="0"/>
              <a:ea typeface="Cambria" panose="02040503050406030204" pitchFamily="18" charset="0"/>
              <a:cs typeface="Times New Roman" panose="02020603050405020304" pitchFamily="18" charset="0"/>
            </a:endParaRPr>
          </a:p>
          <a:p>
            <a:r>
              <a:rPr lang="en-US" sz="2800" dirty="0">
                <a:latin typeface="Cambria" panose="02040503050406030204" pitchFamily="18" charset="0"/>
                <a:ea typeface="Cambria" panose="02040503050406030204" pitchFamily="18" charset="0"/>
                <a:cs typeface="Times New Roman" panose="02020603050405020304" pitchFamily="18" charset="0"/>
              </a:rPr>
              <a:t>Will keep expanding the BDD program</a:t>
            </a:r>
          </a:p>
          <a:p>
            <a:endParaRPr lang="en-US" sz="2800" dirty="0">
              <a:latin typeface="Cambria" panose="02040503050406030204" pitchFamily="18" charset="0"/>
              <a:ea typeface="Cambria" panose="02040503050406030204" pitchFamily="18" charset="0"/>
              <a:cs typeface="Times New Roman" panose="02020603050405020304" pitchFamily="18" charset="0"/>
            </a:endParaRPr>
          </a:p>
          <a:p>
            <a:r>
              <a:rPr lang="en-US" sz="2800" dirty="0">
                <a:latin typeface="Cambria" panose="02040503050406030204" pitchFamily="18" charset="0"/>
                <a:ea typeface="Cambria" panose="02040503050406030204" pitchFamily="18" charset="0"/>
                <a:cs typeface="Times New Roman" panose="02020603050405020304" pitchFamily="18" charset="0"/>
              </a:rPr>
              <a:t>Hopes to have an agreement with NASDVA for cross accreditation, similar to the NACVSO MOU</a:t>
            </a:r>
          </a:p>
          <a:p>
            <a:endParaRPr lang="en-US" sz="2800" dirty="0">
              <a:latin typeface="Cambria" panose="02040503050406030204" pitchFamily="18" charset="0"/>
              <a:ea typeface="Cambria" panose="02040503050406030204" pitchFamily="18" charset="0"/>
              <a:cs typeface="Times New Roman" panose="02020603050405020304" pitchFamily="18" charset="0"/>
            </a:endParaRPr>
          </a:p>
          <a:p>
            <a:endParaRPr lang="en-US" sz="2800" dirty="0">
              <a:latin typeface="Cambria" panose="02040503050406030204" pitchFamily="18" charset="0"/>
              <a:ea typeface="Cambria" panose="02040503050406030204" pitchFamily="18" charset="0"/>
              <a:cs typeface="Times New Roman" panose="02020603050405020304" pitchFamily="18" charset="0"/>
            </a:endParaRPr>
          </a:p>
          <a:p>
            <a:endParaRPr lang="en-US" sz="2800" dirty="0">
              <a:latin typeface="Cambria" panose="02040503050406030204" pitchFamily="18" charset="0"/>
              <a:ea typeface="Cambria" panose="02040503050406030204" pitchFamily="18" charset="0"/>
              <a:cs typeface="Times New Roman" panose="02020603050405020304" pitchFamily="18" charset="0"/>
            </a:endParaRPr>
          </a:p>
        </p:txBody>
      </p:sp>
      <p:sp>
        <p:nvSpPr>
          <p:cNvPr id="3" name="Text Box 2">
            <a:extLst>
              <a:ext uri="{FF2B5EF4-FFF2-40B4-BE49-F238E27FC236}">
                <a16:creationId xmlns:a16="http://schemas.microsoft.com/office/drawing/2014/main" id="{BB2C90E7-483E-7A22-0359-B1D77D7DB0B9}"/>
              </a:ext>
            </a:extLst>
          </p:cNvPr>
          <p:cNvSpPr txBox="1">
            <a:spLocks noChangeArrowheads="1"/>
          </p:cNvSpPr>
          <p:nvPr/>
        </p:nvSpPr>
        <p:spPr bwMode="auto">
          <a:xfrm>
            <a:off x="355080" y="402469"/>
            <a:ext cx="547515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en-US" sz="3200" b="1" dirty="0" err="1">
                <a:latin typeface="Times New Roman" panose="02020603050405020304" pitchFamily="18" charset="0"/>
                <a:cs typeface="Times New Roman" panose="02020603050405020304" pitchFamily="18" charset="0"/>
              </a:rPr>
              <a:t>Looking</a:t>
            </a:r>
            <a:r>
              <a:rPr lang="fr-FR" altLang="en-US" sz="3200" b="1" dirty="0">
                <a:latin typeface="Times New Roman" panose="02020603050405020304" pitchFamily="18" charset="0"/>
                <a:cs typeface="Times New Roman" panose="02020603050405020304" pitchFamily="18" charset="0"/>
              </a:rPr>
              <a:t> to the Future, NVS…</a:t>
            </a:r>
            <a:endParaRPr lang="fr-FR"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270861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5.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a6b5228-0763-4ab2-a525-03dd6c25d21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B40C068555CA4CBDE3DEF3AEEBCA20" ma:contentTypeVersion="14" ma:contentTypeDescription="Create a new document." ma:contentTypeScope="" ma:versionID="46f6ae790b3a0afeb7598f7801016a80">
  <xsd:schema xmlns:xsd="http://www.w3.org/2001/XMLSchema" xmlns:xs="http://www.w3.org/2001/XMLSchema" xmlns:p="http://schemas.microsoft.com/office/2006/metadata/properties" xmlns:ns3="da6b5228-0763-4ab2-a525-03dd6c25d21b" xmlns:ns4="5396716d-cee8-4cbf-a24e-7c056ba14137" targetNamespace="http://schemas.microsoft.com/office/2006/metadata/properties" ma:root="true" ma:fieldsID="da0e08c90c8545ceb97f90f72b2c0298" ns3:_="" ns4:_="">
    <xsd:import namespace="da6b5228-0763-4ab2-a525-03dd6c25d21b"/>
    <xsd:import namespace="5396716d-cee8-4cbf-a24e-7c056ba1413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6b5228-0763-4ab2-a525-03dd6c25d2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96716d-cee8-4cbf-a24e-7c056ba1413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3E23BE-068C-40E9-80DE-61A5C36D9D12}">
  <ds:schemaRefs>
    <ds:schemaRef ds:uri="http://schemas.microsoft.com/sharepoint/v3/contenttype/forms"/>
  </ds:schemaRefs>
</ds:datastoreItem>
</file>

<file path=customXml/itemProps2.xml><?xml version="1.0" encoding="utf-8"?>
<ds:datastoreItem xmlns:ds="http://schemas.openxmlformats.org/officeDocument/2006/customXml" ds:itemID="{B3D9ACD8-C1B9-4F66-B694-848C54D5CB8D}">
  <ds:schemaRefs>
    <ds:schemaRef ds:uri="http://purl.org/dc/elements/1.1/"/>
    <ds:schemaRef ds:uri="http://purl.org/dc/dcmitype/"/>
    <ds:schemaRef ds:uri="http://schemas.microsoft.com/office/2006/documentManagement/types"/>
    <ds:schemaRef ds:uri="http://purl.org/dc/terms/"/>
    <ds:schemaRef ds:uri="da6b5228-0763-4ab2-a525-03dd6c25d21b"/>
    <ds:schemaRef ds:uri="http://schemas.microsoft.com/office/infopath/2007/PartnerControls"/>
    <ds:schemaRef ds:uri="5396716d-cee8-4cbf-a24e-7c056ba14137"/>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D62EED5F-03EF-49F2-BB44-03E10931A2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6b5228-0763-4ab2-a525-03dd6c25d21b"/>
    <ds:schemaRef ds:uri="5396716d-cee8-4cbf-a24e-7c056ba141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13129</TotalTime>
  <Words>399</Words>
  <Application>Microsoft Office PowerPoint</Application>
  <PresentationFormat>Widescreen</PresentationFormat>
  <Paragraphs>71</Paragraphs>
  <Slides>7</Slides>
  <Notes>2</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7</vt:i4>
      </vt:variant>
    </vt:vector>
  </HeadingPairs>
  <TitlesOfParts>
    <vt:vector size="18" baseType="lpstr">
      <vt:lpstr>Arial</vt:lpstr>
      <vt:lpstr>Calibri</vt:lpstr>
      <vt:lpstr>Calibri Light</vt:lpstr>
      <vt:lpstr>Cambria</vt:lpstr>
      <vt:lpstr>Times New Roman</vt:lpstr>
      <vt:lpstr>Custom Design</vt:lpstr>
      <vt:lpstr>Office Theme</vt:lpstr>
      <vt:lpstr>2_Custom Design</vt:lpstr>
      <vt:lpstr>NEW LOGO</vt:lpstr>
      <vt:lpstr>1_NEW LOGO</vt:lpstr>
      <vt:lpstr>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32</cp:revision>
  <cp:lastPrinted>2019-04-23T12:55:55Z</cp:lastPrinted>
  <dcterms:created xsi:type="dcterms:W3CDTF">2018-09-13T15:53:27Z</dcterms:created>
  <dcterms:modified xsi:type="dcterms:W3CDTF">2026-04-23T13:00:52Z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0x01010031B40C068555CA4CBDE3DEF3AEEBCA20</vt:lpwstr>
  </property>
</Properties>
</file>