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  <p:sldMasterId id="2147483697" r:id="rId3"/>
    <p:sldMasterId id="2147483721" r:id="rId4"/>
    <p:sldMasterId id="2147483743" r:id="rId5"/>
    <p:sldMasterId id="2147483747" r:id="rId6"/>
    <p:sldMasterId id="2147483751" r:id="rId7"/>
    <p:sldMasterId id="2147483758" r:id="rId8"/>
    <p:sldMasterId id="2147483762" r:id="rId9"/>
  </p:sldMasterIdLst>
  <p:notesMasterIdLst>
    <p:notesMasterId r:id="rId31"/>
  </p:notesMasterIdLst>
  <p:handoutMasterIdLst>
    <p:handoutMasterId r:id="rId32"/>
  </p:handoutMasterIdLst>
  <p:sldIdLst>
    <p:sldId id="256" r:id="rId10"/>
    <p:sldId id="272" r:id="rId11"/>
    <p:sldId id="551" r:id="rId12"/>
    <p:sldId id="564" r:id="rId13"/>
    <p:sldId id="398" r:id="rId14"/>
    <p:sldId id="558" r:id="rId15"/>
    <p:sldId id="557" r:id="rId16"/>
    <p:sldId id="485" r:id="rId17"/>
    <p:sldId id="486" r:id="rId18"/>
    <p:sldId id="565" r:id="rId19"/>
    <p:sldId id="554" r:id="rId20"/>
    <p:sldId id="555" r:id="rId21"/>
    <p:sldId id="556" r:id="rId22"/>
    <p:sldId id="552" r:id="rId23"/>
    <p:sldId id="553" r:id="rId24"/>
    <p:sldId id="560" r:id="rId25"/>
    <p:sldId id="559" r:id="rId26"/>
    <p:sldId id="561" r:id="rId27"/>
    <p:sldId id="562" r:id="rId28"/>
    <p:sldId id="563" r:id="rId29"/>
    <p:sldId id="566" r:id="rId3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Macinkowicz" initials="CM" lastIdx="9" clrIdx="0">
    <p:extLst>
      <p:ext uri="{19B8F6BF-5375-455C-9EA6-DF929625EA0E}">
        <p15:presenceInfo xmlns:p15="http://schemas.microsoft.com/office/powerpoint/2012/main" userId="Chris Macinkowic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A1E"/>
    <a:srgbClr val="A79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3979" autoAdjust="0"/>
  </p:normalViewPr>
  <p:slideViewPr>
    <p:cSldViewPr snapToGrid="0">
      <p:cViewPr varScale="1">
        <p:scale>
          <a:sx n="104" d="100"/>
          <a:sy n="104" d="100"/>
        </p:scale>
        <p:origin x="768" y="4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86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89584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 sz="1400" dirty="0">
                <a:latin typeface="Times New Roman" panose="02020603050405020304" pitchFamily="18" charset="0"/>
              </a:rPr>
              <a:t>Electronic Submission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589585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sz="1400" dirty="0">
                <a:latin typeface="Times New Roman" panose="02020603050405020304" pitchFamily="18" charset="0"/>
              </a:rPr>
              <a:t>Electronic Submission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E80BC03-E498-44F3-8895-127E4384BE97}" type="slidenum">
              <a:rPr lang="en-US" sz="140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3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4CCB3563-B21F-4472-A953-CA98BFE318F2}" type="datetimeFigureOut">
              <a:rPr lang="en-US" smtClean="0"/>
              <a:pPr/>
              <a:t>4/20/2026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8C36D78-C19F-4765-8B7F-2FE8BFF07D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FEF4F-C267-B968-2DFC-A48FCEAB0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BFF19-46C5-33ED-FEFF-644C30F9A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0591B5-FC37-AEA6-9CCF-A4BFE02A9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FD00B-1333-2C2A-FA01-73AD0D53B4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208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B63B0-8E49-6151-CCF4-ABCE6ABD5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5577A8-7E0B-B7F4-DBF8-D89C9C3FA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55EE7E-E110-FEF2-4BE3-1AA725682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4518F-330E-DB08-F4E0-8CA1EFED44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933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FAB2B-08D1-54DA-4487-FC9A7AC0F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752C40-E3CD-6406-3F45-45123F18E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4F0CF5-C4E5-FCB2-B4BF-447AACE6F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84617-E561-52CA-1FDF-AE1A4A9F2A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757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DDA90-14E8-7D2C-216D-7DB08CB1E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0B4558-2AC1-0508-40E7-7F2084FE0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B37FA8-EC41-89B7-34D3-0BF79A9C6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32FAB-6569-8376-C649-884B0E397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905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BF59E-1F53-91D5-0A5F-A36F96C8A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F44111-8C02-4F7D-CA99-D078AB1B9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E98B9-5336-42C0-CED4-368FD318E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78954-F87C-F7CC-2B65-D31BD82C3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202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E6378-66E3-FFAA-2EF1-1F4EA022E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D6569-22DD-2480-CC2B-B80CEE2F8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4E3CDA-695F-F97D-846C-519CEC2B3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 minute appointment took 45 additional minutes to document; but now only takes 5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5330B-AAFB-3C6F-4B6D-648FD31B1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524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18C03-16A5-FD44-6A3A-63487CC27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79ACF-5ABB-38A4-7EAC-92B737F53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0649C-89B9-7230-9D0D-1D15E57B3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 minute appointment took 45 additional minutes to document; but now only takes 5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4F3C0-538B-25F0-EBF0-C79B9A788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200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AA5C4-890B-4DDB-5C84-CB3A4C8E1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E7F20B-9D99-7B8D-1C84-7D6F83A9B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4762F2-6AA9-3ECD-0631-046C0DA1E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 minute appointment took 45 additional minutes to document; but now only takes 5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69F41-5F6F-6CE9-1780-8A4B5C37F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572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D22FE-E146-82BE-5833-0D7A0B8BB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75889D-B9DA-9D64-10D1-E4706B807A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9E2A61-89C9-E19E-6E84-00D0FB6AE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 minute appointment took 45 additional minutes to document; but now only takes 5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4DB12-5602-3961-14CB-E423B644B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166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95EC6-2AFD-9EA4-CEC0-DF0569A58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9FE170-51D3-438C-1ABC-58C69997F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C0CB5D-18FD-E761-2227-122FE957D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 minute appointment took 45 additional minutes to document; but now only takes 5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45A2F-5E1C-8A31-3E3E-DB928AB26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06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FIGLIOLI-Undiagnosed Illnes 38 CFR 3.317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C91ECD-413E-4768-B09E-4DB5B90674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2261C-D891-2392-65F2-0B6F99D87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251C5A-1862-0C51-BB9B-402D1A42B2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0C528-EAA5-8FF2-464E-9E9191C98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 minute appointment took 45 additional minutes to document; but now only takes 5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073B2-0608-02AE-C0E5-68085CFB4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856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4EF13-A7B7-496C-99D5-8C47EF925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B6A978-6EF6-81FA-00FD-7EB37AC7C9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FE5C82-8440-689D-60AE-D16973582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 minute appointment took 45 additional minutes to document; but now only takes 5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5B8FA-BC48-204E-6993-46F7BDC0E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56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85404-C1CE-DCFD-74A9-89ABA4E73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A2AE5F-B0EA-A2A0-DDBB-1C2C9D67F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79AC66-1B36-720C-ADE1-B85A3DDE3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52FD8-30AF-60A6-1E5F-845BCD4A6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75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B9A73-FAF5-08B4-B99A-983CE35E6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008D69-D1F6-5464-B167-E00D8F2B5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4FD2B-D121-7757-BBB2-2BE438327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39169-B660-E45B-9FB1-F3E5A4252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16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A0CDE-E730-941F-D015-2CEA60D9C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2528E3-98B8-CA96-3B52-508EE4D942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93A1CE-AB5A-AD3A-1502-8A0777638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D5BA3-2331-A0D3-5A50-B3C9E17BA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3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D288A-697F-EAA3-6302-9C6DD01AD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42D7BF-B239-51AC-F38F-128477D60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A76A3D-59DC-C0F1-C906-C7A9EE054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71D39-93A4-A4AE-6C02-820DD2D08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714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536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25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06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644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152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8270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9448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7016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9485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106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0174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73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248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66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64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7991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11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2062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24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809A6-B977-45CA-BC64-77C86AC76C02}" type="datetime1">
              <a:rPr lang="en-US" smtClean="0"/>
              <a:pPr>
                <a:defRPr/>
              </a:pPr>
              <a:t>4/20/2026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F2E7C-C042-4555-B404-16BDCC60B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3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40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2758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239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3685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81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2FB73DA-5FDE-45B5-BAA4-C61223CC44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506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174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4466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3315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949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8275F71-03D8-4E4B-9D1C-D9F8B6AB7123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4/20/2026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675AD29-2591-4391-8D28-DD298FB87CE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7112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30329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(#)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Seven Paths to Service Connection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222E-0FA5-407E-8A7D-169509B95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240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82116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(#)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Seven Paths to Service Connection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222E-0FA5-407E-8A7D-169509B95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4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688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9033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957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322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433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887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DF5C-27CD-46D4-A243-EFD7FCA71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1228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54845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(#)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Seven Paths to Service Connection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222E-0FA5-407E-8A7D-169509B95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02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708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58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217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7388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5151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708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66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2D809A6-B977-45CA-BC64-77C86AC76C02}" type="datetime1">
              <a:rPr lang="en-US" smtClean="0"/>
              <a:pPr>
                <a:defRPr/>
              </a:pPr>
              <a:t>4/20/2026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2E7C-C042-4555-B404-16BDCC60B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6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7467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1630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017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  <p:sldLayoutId id="2147483681" r:id="rId4"/>
    <p:sldLayoutId id="2147483678" r:id="rId5"/>
    <p:sldLayoutId id="214748368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9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1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5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7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7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8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5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mergencycarereporting.communitycare.va.gov/complianc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.gov/chillicothe-health-care/locations/chillicothe-va-medical-center/" TargetMode="External"/><Relationship Id="rId13" Type="http://schemas.openxmlformats.org/officeDocument/2006/relationships/hyperlink" Target="https://www.va.gov/northern-indiana-health-care/locations/fort-wayne-va-medical-center/" TargetMode="External"/><Relationship Id="rId3" Type="http://schemas.openxmlformats.org/officeDocument/2006/relationships/hyperlink" Target="https://www.va.gov/detroit-health-care/" TargetMode="External"/><Relationship Id="rId7" Type="http://schemas.openxmlformats.org/officeDocument/2006/relationships/hyperlink" Target="https://www.va.gov/dayton-health-care/locations/dayton-va-medical-center/" TargetMode="External"/><Relationship Id="rId12" Type="http://schemas.openxmlformats.org/officeDocument/2006/relationships/hyperlink" Target="https://www.va.gov/northern-indiana-health-care/locations/marion-va-medical-cent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va.gov/battle-creek-health-care/locations/battle-creek-va-medical-center/" TargetMode="External"/><Relationship Id="rId11" Type="http://schemas.openxmlformats.org/officeDocument/2006/relationships/hyperlink" Target="https://www.va.gov/indiana-health-care/locations/richard-l-roudebush-veterans-administration-medical-center/" TargetMode="External"/><Relationship Id="rId5" Type="http://schemas.openxmlformats.org/officeDocument/2006/relationships/hyperlink" Target="https://www.va.gov/ann-arbor-health-care/" TargetMode="External"/><Relationship Id="rId15" Type="http://schemas.openxmlformats.org/officeDocument/2006/relationships/hyperlink" Target="https://www.va.gov/alaska-health-care/" TargetMode="External"/><Relationship Id="rId10" Type="http://schemas.openxmlformats.org/officeDocument/2006/relationships/hyperlink" Target="https://www.va.gov/cincinnati-health-care/locations/cincinnati-va-medical-center-fort-thomas/" TargetMode="External"/><Relationship Id="rId4" Type="http://schemas.openxmlformats.org/officeDocument/2006/relationships/hyperlink" Target="https://www.va.gov/saginaw-health-care/" TargetMode="External"/><Relationship Id="rId9" Type="http://schemas.openxmlformats.org/officeDocument/2006/relationships/hyperlink" Target="https://www.va.gov/cincinnati-health-care/locations/cincinnati-va-medical-center/" TargetMode="External"/><Relationship Id="rId14" Type="http://schemas.openxmlformats.org/officeDocument/2006/relationships/hyperlink" Target="https://www.va.gov/northeast-ohio-health-care/locations/louis-stokes-cleveland-department-of-veterans-affairs-medical-cente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4492" y="3044279"/>
            <a:ext cx="7498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NVS Health Team Update</a:t>
            </a:r>
          </a:p>
        </p:txBody>
      </p:sp>
    </p:spTree>
    <p:extLst>
      <p:ext uri="{BB962C8B-B14F-4D97-AF65-F5344CB8AC3E}">
        <p14:creationId xmlns:p14="http://schemas.microsoft.com/office/powerpoint/2010/main" val="130789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81569-5C6D-28D7-9E02-DE4093EF5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BF3191-BB43-8732-8986-494003F3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82EC8-6EC4-705E-D693-9321A846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140A03-3F28-1303-667B-F6649710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8" y="230862"/>
            <a:ext cx="8854080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to the Departments!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0838C53-B8D3-2C1A-8D09-9414DCF87531}"/>
              </a:ext>
            </a:extLst>
          </p:cNvPr>
          <p:cNvSpPr txBox="1">
            <a:spLocks/>
          </p:cNvSpPr>
          <p:nvPr/>
        </p:nvSpPr>
        <p:spPr>
          <a:xfrm>
            <a:off x="838200" y="1332643"/>
            <a:ext cx="10515600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772BC64F-BDD8-3FAD-0AA5-FA3663DA7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22" y="1332643"/>
            <a:ext cx="7968755" cy="529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566E3-2DFB-7975-1F64-3870DF49B41B}"/>
              </a:ext>
            </a:extLst>
          </p:cNvPr>
          <p:cNvSpPr txBox="1"/>
          <p:nvPr/>
        </p:nvSpPr>
        <p:spPr>
          <a:xfrm>
            <a:off x="2111623" y="6627138"/>
            <a:ext cx="7605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From: https://x.com/PaulRLawrence/status/2045205563173212179?s=20</a:t>
            </a:r>
          </a:p>
        </p:txBody>
      </p:sp>
    </p:spTree>
    <p:extLst>
      <p:ext uri="{BB962C8B-B14F-4D97-AF65-F5344CB8AC3E}">
        <p14:creationId xmlns:p14="http://schemas.microsoft.com/office/powerpoint/2010/main" val="90185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40F66-0C16-61EF-EE3F-1F1769034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678A1F-AAC1-3A2A-D584-4F7ECB292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54471-339E-41AA-787F-7C0F0B24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5F5575-CF09-E97F-AD93-2DD06223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8" y="230862"/>
            <a:ext cx="8854080" cy="928688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?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VistA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Good – Like Windows 3.1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6AD481C-328F-6627-000D-0C86AFC2E6AB}"/>
              </a:ext>
            </a:extLst>
          </p:cNvPr>
          <p:cNvSpPr txBox="1">
            <a:spLocks/>
          </p:cNvSpPr>
          <p:nvPr/>
        </p:nvSpPr>
        <p:spPr>
          <a:xfrm>
            <a:off x="152400" y="1332643"/>
            <a:ext cx="5943600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VistA</a:t>
            </a:r>
            <a:r>
              <a:rPr lang="en-US" dirty="0"/>
              <a:t> – VA’s current system	</a:t>
            </a:r>
          </a:p>
          <a:p>
            <a:pPr lvl="1"/>
            <a:r>
              <a:rPr lang="en-US" sz="2800" dirty="0"/>
              <a:t>Developed in 1970s</a:t>
            </a:r>
          </a:p>
          <a:p>
            <a:pPr lvl="2"/>
            <a:r>
              <a:rPr lang="en-US" sz="2800" dirty="0"/>
              <a:t>Deployed in 1980s</a:t>
            </a:r>
          </a:p>
          <a:p>
            <a:pPr lvl="3"/>
            <a:r>
              <a:rPr lang="en-US" sz="2800" dirty="0"/>
              <a:t>Pre-dates internet</a:t>
            </a:r>
          </a:p>
          <a:p>
            <a:endParaRPr lang="en-US" dirty="0"/>
          </a:p>
          <a:p>
            <a:r>
              <a:rPr lang="en-US" dirty="0"/>
              <a:t>Has more than 130 patches and just as many variations in VA facilities</a:t>
            </a:r>
          </a:p>
          <a:p>
            <a:endParaRPr lang="en-US" dirty="0"/>
          </a:p>
          <a:p>
            <a:r>
              <a:rPr lang="en-US" dirty="0"/>
              <a:t>Incompatible with modern health systems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2A16E-0D73-7984-1864-68301ACB9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2643"/>
            <a:ext cx="5943600" cy="442976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0BAEE9-85E8-C8AF-BE8E-A345A7CF2975}"/>
              </a:ext>
            </a:extLst>
          </p:cNvPr>
          <p:cNvSpPr txBox="1"/>
          <p:nvPr/>
        </p:nvSpPr>
        <p:spPr>
          <a:xfrm>
            <a:off x="6096000" y="5762403"/>
            <a:ext cx="594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Courtesy: https://ia800404.us.archive.org/10/items/windows-3.1_202103/win%203.1.jpg</a:t>
            </a:r>
          </a:p>
        </p:txBody>
      </p:sp>
    </p:spTree>
    <p:extLst>
      <p:ext uri="{BB962C8B-B14F-4D97-AF65-F5344CB8AC3E}">
        <p14:creationId xmlns:p14="http://schemas.microsoft.com/office/powerpoint/2010/main" val="393165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F4489-649E-AD24-0C2A-A4E682BDC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15716D-14FD-178A-7597-4C293AE97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07986F-B7AB-E4C5-A53C-796F4139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83BFF0-EF4F-F3A4-6A1C-EBB8F87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8" y="230862"/>
            <a:ext cx="8854080" cy="928688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VistA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Cont.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19B1DFB-16C6-2CCE-D877-5AEBD19A02F0}"/>
              </a:ext>
            </a:extLst>
          </p:cNvPr>
          <p:cNvSpPr txBox="1">
            <a:spLocks/>
          </p:cNvSpPr>
          <p:nvPr/>
        </p:nvSpPr>
        <p:spPr>
          <a:xfrm>
            <a:off x="838199" y="1332643"/>
            <a:ext cx="11021291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Records and data managed by each health care facility</a:t>
            </a:r>
          </a:p>
          <a:p>
            <a:pPr lvl="1"/>
            <a:r>
              <a:rPr lang="en-US" dirty="0"/>
              <a:t>Not integrated</a:t>
            </a:r>
          </a:p>
          <a:p>
            <a:pPr lvl="1"/>
            <a:endParaRPr lang="en-US" dirty="0"/>
          </a:p>
          <a:p>
            <a:r>
              <a:rPr lang="en-US" dirty="0"/>
              <a:t>Sending information to another facility involves a transfer; fax, electronic, or physical </a:t>
            </a:r>
          </a:p>
          <a:p>
            <a:pPr lvl="1"/>
            <a:r>
              <a:rPr lang="en-US" dirty="0"/>
              <a:t>Somone has to reconcile it on the other end</a:t>
            </a:r>
          </a:p>
          <a:p>
            <a:endParaRPr lang="en-US" dirty="0"/>
          </a:p>
          <a:p>
            <a:r>
              <a:rPr lang="en-US" dirty="0"/>
              <a:t>Good luck getting records from private health care facilities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1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B1197-0ED5-CD17-C4B1-EB5541DC1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D8B71D-A724-6472-BB7E-C15DBA668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986EF4-FC9A-3038-8C6A-00A1D6824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C41352-AED6-7DB3-2AE4-1BAC7B3E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8" y="230862"/>
            <a:ext cx="8854080" cy="928688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 Oracle EHR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0E6DDBD-D0E8-B0B8-7564-736D60084C79}"/>
              </a:ext>
            </a:extLst>
          </p:cNvPr>
          <p:cNvSpPr txBox="1">
            <a:spLocks/>
          </p:cNvSpPr>
          <p:nvPr/>
        </p:nvSpPr>
        <p:spPr>
          <a:xfrm>
            <a:off x="332509" y="1332643"/>
            <a:ext cx="11526981" cy="529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Interoperability between military and VA – transition/use of facilities</a:t>
            </a:r>
          </a:p>
          <a:p>
            <a:pPr>
              <a:spcAft>
                <a:spcPts val="1200"/>
              </a:spcAft>
            </a:pPr>
            <a:r>
              <a:rPr lang="en-US" dirty="0"/>
              <a:t>Improved care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Real-time data viewing; Spokane can see same patient data as Roseburg OR VA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Less repeated tests, exams, x-rays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Will not need to repeat your health history; more time for treatment</a:t>
            </a:r>
          </a:p>
          <a:p>
            <a:pPr>
              <a:spcAft>
                <a:spcPts val="1200"/>
              </a:spcAft>
            </a:pPr>
            <a:r>
              <a:rPr lang="en-US" dirty="0"/>
              <a:t>Standardized care across all VA facilities</a:t>
            </a:r>
          </a:p>
          <a:p>
            <a:pPr>
              <a:spcAft>
                <a:spcPts val="1200"/>
              </a:spcAft>
            </a:pPr>
            <a:r>
              <a:rPr lang="en-US" dirty="0"/>
              <a:t>Will be able to know capacity, bed-space in each facility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Ex: Baltimore will know bed-space in Richmond</a:t>
            </a:r>
          </a:p>
          <a:p>
            <a:pPr>
              <a:spcAft>
                <a:spcPts val="1200"/>
              </a:spcAft>
            </a:pPr>
            <a:r>
              <a:rPr lang="en-US" dirty="0"/>
              <a:t>New system connects private providers and records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No need for physical records carried by patient or faxed/mailed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70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42917-39F2-DA59-072E-E994608C5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577C93-5BA2-E8FF-7696-A6D377680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EF63F1-0460-63D9-BF2F-142F9EAB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36470C-DF75-B37D-FDBA-92E015584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8" y="230862"/>
            <a:ext cx="8854080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AI Agent (VA Pilot Program)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6FD67A9-CB84-3200-6CAB-CAA5CE04E166}"/>
              </a:ext>
            </a:extLst>
          </p:cNvPr>
          <p:cNvSpPr txBox="1">
            <a:spLocks/>
          </p:cNvSpPr>
          <p:nvPr/>
        </p:nvSpPr>
        <p:spPr>
          <a:xfrm>
            <a:off x="284672" y="1332643"/>
            <a:ext cx="11611154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is being piloted in the current six VAMC facilities that have EHRM</a:t>
            </a:r>
          </a:p>
          <a:p>
            <a:endParaRPr lang="en-US" dirty="0"/>
          </a:p>
          <a:p>
            <a:r>
              <a:rPr lang="en-US" dirty="0"/>
              <a:t>Records conversations and generates clinical notes</a:t>
            </a:r>
          </a:p>
          <a:p>
            <a:endParaRPr lang="en-US" dirty="0"/>
          </a:p>
          <a:p>
            <a:r>
              <a:rPr lang="en-US" dirty="0"/>
              <a:t>Reduction in documentation time in primary care by 24%</a:t>
            </a:r>
          </a:p>
          <a:p>
            <a:endParaRPr lang="en-US" dirty="0"/>
          </a:p>
          <a:p>
            <a:r>
              <a:rPr lang="en-US" dirty="0"/>
              <a:t>1-2% AI generated notes need updates; most capture everything correctly</a:t>
            </a:r>
          </a:p>
          <a:p>
            <a:endParaRPr lang="en-US" dirty="0"/>
          </a:p>
          <a:p>
            <a:r>
              <a:rPr lang="en-US" dirty="0"/>
              <a:t>Can distinguish between multiple people in a room and different languages</a:t>
            </a:r>
          </a:p>
        </p:txBody>
      </p:sp>
    </p:spTree>
    <p:extLst>
      <p:ext uri="{BB962C8B-B14F-4D97-AF65-F5344CB8AC3E}">
        <p14:creationId xmlns:p14="http://schemas.microsoft.com/office/powerpoint/2010/main" val="3043004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B2DDF-CAC7-72A9-2A5B-7535B0467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F41E0C-30AA-64B6-1951-DD0A25D9A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E7D955-AED3-C9BF-D1E6-C2739848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CD3728-792E-E5E5-9201-173FE328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7" y="230862"/>
            <a:ext cx="9204913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AI Agent 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Implementation)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87B2F34-78BF-F778-AFC5-E6D9673092BB}"/>
              </a:ext>
            </a:extLst>
          </p:cNvPr>
          <p:cNvSpPr txBox="1">
            <a:spLocks/>
          </p:cNvSpPr>
          <p:nvPr/>
        </p:nvSpPr>
        <p:spPr>
          <a:xfrm>
            <a:off x="284672" y="1332643"/>
            <a:ext cx="11611154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In recent Oracle brief:</a:t>
            </a:r>
          </a:p>
          <a:p>
            <a:r>
              <a:rPr lang="en-US" dirty="0" err="1"/>
              <a:t>DoW</a:t>
            </a:r>
            <a:r>
              <a:rPr lang="en-US" dirty="0"/>
              <a:t> is implementing the Clinical AI Agent</a:t>
            </a:r>
          </a:p>
          <a:p>
            <a:endParaRPr lang="en-US" dirty="0"/>
          </a:p>
          <a:p>
            <a:r>
              <a:rPr lang="en-US" dirty="0"/>
              <a:t>89% improvement in patient quality</a:t>
            </a:r>
          </a:p>
          <a:p>
            <a:endParaRPr lang="en-US" dirty="0"/>
          </a:p>
          <a:p>
            <a:r>
              <a:rPr lang="en-US" dirty="0"/>
              <a:t>96% reduction in document burden</a:t>
            </a:r>
          </a:p>
          <a:p>
            <a:endParaRPr lang="en-US" dirty="0"/>
          </a:p>
          <a:p>
            <a:r>
              <a:rPr lang="en-US" dirty="0"/>
              <a:t>Especially helpfully in mental health appointments</a:t>
            </a:r>
          </a:p>
          <a:p>
            <a:pPr lvl="1"/>
            <a:r>
              <a:rPr lang="en-US" dirty="0"/>
              <a:t>Example – a 45 minute appointment</a:t>
            </a:r>
          </a:p>
          <a:p>
            <a:r>
              <a:rPr lang="en-US" dirty="0"/>
              <a:t>AI agent being tested and modified for other clinics; in-patient and 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9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B4D5E-35A3-1014-E4E4-AA46BB84D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366B2F-0390-1383-ADA5-8C129EDD1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B0FFA5-4945-374F-A5B4-7E15B98E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16404F-B028-D85D-CC74-B315E8A3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7" y="230862"/>
            <a:ext cx="9204913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and Civilian Health Care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6D2A51-136E-0088-B2FA-57474E243CF6}"/>
              </a:ext>
            </a:extLst>
          </p:cNvPr>
          <p:cNvSpPr txBox="1">
            <a:spLocks/>
          </p:cNvSpPr>
          <p:nvPr/>
        </p:nvSpPr>
        <p:spPr>
          <a:xfrm>
            <a:off x="284672" y="1332643"/>
            <a:ext cx="11611154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Recent AMA survey:</a:t>
            </a:r>
          </a:p>
          <a:p>
            <a:r>
              <a:rPr lang="en-US" dirty="0"/>
              <a:t>More than 80% surveyed use AI – double the rate from 2023</a:t>
            </a:r>
          </a:p>
          <a:p>
            <a:r>
              <a:rPr lang="en-US" dirty="0"/>
              <a:t>Majority believes it improves their care for patients</a:t>
            </a:r>
          </a:p>
          <a:p>
            <a:r>
              <a:rPr lang="en-US" dirty="0"/>
              <a:t>39% use for research and standards of care</a:t>
            </a:r>
          </a:p>
          <a:p>
            <a:r>
              <a:rPr lang="en-US" dirty="0"/>
              <a:t>30% use for progress notes, care plans or discharge instructions</a:t>
            </a:r>
          </a:p>
          <a:p>
            <a:r>
              <a:rPr lang="en-US" dirty="0"/>
              <a:t>19% use for draft responses in the patient portal</a:t>
            </a:r>
          </a:p>
          <a:p>
            <a:r>
              <a:rPr lang="en-US" dirty="0"/>
              <a:t>17% assistive diagnosis</a:t>
            </a:r>
          </a:p>
          <a:p>
            <a:r>
              <a:rPr lang="en-US" dirty="0"/>
              <a:t>70% say they are concerned about loss of physician skills among students</a:t>
            </a:r>
          </a:p>
          <a:p>
            <a:pPr marL="0" indent="0">
              <a:buNone/>
            </a:pPr>
            <a:r>
              <a:rPr lang="en-US" sz="1200" dirty="0"/>
              <a:t>	https://www.ama-assn.org/practice-management/digital-health/more-80-physicians-use-ai-professionally-ama-survey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07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9CE92-CF97-3579-D13A-E29111128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8AE63A-E48C-71F9-CE53-461BB17C2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DFA9E2-4D34-F979-83E9-EC3EFF81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EF573F-2C04-47BC-4C1E-2BB6F950A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7" y="230862"/>
            <a:ext cx="9204913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Armed Forces Retirement Homes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B42034B-CC92-E8A0-800F-C572638C373F}"/>
              </a:ext>
            </a:extLst>
          </p:cNvPr>
          <p:cNvSpPr txBox="1">
            <a:spLocks/>
          </p:cNvSpPr>
          <p:nvPr/>
        </p:nvSpPr>
        <p:spPr>
          <a:xfrm>
            <a:off x="284672" y="1332643"/>
            <a:ext cx="11611154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Gulfport, MS and Washington DC</a:t>
            </a:r>
          </a:p>
          <a:p>
            <a:r>
              <a:rPr lang="en-US" dirty="0"/>
              <a:t>Independent governance – separate from VA and </a:t>
            </a:r>
            <a:r>
              <a:rPr lang="en-US" dirty="0" err="1"/>
              <a:t>DoW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Currently uses completely different health records system</a:t>
            </a:r>
          </a:p>
          <a:p>
            <a:endParaRPr lang="en-US" dirty="0"/>
          </a:p>
          <a:p>
            <a:r>
              <a:rPr lang="en-US" dirty="0"/>
              <a:t>AFRH actively evaluating whether to implement MHS-Genesis</a:t>
            </a:r>
          </a:p>
          <a:p>
            <a:endParaRPr lang="en-US" dirty="0"/>
          </a:p>
          <a:p>
            <a:r>
              <a:rPr lang="en-US" dirty="0"/>
              <a:t>Their strategic plan for 2026-2030 indicates potential transition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02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74659-F7A7-0B80-12FA-780E1A4D2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C0BC0A-6F73-A33B-F938-86A9D0AD9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9B0372-61B1-6A99-14FA-A78541C5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AC1A09-81F3-DB60-7B6A-6AFDF55B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72" y="230862"/>
            <a:ext cx="9074988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WellHive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Pilot - Scheduling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17E109B-E300-EEA7-8AAE-D3EFBE42785A}"/>
              </a:ext>
            </a:extLst>
          </p:cNvPr>
          <p:cNvSpPr txBox="1">
            <a:spLocks/>
          </p:cNvSpPr>
          <p:nvPr/>
        </p:nvSpPr>
        <p:spPr>
          <a:xfrm>
            <a:off x="284672" y="1332643"/>
            <a:ext cx="11611154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BE404B9-6A33-10D1-041B-7B11712F3C4D}"/>
              </a:ext>
            </a:extLst>
          </p:cNvPr>
          <p:cNvSpPr txBox="1">
            <a:spLocks/>
          </p:cNvSpPr>
          <p:nvPr/>
        </p:nvSpPr>
        <p:spPr>
          <a:xfrm>
            <a:off x="284672" y="1332642"/>
            <a:ext cx="11611154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External Provider Scheduling (EPS)</a:t>
            </a:r>
          </a:p>
          <a:p>
            <a:endParaRPr lang="en-US" dirty="0"/>
          </a:p>
          <a:p>
            <a:r>
              <a:rPr lang="en-US" dirty="0"/>
              <a:t>VA schedulers book appointments directly into CCN provider schedule</a:t>
            </a:r>
          </a:p>
          <a:p>
            <a:endParaRPr lang="en-US" dirty="0"/>
          </a:p>
          <a:p>
            <a:r>
              <a:rPr lang="en-US" dirty="0"/>
              <a:t>VA scheduler sees referrals and what is available in the network</a:t>
            </a:r>
          </a:p>
          <a:p>
            <a:endParaRPr lang="en-US" dirty="0"/>
          </a:p>
          <a:p>
            <a:r>
              <a:rPr lang="en-US" dirty="0"/>
              <a:t>Next is integrated scheduling showing VA and community appointment availabilities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57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AA78C-D6C1-323A-B82A-49EB6F903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4A8D0C-B89D-4065-8DBB-AD3550A1E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03F2BB-F2B3-6D61-DB34-E3ABE0B8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91A16C-458E-67F3-86FF-3CE9EB6B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72" y="230862"/>
            <a:ext cx="9074988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Patient Portals VA vs MHS Genesis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B289C6D-66EB-FAB4-60F5-F92B8DA5264D}"/>
              </a:ext>
            </a:extLst>
          </p:cNvPr>
          <p:cNvSpPr txBox="1">
            <a:spLocks/>
          </p:cNvSpPr>
          <p:nvPr/>
        </p:nvSpPr>
        <p:spPr>
          <a:xfrm>
            <a:off x="284672" y="1332643"/>
            <a:ext cx="11611154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ECD7253-721A-C656-F5D7-C59B502CBD5B}"/>
              </a:ext>
            </a:extLst>
          </p:cNvPr>
          <p:cNvSpPr txBox="1">
            <a:spLocks/>
          </p:cNvSpPr>
          <p:nvPr/>
        </p:nvSpPr>
        <p:spPr>
          <a:xfrm>
            <a:off x="284672" y="1332642"/>
            <a:ext cx="11611154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0621D4-D077-173F-1413-1353615B2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5" y="1332642"/>
            <a:ext cx="3957501" cy="54725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1DA33B-DDF7-0B6F-ACBF-B1C592733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570" y="1332642"/>
            <a:ext cx="2476846" cy="5472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B7D033-3671-FF4D-39D3-FB11C1F2716A}"/>
              </a:ext>
            </a:extLst>
          </p:cNvPr>
          <p:cNvSpPr txBox="1"/>
          <p:nvPr/>
        </p:nvSpPr>
        <p:spPr>
          <a:xfrm>
            <a:off x="5005633" y="1332642"/>
            <a:ext cx="317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Oracle Product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EE2F3E-8C7C-36EF-E31D-3B6BA916B23F}"/>
              </a:ext>
            </a:extLst>
          </p:cNvPr>
          <p:cNvSpPr txBox="1"/>
          <p:nvPr/>
        </p:nvSpPr>
        <p:spPr>
          <a:xfrm>
            <a:off x="5005632" y="4188384"/>
            <a:ext cx="317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Non- Oracle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B9B3671-4AEE-1DCE-B0AB-D8F2DBFA6A19}"/>
              </a:ext>
            </a:extLst>
          </p:cNvPr>
          <p:cNvSpPr/>
          <p:nvPr/>
        </p:nvSpPr>
        <p:spPr>
          <a:xfrm>
            <a:off x="6090249" y="2083324"/>
            <a:ext cx="2092216" cy="5656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E980AB97-E626-A919-9055-B0C9944EB715}"/>
              </a:ext>
            </a:extLst>
          </p:cNvPr>
          <p:cNvSpPr/>
          <p:nvPr/>
        </p:nvSpPr>
        <p:spPr>
          <a:xfrm>
            <a:off x="4822166" y="4845377"/>
            <a:ext cx="1995370" cy="55618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8854080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Health Record Deployment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6DE287A-F147-4743-8801-2BF03EED09A2}" type="slidenum">
              <a:rPr lang="en-US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B11E4-1500-50E0-FFF0-466151328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643"/>
            <a:ext cx="10515600" cy="5294495"/>
          </a:xfrm>
        </p:spPr>
        <p:txBody>
          <a:bodyPr>
            <a:normAutofit/>
          </a:bodyPr>
          <a:lstStyle/>
          <a:p>
            <a:r>
              <a:rPr lang="en-US" dirty="0"/>
              <a:t>Currently there are six VA sites with EHRM: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Spokane, WA (Mann-Grandstaff VAMC – first site)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Seattle, WA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Walla Walla, WA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Boise, 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Roseburg, 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White City, OR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six sites continue to get the upgrades to the system.  They are not legacy sites.</a:t>
            </a:r>
          </a:p>
        </p:txBody>
      </p:sp>
    </p:spTree>
    <p:extLst>
      <p:ext uri="{BB962C8B-B14F-4D97-AF65-F5344CB8AC3E}">
        <p14:creationId xmlns:p14="http://schemas.microsoft.com/office/powerpoint/2010/main" val="340364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FDCA3-9EC6-F78B-460A-8C3193860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10A7DA-36C5-B2B9-8F88-47760FF50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D54686-0FFE-1E91-02D9-A6376BF4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A4246C-9CCE-C120-921D-E03B857FE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72" y="230862"/>
            <a:ext cx="9074988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72 Hour Notice with VA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DF37DD5-49E5-9276-4150-DF2E2776A895}"/>
              </a:ext>
            </a:extLst>
          </p:cNvPr>
          <p:cNvSpPr txBox="1">
            <a:spLocks/>
          </p:cNvSpPr>
          <p:nvPr/>
        </p:nvSpPr>
        <p:spPr>
          <a:xfrm>
            <a:off x="284672" y="1332643"/>
            <a:ext cx="11611154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94EE3C4-6694-B798-85B9-14CAAE930F61}"/>
              </a:ext>
            </a:extLst>
          </p:cNvPr>
          <p:cNvSpPr txBox="1">
            <a:spLocks/>
          </p:cNvSpPr>
          <p:nvPr/>
        </p:nvSpPr>
        <p:spPr>
          <a:xfrm>
            <a:off x="284672" y="1332642"/>
            <a:ext cx="11611154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Community emergency care</a:t>
            </a:r>
          </a:p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Notify VA within 72 hours </a:t>
            </a:r>
          </a:p>
          <a:p>
            <a:pPr marL="0" indent="0">
              <a:buNone/>
            </a:pPr>
            <a:r>
              <a:rPr lang="en-US" dirty="0"/>
              <a:t>Reasons:</a:t>
            </a:r>
          </a:p>
          <a:p>
            <a:pPr marL="514350" indent="-514350">
              <a:buAutoNum type="arabicParenR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Payment  </a:t>
            </a:r>
            <a:r>
              <a:rPr lang="en-US" dirty="0"/>
              <a:t>2)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VA confirms eligibility 3) VA coordinates follow-on care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Who may report it?</a:t>
            </a:r>
          </a:p>
          <a:p>
            <a:pPr marL="0" indent="0" algn="ctr">
              <a:buNone/>
            </a:pPr>
            <a:r>
              <a:rPr lang="en-US" u="sng" dirty="0"/>
              <a:t>Where to report</a:t>
            </a:r>
          </a:p>
          <a:p>
            <a:pPr marL="0" indent="0" algn="ctr">
              <a:buNone/>
            </a:pPr>
            <a:r>
              <a:rPr lang="en-US" dirty="0"/>
              <a:t>844-72HRVHA (844-724-7842)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https://emergencycarereporting.communitycare.va.gov/compliance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VA Clinic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8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6680C-7AE7-C0C3-4143-2D8AFD801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BD1F76-4451-6F25-93CF-71D1619C5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CDCE85-03B2-150E-5DF0-4B43EFBB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5C813BC-FE7E-E571-130D-93FE37D6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72" y="230862"/>
            <a:ext cx="9074988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Bonus Material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6557C74-27A5-6F78-BEB6-2CD7297459EE}"/>
              </a:ext>
            </a:extLst>
          </p:cNvPr>
          <p:cNvSpPr txBox="1">
            <a:spLocks/>
          </p:cNvSpPr>
          <p:nvPr/>
        </p:nvSpPr>
        <p:spPr>
          <a:xfrm>
            <a:off x="284672" y="1332643"/>
            <a:ext cx="11611154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DE2C48-3C68-E02D-7C12-897D0C709C2D}"/>
              </a:ext>
            </a:extLst>
          </p:cNvPr>
          <p:cNvSpPr txBox="1">
            <a:spLocks/>
          </p:cNvSpPr>
          <p:nvPr/>
        </p:nvSpPr>
        <p:spPr>
          <a:xfrm>
            <a:off x="284672" y="1332642"/>
            <a:ext cx="11611154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cs typeface="Times New Roman" panose="02020603050405020304" pitchFamily="18" charset="0"/>
              </a:rPr>
              <a:t>Foreign Medical Program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800" dirty="0">
                <a:cs typeface="Times New Roman" panose="02020603050405020304" pitchFamily="18" charset="0"/>
              </a:rPr>
              <a:t>This summer 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auto-enrollment for all veterans with a service-connected rating of zero (0) or greater.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Letters should be autogenerated within the veterans VA.GOV account and should be located under letters.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Alternative filing options if online services are not accessible: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Mail to:  VHA Office of Integrated Veteran Care 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	Foreign Medical Program 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	PO Box 200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	Spring City, PA 19475</a:t>
            </a:r>
            <a:endParaRPr lang="en-US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If you are traveling…invest in medical insurance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/>
            <a:endParaRPr lang="en-US" sz="3200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3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E3EAC-DDDB-DE40-0B21-7422CE28D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D40446-EBF5-56EC-6A7C-C15040683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8" y="1576517"/>
            <a:ext cx="11227982" cy="44308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88536-4417-556D-2A1E-57457F99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438FD7-7803-5C46-7585-2A08BE91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8" y="230862"/>
            <a:ext cx="8854080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Health Record Deployment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876F114-FA14-4178-0C38-B6812AA4D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983735"/>
              </p:ext>
            </p:extLst>
          </p:nvPr>
        </p:nvGraphicFramePr>
        <p:xfrm>
          <a:off x="0" y="1123846"/>
          <a:ext cx="12192000" cy="5503292"/>
        </p:xfrm>
        <a:graphic>
          <a:graphicData uri="http://schemas.openxmlformats.org/drawingml/2006/table">
            <a:tbl>
              <a:tblPr firstRow="1" firstCol="1" bandRow="1"/>
              <a:tblGrid>
                <a:gridCol w="6308576">
                  <a:extLst>
                    <a:ext uri="{9D8B030D-6E8A-4147-A177-3AD203B41FA5}">
                      <a16:colId xmlns:a16="http://schemas.microsoft.com/office/drawing/2014/main" val="1514907412"/>
                    </a:ext>
                  </a:extLst>
                </a:gridCol>
                <a:gridCol w="3026332">
                  <a:extLst>
                    <a:ext uri="{9D8B030D-6E8A-4147-A177-3AD203B41FA5}">
                      <a16:colId xmlns:a16="http://schemas.microsoft.com/office/drawing/2014/main" val="787153650"/>
                    </a:ext>
                  </a:extLst>
                </a:gridCol>
                <a:gridCol w="2857092">
                  <a:extLst>
                    <a:ext uri="{9D8B030D-6E8A-4147-A177-3AD203B41FA5}">
                      <a16:colId xmlns:a16="http://schemas.microsoft.com/office/drawing/2014/main" val="33131989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b="1" kern="100" baseline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Site</a:t>
                      </a:r>
                      <a:endParaRPr lang="en-US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136872" marB="136872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b="1" kern="100" baseline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Location</a:t>
                      </a:r>
                      <a:endParaRPr lang="en-US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136872" marB="136872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b="1" kern="100" baseline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Go-Live Date</a:t>
                      </a:r>
                      <a:endParaRPr lang="en-US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136872" marB="136872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948500"/>
                  </a:ext>
                </a:extLst>
              </a:tr>
              <a:tr h="340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u="sng" kern="100" baseline="0" dirty="0">
                          <a:solidFill>
                            <a:srgbClr val="0050D8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  <a:hlinkClick r:id="rId3"/>
                        </a:rPr>
                        <a:t>VA Detroit Healthcare System</a:t>
                      </a:r>
                      <a:endParaRPr lang="en-US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Detroit, Michigan</a:t>
                      </a:r>
                      <a:endParaRPr lang="en-US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April 2026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308462"/>
                  </a:ext>
                </a:extLst>
              </a:tr>
              <a:tr h="340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u="sng" kern="100" baseline="0" dirty="0">
                          <a:solidFill>
                            <a:srgbClr val="0050D8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  <a:hlinkClick r:id="rId4"/>
                        </a:rPr>
                        <a:t>VA Saginaw Healthcare System</a:t>
                      </a:r>
                      <a:endParaRPr lang="en-US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Saginaw, Michigan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April 2026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79121"/>
                  </a:ext>
                </a:extLst>
              </a:tr>
              <a:tr h="340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u="sng" kern="100" baseline="0" dirty="0">
                          <a:solidFill>
                            <a:srgbClr val="0050D8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  <a:hlinkClick r:id="rId5"/>
                        </a:rPr>
                        <a:t>VA Ann Arbor Healthcare System</a:t>
                      </a:r>
                      <a:endParaRPr lang="en-US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Ann Arbor, Michigan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April 2026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799877"/>
                  </a:ext>
                </a:extLst>
              </a:tr>
              <a:tr h="340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u="sng" kern="100" baseline="0">
                          <a:solidFill>
                            <a:srgbClr val="0050D8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  <a:hlinkClick r:id="rId6"/>
                        </a:rPr>
                        <a:t>VA Battle Creek Medical Center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Battle Creek, Michigan</a:t>
                      </a:r>
                      <a:endParaRPr lang="en-US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April 2026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665313"/>
                  </a:ext>
                </a:extLst>
              </a:tr>
              <a:tr h="340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u="sng" kern="100" baseline="0">
                          <a:solidFill>
                            <a:srgbClr val="0050D8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  <a:hlinkClick r:id="rId7"/>
                        </a:rPr>
                        <a:t>Dayton VA Medical Center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Dayton, Ohio</a:t>
                      </a:r>
                      <a:endParaRPr lang="en-US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June 2026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15616"/>
                  </a:ext>
                </a:extLst>
              </a:tr>
              <a:tr h="340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u="sng" kern="100" baseline="0">
                          <a:solidFill>
                            <a:srgbClr val="0050D8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  <a:hlinkClick r:id="rId8"/>
                        </a:rPr>
                        <a:t>Chillicothe VA Medical Center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Chillicothe, Ohio</a:t>
                      </a:r>
                      <a:endParaRPr lang="en-US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June 2026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847161"/>
                  </a:ext>
                </a:extLst>
              </a:tr>
              <a:tr h="340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u="sng" kern="100" baseline="0">
                          <a:solidFill>
                            <a:srgbClr val="0050D8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  <a:hlinkClick r:id="rId9"/>
                        </a:rPr>
                        <a:t>Cincinnati VA Medical Center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Cincinnati, Ohio</a:t>
                      </a:r>
                      <a:endParaRPr lang="en-US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June 2026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226350"/>
                  </a:ext>
                </a:extLst>
              </a:tr>
              <a:tr h="340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u="sng" kern="100" baseline="0">
                          <a:solidFill>
                            <a:srgbClr val="0050D8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  <a:hlinkClick r:id="rId10"/>
                        </a:rPr>
                        <a:t>Cincinnati VA Medical Center-Fort Thomas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Fort Thomas, Kentucky</a:t>
                      </a:r>
                      <a:endParaRPr lang="en-US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June 2026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233143"/>
                  </a:ext>
                </a:extLst>
              </a:tr>
              <a:tr h="491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u="sng" kern="100" baseline="0">
                          <a:solidFill>
                            <a:srgbClr val="0050D8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  <a:hlinkClick r:id="rId11"/>
                        </a:rPr>
                        <a:t>Richard L. Roudebush Veterans’ Administration Medical Center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Indianapolis, Indiana</a:t>
                      </a:r>
                      <a:endParaRPr lang="en-US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August 2026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24438"/>
                  </a:ext>
                </a:extLst>
              </a:tr>
              <a:tr h="340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u="sng" kern="100" baseline="0">
                          <a:solidFill>
                            <a:srgbClr val="0050D8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  <a:hlinkClick r:id="rId12"/>
                        </a:rPr>
                        <a:t>Marion VA Medical Center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Marion, Indiana</a:t>
                      </a:r>
                      <a:endParaRPr lang="en-US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August 2026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299736"/>
                  </a:ext>
                </a:extLst>
              </a:tr>
              <a:tr h="340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u="sng" kern="100" baseline="0">
                          <a:solidFill>
                            <a:srgbClr val="0050D8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  <a:hlinkClick r:id="rId13"/>
                        </a:rPr>
                        <a:t>Fort Wayne VA Medical Center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Fort Wayne, Indiana</a:t>
                      </a:r>
                      <a:endParaRPr lang="en-US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August 2026</a:t>
                      </a:r>
                      <a:endParaRPr lang="en-US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83020"/>
                  </a:ext>
                </a:extLst>
              </a:tr>
              <a:tr h="4535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u="sng" kern="100" baseline="0">
                          <a:solidFill>
                            <a:srgbClr val="0050D8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  <a:hlinkClick r:id="rId14"/>
                        </a:rPr>
                        <a:t>Louis Stokes Cleveland Department of Veterans Affairs Medical Center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Cleveland, Ohio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October 2026</a:t>
                      </a:r>
                      <a:endParaRPr lang="en-US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732421"/>
                  </a:ext>
                </a:extLst>
              </a:tr>
              <a:tr h="340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u="sng" kern="100" baseline="0">
                          <a:solidFill>
                            <a:srgbClr val="0050D8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  <a:hlinkClick r:id="rId15"/>
                        </a:rPr>
                        <a:t>VA Alaska Healthcare System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Anchorage, Alaska</a:t>
                      </a:r>
                      <a:endParaRPr lang="en-US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October 2026</a:t>
                      </a:r>
                      <a:endParaRPr lang="en-US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36872" marR="136872" marT="68436" marB="68436" anchor="ctr">
                    <a:lnL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83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45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E59A7-746C-559E-ACC7-C815B6A1D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A04556-4AB0-A826-838B-6EED8015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8" y="1576517"/>
            <a:ext cx="11227982" cy="44308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AEED29-1BA4-6BE4-671A-9285A6F5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2F4F3B-A02D-F271-380A-E740143B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8" y="230862"/>
            <a:ext cx="8854080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Health Record Deployment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68629-F5C9-B886-1737-D4C7A91D2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3" y="1318483"/>
            <a:ext cx="11696778" cy="5220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0E323-198F-93D3-EF6A-000630E51917}"/>
              </a:ext>
            </a:extLst>
          </p:cNvPr>
          <p:cNvSpPr txBox="1"/>
          <p:nvPr/>
        </p:nvSpPr>
        <p:spPr>
          <a:xfrm>
            <a:off x="264313" y="6538912"/>
            <a:ext cx="1089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Extract from VA briefing slide April 7, 2026</a:t>
            </a:r>
          </a:p>
        </p:txBody>
      </p:sp>
    </p:spTree>
    <p:extLst>
      <p:ext uri="{BB962C8B-B14F-4D97-AF65-F5344CB8AC3E}">
        <p14:creationId xmlns:p14="http://schemas.microsoft.com/office/powerpoint/2010/main" val="3275154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33457-B964-4B3F-6DEB-F1CE66C6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0BB6CF-E6DD-25FA-4E91-B257CDDE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8" y="230862"/>
            <a:ext cx="8854080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for Go-Live Sites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90F96DE-3763-1279-6ECD-8490F5C94BE8}"/>
              </a:ext>
            </a:extLst>
          </p:cNvPr>
          <p:cNvSpPr txBox="1">
            <a:spLocks/>
          </p:cNvSpPr>
          <p:nvPr/>
        </p:nvSpPr>
        <p:spPr>
          <a:xfrm>
            <a:off x="838200" y="1332643"/>
            <a:ext cx="10515600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F5D588-1702-C868-D74B-32DF328F4C85}"/>
              </a:ext>
            </a:extLst>
          </p:cNvPr>
          <p:cNvSpPr txBox="1"/>
          <p:nvPr/>
        </p:nvSpPr>
        <p:spPr>
          <a:xfrm>
            <a:off x="4738255" y="5931976"/>
            <a:ext cx="427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Find the VISN:</a:t>
            </a:r>
            <a:br>
              <a:rPr lang="en-US" dirty="0"/>
            </a:br>
            <a:r>
              <a:rPr lang="en-US" dirty="0"/>
              <a:t>https://www.va.gov/HEALTH/visns.asp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4C3476-9297-688E-646A-75CCF1194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845674"/>
              </p:ext>
            </p:extLst>
          </p:nvPr>
        </p:nvGraphicFramePr>
        <p:xfrm>
          <a:off x="1939636" y="1369555"/>
          <a:ext cx="8312727" cy="4479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509">
                  <a:extLst>
                    <a:ext uri="{9D8B030D-6E8A-4147-A177-3AD203B41FA5}">
                      <a16:colId xmlns:a16="http://schemas.microsoft.com/office/drawing/2014/main" val="1075072796"/>
                    </a:ext>
                  </a:extLst>
                </a:gridCol>
                <a:gridCol w="3269673">
                  <a:extLst>
                    <a:ext uri="{9D8B030D-6E8A-4147-A177-3AD203B41FA5}">
                      <a16:colId xmlns:a16="http://schemas.microsoft.com/office/drawing/2014/main" val="1930894444"/>
                    </a:ext>
                  </a:extLst>
                </a:gridCol>
                <a:gridCol w="2170545">
                  <a:extLst>
                    <a:ext uri="{9D8B030D-6E8A-4147-A177-3AD203B41FA5}">
                      <a16:colId xmlns:a16="http://schemas.microsoft.com/office/drawing/2014/main" val="3462880015"/>
                    </a:ext>
                  </a:extLst>
                </a:gridCol>
              </a:tblGrid>
              <a:tr h="6398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Deployment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Deployment Sites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VISNs Affected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982585"/>
                  </a:ext>
                </a:extLst>
              </a:tr>
              <a:tr h="6398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042705"/>
                  </a:ext>
                </a:extLst>
              </a:tr>
              <a:tr h="6398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12, 15, 20, 23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121324"/>
                  </a:ext>
                </a:extLst>
              </a:tr>
              <a:tr h="6398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15, 16, 21, 22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780266"/>
                  </a:ext>
                </a:extLst>
              </a:tr>
              <a:tr h="6398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4, 16, 17, 19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560364"/>
                  </a:ext>
                </a:extLst>
              </a:tr>
              <a:tr h="6398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1, 6, 8, 9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163589"/>
                  </a:ext>
                </a:extLst>
              </a:tr>
              <a:tr h="6398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2, 5, 7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962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17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6F70E-91DE-28FD-6C23-9D82B0E15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F93E1E-FA21-34EF-5E4B-E9504FA4B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59D842-76F4-108F-2D4E-65F35348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A218E9-5753-C32D-0DDC-2381E655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8" y="230862"/>
            <a:ext cx="8854080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for Go-Live Sites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66C2F7-FCC9-0F06-BA77-E6144D492C05}"/>
              </a:ext>
            </a:extLst>
          </p:cNvPr>
          <p:cNvSpPr txBox="1">
            <a:spLocks/>
          </p:cNvSpPr>
          <p:nvPr/>
        </p:nvSpPr>
        <p:spPr>
          <a:xfrm>
            <a:off x="838200" y="1332643"/>
            <a:ext cx="10515600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795A42-4BAE-108C-281E-5E8D583ACA54}"/>
              </a:ext>
            </a:extLst>
          </p:cNvPr>
          <p:cNvSpPr txBox="1"/>
          <p:nvPr/>
        </p:nvSpPr>
        <p:spPr>
          <a:xfrm>
            <a:off x="4164290" y="6402347"/>
            <a:ext cx="386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https://www.va.gov/HEALTH/visns.asp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DE3A4E-6AB5-8314-C0A0-89DBB002C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92" y="1362792"/>
            <a:ext cx="10136015" cy="5023707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54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15268-6E13-F1B9-1121-D5551C1EF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C6E7E6-C676-2807-3EE6-AC0914CB4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D92000-06E6-FEB5-BF47-AE83B04C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3C0A9F-1E0C-A2C5-2F73-40BB7EF7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8" y="230862"/>
            <a:ext cx="8854080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Staff - Initial Expectations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56305CB-17BD-215B-F579-016525B034DA}"/>
              </a:ext>
            </a:extLst>
          </p:cNvPr>
          <p:cNvSpPr txBox="1">
            <a:spLocks/>
          </p:cNvSpPr>
          <p:nvPr/>
        </p:nvSpPr>
        <p:spPr>
          <a:xfrm>
            <a:off x="838200" y="1332643"/>
            <a:ext cx="10515600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Based on previous deployments:</a:t>
            </a:r>
          </a:p>
          <a:p>
            <a:r>
              <a:rPr lang="en-US" dirty="0"/>
              <a:t>Productivity slower first few weeks</a:t>
            </a:r>
          </a:p>
          <a:p>
            <a:pPr lvl="1"/>
            <a:r>
              <a:rPr lang="en-US" dirty="0"/>
              <a:t>Staff needs to use new workflows</a:t>
            </a:r>
          </a:p>
          <a:p>
            <a:pPr lvl="1"/>
            <a:r>
              <a:rPr lang="en-US" dirty="0"/>
              <a:t>More checking of orders, pharmacy flow</a:t>
            </a:r>
          </a:p>
          <a:p>
            <a:pPr lvl="1"/>
            <a:r>
              <a:rPr lang="en-US" dirty="0"/>
              <a:t>Probably backlog of patients </a:t>
            </a:r>
          </a:p>
          <a:p>
            <a:pPr lvl="1"/>
            <a:endParaRPr lang="en-US" dirty="0"/>
          </a:p>
          <a:p>
            <a:r>
              <a:rPr lang="en-US" dirty="0"/>
              <a:t>Staff can become tired (have patience with them)</a:t>
            </a:r>
          </a:p>
          <a:p>
            <a:pPr lvl="1"/>
            <a:r>
              <a:rPr lang="en-US" dirty="0"/>
              <a:t>Learning a new system is frustrating</a:t>
            </a:r>
          </a:p>
          <a:p>
            <a:pPr lvl="1"/>
            <a:r>
              <a:rPr lang="en-US" dirty="0"/>
              <a:t>More folks looking over shoulders; IT, superusers, leadership</a:t>
            </a:r>
          </a:p>
          <a:p>
            <a:pPr lvl="1"/>
            <a:endParaRPr lang="en-US" dirty="0"/>
          </a:p>
          <a:p>
            <a:r>
              <a:rPr lang="en-US" dirty="0"/>
              <a:t>We will likely hear how the old way was better, easier</a:t>
            </a:r>
          </a:p>
        </p:txBody>
      </p:sp>
    </p:spTree>
    <p:extLst>
      <p:ext uri="{BB962C8B-B14F-4D97-AF65-F5344CB8AC3E}">
        <p14:creationId xmlns:p14="http://schemas.microsoft.com/office/powerpoint/2010/main" val="159198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3570FA-CA71-56F2-02C6-9B3C5746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318DB5-7FDC-0EC6-5957-1A179E71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8" y="230862"/>
            <a:ext cx="8854080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Patients- Initial Expectations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D34F32B-2F5A-717C-B9AC-695F81598829}"/>
              </a:ext>
            </a:extLst>
          </p:cNvPr>
          <p:cNvSpPr txBox="1">
            <a:spLocks/>
          </p:cNvSpPr>
          <p:nvPr/>
        </p:nvSpPr>
        <p:spPr>
          <a:xfrm>
            <a:off x="838200" y="1332643"/>
            <a:ext cx="10515600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Based on previous deployments:</a:t>
            </a:r>
          </a:p>
          <a:p>
            <a:r>
              <a:rPr lang="en-US" dirty="0"/>
              <a:t>Fewer appointments first few weeks</a:t>
            </a:r>
          </a:p>
          <a:p>
            <a:endParaRPr lang="en-US" sz="1000" dirty="0"/>
          </a:p>
          <a:p>
            <a:r>
              <a:rPr lang="en-US" dirty="0"/>
              <a:t>Wait times will likely be longer for appointments and pharmacy</a:t>
            </a:r>
          </a:p>
          <a:p>
            <a:endParaRPr lang="en-US" sz="1000" dirty="0"/>
          </a:p>
          <a:p>
            <a:r>
              <a:rPr lang="en-US" dirty="0"/>
              <a:t>Visits may be longer</a:t>
            </a:r>
          </a:p>
          <a:p>
            <a:endParaRPr lang="en-US" sz="1000" dirty="0"/>
          </a:p>
          <a:p>
            <a:pPr lvl="1"/>
            <a:r>
              <a:rPr lang="en-US" dirty="0"/>
              <a:t>Providers may need more time inputting information initially</a:t>
            </a:r>
          </a:p>
          <a:p>
            <a:pPr lvl="1"/>
            <a:r>
              <a:rPr lang="en-US" dirty="0"/>
              <a:t>Providers may need to reconfirm basics</a:t>
            </a:r>
          </a:p>
          <a:p>
            <a:pPr lvl="2"/>
            <a:r>
              <a:rPr lang="en-US" dirty="0"/>
              <a:t>Meds</a:t>
            </a:r>
          </a:p>
          <a:p>
            <a:pPr lvl="2"/>
            <a:r>
              <a:rPr lang="en-US" dirty="0"/>
              <a:t>History</a:t>
            </a:r>
          </a:p>
          <a:p>
            <a:pPr lvl="2"/>
            <a:endParaRPr lang="en-US" sz="1000" dirty="0"/>
          </a:p>
          <a:p>
            <a:r>
              <a:rPr lang="en-US" dirty="0"/>
              <a:t>Spending time on the phone for appointments may take longer</a:t>
            </a:r>
          </a:p>
        </p:txBody>
      </p:sp>
    </p:spTree>
    <p:extLst>
      <p:ext uri="{BB962C8B-B14F-4D97-AF65-F5344CB8AC3E}">
        <p14:creationId xmlns:p14="http://schemas.microsoft.com/office/powerpoint/2010/main" val="34380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7C2FAC-C5BF-AE09-192E-E770AF1B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572036-C161-C1C3-66E0-45D94918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8" y="230862"/>
            <a:ext cx="8854080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Officers - Initial Expectations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99EA4EC-D69B-7054-CB1B-933830797C5A}"/>
              </a:ext>
            </a:extLst>
          </p:cNvPr>
          <p:cNvSpPr txBox="1">
            <a:spLocks/>
          </p:cNvSpPr>
          <p:nvPr/>
        </p:nvSpPr>
        <p:spPr>
          <a:xfrm>
            <a:off x="838200" y="1332643"/>
            <a:ext cx="10515600" cy="529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will likely be local town hall listening sessions</a:t>
            </a:r>
          </a:p>
          <a:p>
            <a:endParaRPr lang="en-US" dirty="0"/>
          </a:p>
          <a:p>
            <a:r>
              <a:rPr lang="en-US" dirty="0"/>
              <a:t>Attend if you can – It will keep you updated on the local progress</a:t>
            </a:r>
          </a:p>
          <a:p>
            <a:endParaRPr lang="en-US" dirty="0"/>
          </a:p>
          <a:p>
            <a:r>
              <a:rPr lang="en-US" dirty="0"/>
              <a:t>Last time, VA and Oracle had asked for:</a:t>
            </a:r>
          </a:p>
          <a:p>
            <a:pPr lvl="1"/>
            <a:r>
              <a:rPr lang="en-US" dirty="0"/>
              <a:t> locations to conduct town halls</a:t>
            </a:r>
          </a:p>
          <a:p>
            <a:pPr lvl="1"/>
            <a:r>
              <a:rPr lang="en-US" dirty="0"/>
              <a:t>Departments to encourage veterans to attend town halls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9707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6.xml><?xml version="1.0" encoding="utf-8"?>
<a:theme xmlns:a="http://schemas.openxmlformats.org/drawingml/2006/main" name="1_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12110</TotalTime>
  <Words>1328</Words>
  <Application>Microsoft Office PowerPoint</Application>
  <PresentationFormat>Widescreen</PresentationFormat>
  <Paragraphs>324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Times New Roman</vt:lpstr>
      <vt:lpstr>Custom Design</vt:lpstr>
      <vt:lpstr>Office Theme</vt:lpstr>
      <vt:lpstr>1_Custom Design</vt:lpstr>
      <vt:lpstr>2_Custom Design</vt:lpstr>
      <vt:lpstr>NEW LOGO</vt:lpstr>
      <vt:lpstr>1_NEW LOGO</vt:lpstr>
      <vt:lpstr>3_Custom Design</vt:lpstr>
      <vt:lpstr>2_NEW LOGO</vt:lpstr>
      <vt:lpstr>4_Custom Design</vt:lpstr>
      <vt:lpstr>PowerPoint Presentation</vt:lpstr>
      <vt:lpstr>Electronic Health Record Deployment</vt:lpstr>
      <vt:lpstr>Electronic Health Record Deployment</vt:lpstr>
      <vt:lpstr>Electronic Health Record Deployment</vt:lpstr>
      <vt:lpstr>Timeline for Go-Live Sites</vt:lpstr>
      <vt:lpstr>Timeline for Go-Live Sites</vt:lpstr>
      <vt:lpstr>Hospital Staff - Initial Expectations</vt:lpstr>
      <vt:lpstr>Patients- Initial Expectations</vt:lpstr>
      <vt:lpstr>Service Officers - Initial Expectations</vt:lpstr>
      <vt:lpstr>Thanks to the Departments!</vt:lpstr>
      <vt:lpstr>Why ?  VistA is Good – Like Windows 3.1</vt:lpstr>
      <vt:lpstr>VistA Cont.</vt:lpstr>
      <vt:lpstr>VA Oracle EHR</vt:lpstr>
      <vt:lpstr>Clinical AI Agent (VA Pilot Program)</vt:lpstr>
      <vt:lpstr>Clinical AI Agent (DoW Implementation)</vt:lpstr>
      <vt:lpstr>AI and Civilian Health Care</vt:lpstr>
      <vt:lpstr>Armed Forces Retirement Homes</vt:lpstr>
      <vt:lpstr>WellHive Pilot - Scheduling</vt:lpstr>
      <vt:lpstr>Patient Portals VA vs MHS Genesis</vt:lpstr>
      <vt:lpstr>72 Hour Notice with VA</vt:lpstr>
      <vt:lpstr>Bonus Material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Levy</dc:creator>
  <cp:lastModifiedBy>Gregg Orto</cp:lastModifiedBy>
  <cp:revision>320</cp:revision>
  <cp:lastPrinted>2019-04-23T12:55:55Z</cp:lastPrinted>
  <dcterms:created xsi:type="dcterms:W3CDTF">2018-09-13T15:53:27Z</dcterms:created>
  <dcterms:modified xsi:type="dcterms:W3CDTF">2026-04-20T21:02:44Z</dcterms:modified>
</cp:coreProperties>
</file>