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5.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3" r:id="rId5"/>
    <p:sldMasterId id="2147483721" r:id="rId6"/>
    <p:sldMasterId id="2147483743" r:id="rId7"/>
    <p:sldMasterId id="2147483747" r:id="rId8"/>
    <p:sldMasterId id="2147483751" r:id="rId9"/>
  </p:sldMasterIdLst>
  <p:notesMasterIdLst>
    <p:notesMasterId r:id="rId28"/>
  </p:notesMasterIdLst>
  <p:handoutMasterIdLst>
    <p:handoutMasterId r:id="rId29"/>
  </p:handoutMasterIdLst>
  <p:sldIdLst>
    <p:sldId id="256" r:id="rId10"/>
    <p:sldId id="313" r:id="rId11"/>
    <p:sldId id="411" r:id="rId12"/>
    <p:sldId id="300" r:id="rId13"/>
    <p:sldId id="408" r:id="rId14"/>
    <p:sldId id="414" r:id="rId15"/>
    <p:sldId id="412" r:id="rId16"/>
    <p:sldId id="415" r:id="rId17"/>
    <p:sldId id="416" r:id="rId18"/>
    <p:sldId id="417" r:id="rId19"/>
    <p:sldId id="418" r:id="rId20"/>
    <p:sldId id="419" r:id="rId21"/>
    <p:sldId id="420" r:id="rId22"/>
    <p:sldId id="421" r:id="rId23"/>
    <p:sldId id="422" r:id="rId24"/>
    <p:sldId id="423" r:id="rId25"/>
    <p:sldId id="424" r:id="rId26"/>
    <p:sldId id="425" r:id="rId2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6" autoAdjust="0"/>
    <p:restoredTop sz="94660"/>
  </p:normalViewPr>
  <p:slideViewPr>
    <p:cSldViewPr snapToGrid="0">
      <p:cViewPr>
        <p:scale>
          <a:sx n="58" d="100"/>
          <a:sy n="58" d="100"/>
        </p:scale>
        <p:origin x="864" y="68"/>
      </p:cViewPr>
      <p:guideLst>
        <p:guide orient="horz" pos="2160"/>
        <p:guide pos="381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commentAuthors" Target="commentAuthors.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4/26/2026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32" userDrawn="1">
          <p15:clr>
            <a:srgbClr val="F26B43"/>
          </p15:clr>
        </p15:guide>
        <p15:guide id="2" pos="221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3694AE0-E592-41F6-B7DB-F0E7F9E8A3B4}" type="slidenum">
              <a:rPr lang="en-US" altLang="en-US"/>
              <a:pPr eaLnBrk="1" hangingPunct="1"/>
              <a:t>2</a:t>
            </a:fld>
            <a:endParaRPr lang="en-US" altLang="en-US"/>
          </a:p>
        </p:txBody>
      </p:sp>
      <p:sp>
        <p:nvSpPr>
          <p:cNvPr id="3" name="Header Placeholder 2"/>
          <p:cNvSpPr>
            <a:spLocks noGrp="1"/>
          </p:cNvSpPr>
          <p:nvPr>
            <p:ph type="hdr" sz="quarter" idx="10"/>
          </p:nvPr>
        </p:nvSpPr>
        <p:spPr/>
        <p:txBody>
          <a:bodyPr/>
          <a:lstStyle/>
          <a:p>
            <a:r>
              <a:rPr lang="en-US"/>
              <a:t>Gallucci - State Service Office Partnerships</a:t>
            </a:r>
          </a:p>
        </p:txBody>
      </p:sp>
    </p:spTree>
    <p:extLst>
      <p:ext uri="{BB962C8B-B14F-4D97-AF65-F5344CB8AC3E}">
        <p14:creationId xmlns:p14="http://schemas.microsoft.com/office/powerpoint/2010/main" val="702875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39E6E-3672-BCE0-A35D-4614FC146044}"/>
            </a:ext>
          </a:extLst>
        </p:cNvPr>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B291288D-AA24-5828-AA87-2096EC365B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07" name="Notes Placeholder 2">
            <a:extLst>
              <a:ext uri="{FF2B5EF4-FFF2-40B4-BE49-F238E27FC236}">
                <a16:creationId xmlns:a16="http://schemas.microsoft.com/office/drawing/2014/main" id="{53B4611F-292F-EFF6-A479-811362D570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7108" name="Slide Number Placeholder 3">
            <a:extLst>
              <a:ext uri="{FF2B5EF4-FFF2-40B4-BE49-F238E27FC236}">
                <a16:creationId xmlns:a16="http://schemas.microsoft.com/office/drawing/2014/main" id="{EECD43FC-8390-C22C-197F-417DE6A667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3694AE0-E592-41F6-B7DB-F0E7F9E8A3B4}" type="slidenum">
              <a:rPr lang="en-US" altLang="en-US"/>
              <a:pPr eaLnBrk="1" hangingPunct="1"/>
              <a:t>3</a:t>
            </a:fld>
            <a:endParaRPr lang="en-US" altLang="en-US"/>
          </a:p>
        </p:txBody>
      </p:sp>
      <p:sp>
        <p:nvSpPr>
          <p:cNvPr id="3" name="Header Placeholder 2">
            <a:extLst>
              <a:ext uri="{FF2B5EF4-FFF2-40B4-BE49-F238E27FC236}">
                <a16:creationId xmlns:a16="http://schemas.microsoft.com/office/drawing/2014/main" id="{894DDB09-F0B7-F7F2-A7DA-7F61A19EF831}"/>
              </a:ext>
            </a:extLst>
          </p:cNvPr>
          <p:cNvSpPr>
            <a:spLocks noGrp="1"/>
          </p:cNvSpPr>
          <p:nvPr>
            <p:ph type="hdr" sz="quarter" idx="10"/>
          </p:nvPr>
        </p:nvSpPr>
        <p:spPr/>
        <p:txBody>
          <a:bodyPr/>
          <a:lstStyle/>
          <a:p>
            <a:r>
              <a:rPr lang="en-US"/>
              <a:t>Gallucci - State Service Office Partnerships</a:t>
            </a:r>
          </a:p>
        </p:txBody>
      </p:sp>
    </p:spTree>
    <p:extLst>
      <p:ext uri="{BB962C8B-B14F-4D97-AF65-F5344CB8AC3E}">
        <p14:creationId xmlns:p14="http://schemas.microsoft.com/office/powerpoint/2010/main" val="2696982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4/26/2026</a:t>
            </a:fld>
            <a:endParaRPr lang="en-US">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a:p>
        </p:txBody>
      </p:sp>
    </p:spTree>
    <p:extLst>
      <p:ext uri="{BB962C8B-B14F-4D97-AF65-F5344CB8AC3E}">
        <p14:creationId xmlns:p14="http://schemas.microsoft.com/office/powerpoint/2010/main" val="22026240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9821163"/>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a:p>
        </p:txBody>
      </p:sp>
    </p:spTree>
    <p:extLst>
      <p:ext uri="{BB962C8B-B14F-4D97-AF65-F5344CB8AC3E}">
        <p14:creationId xmlns:p14="http://schemas.microsoft.com/office/powerpoint/2010/main" val="12708406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749033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8629571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5033220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1464334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2388750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71DDF5C-27CD-46D4-A243-EFD7FCA7131D}" type="slidenum">
              <a:rPr lang="en-US"/>
              <a:pPr>
                <a:defRPr/>
              </a:pPr>
              <a:t>‹#›</a:t>
            </a:fld>
            <a:endParaRPr lang="en-US"/>
          </a:p>
        </p:txBody>
      </p:sp>
    </p:spTree>
    <p:extLst>
      <p:ext uri="{BB962C8B-B14F-4D97-AF65-F5344CB8AC3E}">
        <p14:creationId xmlns:p14="http://schemas.microsoft.com/office/powerpoint/2010/main" val="221851228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4/26/2026</a:t>
            </a:fld>
            <a:endParaRPr lang="en-US"/>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6.xml"/><Relationship Id="rId1" Type="http://schemas.openxmlformats.org/officeDocument/2006/relationships/slideLayout" Target="../slideLayouts/slideLayout25.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1.xml"/><Relationship Id="rId7" Type="http://schemas.openxmlformats.org/officeDocument/2006/relationships/theme" Target="../theme/theme6.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4/26/2026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09276576"/>
      </p:ext>
    </p:extLst>
  </p:cSld>
  <p:clrMap bg1="lt1" tx1="dk1" bg2="lt2" tx2="dk2" accent1="accent1" accent2="accent2" accent3="accent3" accent4="accent4" accent5="accent5" accent6="accent6" hlink="hlink" folHlink="folHlink"/>
  <p:sldLayoutIdLst>
    <p:sldLayoutId id="2147483748" r:id="rId1"/>
    <p:sldLayoutId id="21474837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7268025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76576" y="3429000"/>
            <a:ext cx="7087836" cy="1261884"/>
          </a:xfrm>
          <a:prstGeom prst="rect">
            <a:avLst/>
          </a:prstGeom>
          <a:noFill/>
        </p:spPr>
        <p:txBody>
          <a:bodyPr wrap="square" lIns="91440" tIns="45720" rIns="91440" bIns="45720" rtlCol="0" anchor="t">
            <a:spAutoFit/>
          </a:bodyPr>
          <a:lstStyle/>
          <a:p>
            <a:pPr algn="ctr"/>
            <a:r>
              <a:rPr lang="en-US" sz="3200" b="1" dirty="0">
                <a:latin typeface="Times New Roman"/>
                <a:cs typeface="Times New Roman"/>
              </a:rPr>
              <a:t>National Veteran Service Forum </a:t>
            </a:r>
          </a:p>
          <a:p>
            <a:pPr algn="ctr"/>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4B7EE-12DB-3AD0-94E4-8A8FEDCBE73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4B8E6DE-6DC7-5F96-9BD3-B204873E4756}"/>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10</a:t>
            </a:fld>
            <a:endParaRPr lang="en-US" altLang="en-US" sz="1900"/>
          </a:p>
        </p:txBody>
      </p:sp>
      <p:sp>
        <p:nvSpPr>
          <p:cNvPr id="8" name="Text Box 2">
            <a:extLst>
              <a:ext uri="{FF2B5EF4-FFF2-40B4-BE49-F238E27FC236}">
                <a16:creationId xmlns:a16="http://schemas.microsoft.com/office/drawing/2014/main" id="{9298E7E4-D85B-518B-0A12-1ABD02B5A3FB}"/>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C35AA998-C914-3D7B-B51B-1518847D34E3}"/>
              </a:ext>
            </a:extLst>
          </p:cNvPr>
          <p:cNvSpPr txBox="1"/>
          <p:nvPr/>
        </p:nvSpPr>
        <p:spPr>
          <a:xfrm>
            <a:off x="286871" y="304098"/>
            <a:ext cx="6940194"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POA Verification</a:t>
            </a:r>
          </a:p>
        </p:txBody>
      </p:sp>
      <p:sp>
        <p:nvSpPr>
          <p:cNvPr id="5" name="TextBox 4">
            <a:extLst>
              <a:ext uri="{FF2B5EF4-FFF2-40B4-BE49-F238E27FC236}">
                <a16:creationId xmlns:a16="http://schemas.microsoft.com/office/drawing/2014/main" id="{DE2AD35A-BB3E-A08B-D9E1-B394D71EE0A9}"/>
              </a:ext>
            </a:extLst>
          </p:cNvPr>
          <p:cNvSpPr txBox="1"/>
          <p:nvPr/>
        </p:nvSpPr>
        <p:spPr>
          <a:xfrm flipH="1">
            <a:off x="1101358" y="2544556"/>
            <a:ext cx="10514802" cy="1815882"/>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Where can POA be verified?</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Best Practices</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5066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F0604-ECA7-E6C6-6F51-BD7AA59D73B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7ECF4D2-F944-867E-45D5-D1093DD7182A}"/>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11</a:t>
            </a:fld>
            <a:endParaRPr lang="en-US" altLang="en-US" sz="1900"/>
          </a:p>
        </p:txBody>
      </p:sp>
      <p:sp>
        <p:nvSpPr>
          <p:cNvPr id="8" name="Text Box 2">
            <a:extLst>
              <a:ext uri="{FF2B5EF4-FFF2-40B4-BE49-F238E27FC236}">
                <a16:creationId xmlns:a16="http://schemas.microsoft.com/office/drawing/2014/main" id="{04C383B0-DED1-D150-0D5F-6DFE9A55CC39}"/>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50909833-417F-2846-1648-A08630BEDCC8}"/>
              </a:ext>
            </a:extLst>
          </p:cNvPr>
          <p:cNvSpPr txBox="1"/>
          <p:nvPr/>
        </p:nvSpPr>
        <p:spPr>
          <a:xfrm>
            <a:off x="286871" y="304098"/>
            <a:ext cx="6940194"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Automatic Decision Support</a:t>
            </a:r>
          </a:p>
        </p:txBody>
      </p:sp>
      <p:sp>
        <p:nvSpPr>
          <p:cNvPr id="5" name="TextBox 4">
            <a:extLst>
              <a:ext uri="{FF2B5EF4-FFF2-40B4-BE49-F238E27FC236}">
                <a16:creationId xmlns:a16="http://schemas.microsoft.com/office/drawing/2014/main" id="{803B148E-0995-B325-287F-01BAB16BC316}"/>
              </a:ext>
            </a:extLst>
          </p:cNvPr>
          <p:cNvSpPr txBox="1"/>
          <p:nvPr/>
        </p:nvSpPr>
        <p:spPr>
          <a:xfrm flipH="1">
            <a:off x="286871" y="1419952"/>
            <a:ext cx="11242977" cy="4708981"/>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Key Aspects of the VA Automated Process</a:t>
            </a:r>
          </a:p>
          <a:p>
            <a:endParaRPr lang="en-US" sz="28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Automated Decision Support (ADS): This tool does not replace human adjudicators. Instead, it extracts key data from medical records and compiles them into an Automated Review Summary Document (ARSD), allowing processors to review cases faster.</a:t>
            </a:r>
          </a:p>
          <a:p>
            <a:pPr marL="742950" lvl="1"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Workflow Automation: ADS assists with specific medical conditions (like tinnitus or migraines) by scanning records and building a digital file. It can also automatically draft requests for medical examinations.</a:t>
            </a:r>
          </a:p>
          <a:p>
            <a:pPr marL="742950" lvl="1"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Goal: The ultimate goal is to increase efficiency, reduce the backlog, and free up claims processors to focus on complex cases rather than administrative tasks. </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6203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DB808-623A-14C1-56C3-064037AA7BD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586479F-004B-1287-DC73-864E537A89C9}"/>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12</a:t>
            </a:fld>
            <a:endParaRPr lang="en-US" altLang="en-US" sz="1900"/>
          </a:p>
        </p:txBody>
      </p:sp>
      <p:sp>
        <p:nvSpPr>
          <p:cNvPr id="8" name="Text Box 2">
            <a:extLst>
              <a:ext uri="{FF2B5EF4-FFF2-40B4-BE49-F238E27FC236}">
                <a16:creationId xmlns:a16="http://schemas.microsoft.com/office/drawing/2014/main" id="{1C7F81A0-8196-3F23-59B1-A034AFD03EB6}"/>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12BF4FDE-7FE5-5B38-B923-C30172213081}"/>
              </a:ext>
            </a:extLst>
          </p:cNvPr>
          <p:cNvSpPr txBox="1"/>
          <p:nvPr/>
        </p:nvSpPr>
        <p:spPr>
          <a:xfrm>
            <a:off x="286871" y="304098"/>
            <a:ext cx="6940194"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Automatic Decision Support</a:t>
            </a:r>
          </a:p>
        </p:txBody>
      </p:sp>
      <p:sp>
        <p:nvSpPr>
          <p:cNvPr id="5" name="TextBox 4">
            <a:extLst>
              <a:ext uri="{FF2B5EF4-FFF2-40B4-BE49-F238E27FC236}">
                <a16:creationId xmlns:a16="http://schemas.microsoft.com/office/drawing/2014/main" id="{A369F8E6-0649-E5F0-85EA-7250F8D1AF02}"/>
              </a:ext>
            </a:extLst>
          </p:cNvPr>
          <p:cNvSpPr txBox="1"/>
          <p:nvPr/>
        </p:nvSpPr>
        <p:spPr>
          <a:xfrm flipH="1">
            <a:off x="474511" y="2685226"/>
            <a:ext cx="11242977" cy="3108543"/>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What is needed from the field:</a:t>
            </a:r>
          </a:p>
          <a:p>
            <a:endParaRPr lang="en-US" sz="2800" dirty="0">
              <a:latin typeface="Times New Roman" panose="02020603050405020304" pitchFamily="18" charset="0"/>
              <a:cs typeface="Times New Roman" panose="02020603050405020304" pitchFamily="18" charset="0"/>
            </a:endParaRPr>
          </a:p>
          <a:p>
            <a:pPr marL="1371600" lvl="2"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Reports of inaccurate or missing data</a:t>
            </a:r>
          </a:p>
          <a:p>
            <a:pPr marL="1371600" lvl="2"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Errors in claims related to AI tools</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5916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30AAB-BEA2-D571-074D-5F5FFC187BA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DD93AC-0C74-8F7A-686D-85FCD12AB556}"/>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13</a:t>
            </a:fld>
            <a:endParaRPr lang="en-US" altLang="en-US" sz="1900"/>
          </a:p>
        </p:txBody>
      </p:sp>
      <p:sp>
        <p:nvSpPr>
          <p:cNvPr id="8" name="Text Box 2">
            <a:extLst>
              <a:ext uri="{FF2B5EF4-FFF2-40B4-BE49-F238E27FC236}">
                <a16:creationId xmlns:a16="http://schemas.microsoft.com/office/drawing/2014/main" id="{0A9C6B1C-8ED0-D275-1290-B6F46CCC2E36}"/>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CFED610B-718F-B9AE-EAAF-722418FF2106}"/>
              </a:ext>
            </a:extLst>
          </p:cNvPr>
          <p:cNvSpPr txBox="1"/>
          <p:nvPr/>
        </p:nvSpPr>
        <p:spPr>
          <a:xfrm>
            <a:off x="286871" y="304098"/>
            <a:ext cx="6940194" cy="584775"/>
          </a:xfrm>
          <a:prstGeom prst="rect">
            <a:avLst/>
          </a:prstGeom>
          <a:noFill/>
        </p:spPr>
        <p:txBody>
          <a:bodyPr wrap="square" rtlCol="0">
            <a:spAutoFit/>
          </a:bodyPr>
          <a:lstStyle/>
          <a:p>
            <a:pPr eaLnBrk="0" fontAlgn="base" hangingPunct="0">
              <a:spcBef>
                <a:spcPct val="0"/>
              </a:spcBef>
              <a:spcAft>
                <a:spcPct val="0"/>
              </a:spcAft>
              <a:defRPr/>
            </a:pPr>
            <a:r>
              <a:rPr lang="en-US" altLang="en-US" sz="3200" b="1" dirty="0">
                <a:solidFill>
                  <a:prstClr val="black"/>
                </a:solidFill>
                <a:latin typeface="Cambria" panose="02040503050406030204" pitchFamily="18" charset="0"/>
                <a:ea typeface="Cambria" panose="02040503050406030204" pitchFamily="18" charset="0"/>
              </a:rPr>
              <a:t>Freund V Collins Class Action</a:t>
            </a:r>
          </a:p>
        </p:txBody>
      </p:sp>
      <p:sp>
        <p:nvSpPr>
          <p:cNvPr id="5" name="TextBox 4">
            <a:extLst>
              <a:ext uri="{FF2B5EF4-FFF2-40B4-BE49-F238E27FC236}">
                <a16:creationId xmlns:a16="http://schemas.microsoft.com/office/drawing/2014/main" id="{BAF48172-140F-482B-8567-6CFF2EC4054F}"/>
              </a:ext>
            </a:extLst>
          </p:cNvPr>
          <p:cNvSpPr txBox="1"/>
          <p:nvPr/>
        </p:nvSpPr>
        <p:spPr>
          <a:xfrm flipH="1">
            <a:off x="474511" y="1524259"/>
            <a:ext cx="11242977" cy="4832092"/>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The Freund v. Collins (formerly Freund v. McDonough) class action lawsuit, recently certified on March 18, 2026, addresses VA system errors that improperly closed veterans' appeals between December 12, 1990, and February 6, 2025. It specifically targets "legacy" appeals closed due to alleged failures to file timely Substantive Appeals, often caused by the VACOLS computer system.</a:t>
            </a:r>
          </a:p>
          <a:p>
            <a:endParaRPr lang="en-US" sz="2800" dirty="0">
              <a:latin typeface="Times New Roman" panose="02020603050405020304" pitchFamily="18" charset="0"/>
              <a:cs typeface="Times New Roman" panose="02020603050405020304" pitchFamily="18" charset="0"/>
            </a:endParaRPr>
          </a:p>
          <a:p>
            <a:pPr lvl="2"/>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616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F37F1-66C4-A634-E7C7-F32284371DA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4C850FF-DBFB-9D65-8B38-D9DF43433511}"/>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14</a:t>
            </a:fld>
            <a:endParaRPr lang="en-US" altLang="en-US" sz="1900"/>
          </a:p>
        </p:txBody>
      </p:sp>
      <p:sp>
        <p:nvSpPr>
          <p:cNvPr id="8" name="Text Box 2">
            <a:extLst>
              <a:ext uri="{FF2B5EF4-FFF2-40B4-BE49-F238E27FC236}">
                <a16:creationId xmlns:a16="http://schemas.microsoft.com/office/drawing/2014/main" id="{A5FF3D59-87C4-F6AC-4248-9EFBDA908B65}"/>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E537F479-0F4C-393B-E2C8-B90A65CF720F}"/>
              </a:ext>
            </a:extLst>
          </p:cNvPr>
          <p:cNvSpPr txBox="1"/>
          <p:nvPr/>
        </p:nvSpPr>
        <p:spPr>
          <a:xfrm>
            <a:off x="286871" y="304098"/>
            <a:ext cx="6940194" cy="584775"/>
          </a:xfrm>
          <a:prstGeom prst="rect">
            <a:avLst/>
          </a:prstGeom>
          <a:noFill/>
        </p:spPr>
        <p:txBody>
          <a:bodyPr wrap="square" rtlCol="0">
            <a:spAutoFit/>
          </a:bodyPr>
          <a:lstStyle/>
          <a:p>
            <a:pPr eaLnBrk="0" fontAlgn="base" hangingPunct="0">
              <a:spcBef>
                <a:spcPct val="0"/>
              </a:spcBef>
              <a:spcAft>
                <a:spcPct val="0"/>
              </a:spcAft>
              <a:defRPr/>
            </a:pPr>
            <a:r>
              <a:rPr lang="en-US" altLang="en-US" sz="3200" b="1" dirty="0">
                <a:solidFill>
                  <a:prstClr val="black"/>
                </a:solidFill>
                <a:latin typeface="Cambria" panose="02040503050406030204" pitchFamily="18" charset="0"/>
                <a:ea typeface="Cambria" panose="02040503050406030204" pitchFamily="18" charset="0"/>
              </a:rPr>
              <a:t>Freund V Collins Class Action</a:t>
            </a:r>
          </a:p>
        </p:txBody>
      </p:sp>
      <p:sp>
        <p:nvSpPr>
          <p:cNvPr id="5" name="TextBox 4">
            <a:extLst>
              <a:ext uri="{FF2B5EF4-FFF2-40B4-BE49-F238E27FC236}">
                <a16:creationId xmlns:a16="http://schemas.microsoft.com/office/drawing/2014/main" id="{BF74899B-12E6-5D5F-2F25-C7B8D704BC32}"/>
              </a:ext>
            </a:extLst>
          </p:cNvPr>
          <p:cNvSpPr txBox="1"/>
          <p:nvPr/>
        </p:nvSpPr>
        <p:spPr>
          <a:xfrm flipH="1">
            <a:off x="474511" y="1290923"/>
            <a:ext cx="11242977" cy="5262979"/>
          </a:xfrm>
          <a:prstGeom prst="rect">
            <a:avLst/>
          </a:prstGeom>
          <a:noFill/>
        </p:spPr>
        <p:txBody>
          <a:bodyPr wrap="square" rtlCol="0">
            <a:spAutoFit/>
          </a:bodyPr>
          <a:lstStyle/>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Key Aspects of the Freund Lawsuit:</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Class Members: Veterans (or their substitutes) whose VA appeals were closed between Dec. 12, 1990, and Feb. 6, 2025, due to automated system errors falsely indicating a missing timely Substantive Appeal.</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Proposed Settlement: The parties filed a proposed settlement on Dec. 16, 2025, to address these improperly closed files.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Action Required: Generally, no action is required; the VA is attempting to identify members.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Why is it important for accredited representatives to be aware of the action?</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646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CEC32-D63D-4366-F022-87DDD44319F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BC4875A-1330-194D-C9F8-275A99A0280A}"/>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15</a:t>
            </a:fld>
            <a:endParaRPr lang="en-US" altLang="en-US" sz="1900"/>
          </a:p>
        </p:txBody>
      </p:sp>
      <p:sp>
        <p:nvSpPr>
          <p:cNvPr id="8" name="Text Box 2">
            <a:extLst>
              <a:ext uri="{FF2B5EF4-FFF2-40B4-BE49-F238E27FC236}">
                <a16:creationId xmlns:a16="http://schemas.microsoft.com/office/drawing/2014/main" id="{0C8BCD92-BF8C-5E04-1355-060F6F88B092}"/>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0B04292A-6C90-B4B2-5717-79C054DE06F8}"/>
              </a:ext>
            </a:extLst>
          </p:cNvPr>
          <p:cNvSpPr txBox="1"/>
          <p:nvPr/>
        </p:nvSpPr>
        <p:spPr>
          <a:xfrm>
            <a:off x="286871" y="304098"/>
            <a:ext cx="6940194" cy="584775"/>
          </a:xfrm>
          <a:prstGeom prst="rect">
            <a:avLst/>
          </a:prstGeom>
          <a:noFill/>
        </p:spPr>
        <p:txBody>
          <a:bodyPr wrap="square" rtlCol="0">
            <a:spAutoFit/>
          </a:bodyPr>
          <a:lstStyle/>
          <a:p>
            <a:pPr eaLnBrk="0" fontAlgn="base" hangingPunct="0">
              <a:spcBef>
                <a:spcPct val="0"/>
              </a:spcBef>
              <a:spcAft>
                <a:spcPct val="0"/>
              </a:spcAft>
              <a:defRPr/>
            </a:pPr>
            <a:r>
              <a:rPr lang="en-US" altLang="en-US" sz="3200" b="1" dirty="0">
                <a:solidFill>
                  <a:prstClr val="black"/>
                </a:solidFill>
                <a:latin typeface="Cambria" panose="02040503050406030204" pitchFamily="18" charset="0"/>
                <a:ea typeface="Cambria" panose="02040503050406030204" pitchFamily="18" charset="0"/>
              </a:rPr>
              <a:t>Digital BDD</a:t>
            </a:r>
          </a:p>
        </p:txBody>
      </p:sp>
      <p:sp>
        <p:nvSpPr>
          <p:cNvPr id="5" name="TextBox 4">
            <a:extLst>
              <a:ext uri="{FF2B5EF4-FFF2-40B4-BE49-F238E27FC236}">
                <a16:creationId xmlns:a16="http://schemas.microsoft.com/office/drawing/2014/main" id="{8AD1AED6-4ACC-DF0D-E73E-8468FF171E2E}"/>
              </a:ext>
            </a:extLst>
          </p:cNvPr>
          <p:cNvSpPr txBox="1"/>
          <p:nvPr/>
        </p:nvSpPr>
        <p:spPr>
          <a:xfrm flipH="1">
            <a:off x="474511" y="1290923"/>
            <a:ext cx="11242977" cy="5016758"/>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Purpose:</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Effective April 20, 2026, VA will conduct a 60-day soft launch of the Digital BDD initiative at 16 prototype sites. This initiative uses digital platforms and automation support to improve timeliness and processing performance for Digital BDD claims submitted by transitioning Service members 180 to 90 days before their anticipated release from active duty (RAD).</a:t>
            </a:r>
          </a:p>
          <a:p>
            <a:endParaRPr lang="en-US" sz="2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Digital BDD removes the need for Service members to submit service treatment records (STRs) and uses automation support to manage examination requests and route claims, while maintaining existing BDD eligibility rules. During the soft launch, only designated prototype sites and, when applicable, special mission stations will process Digital BDD claims.</a:t>
            </a:r>
          </a:p>
        </p:txBody>
      </p:sp>
    </p:spTree>
    <p:extLst>
      <p:ext uri="{BB962C8B-B14F-4D97-AF65-F5344CB8AC3E}">
        <p14:creationId xmlns:p14="http://schemas.microsoft.com/office/powerpoint/2010/main" val="1603712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A6899-3CAC-EF94-9212-A8A929C00A3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00D1987-C56F-CF0B-314E-FEDB6349D9CA}"/>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16</a:t>
            </a:fld>
            <a:endParaRPr lang="en-US" altLang="en-US" sz="1900"/>
          </a:p>
        </p:txBody>
      </p:sp>
      <p:sp>
        <p:nvSpPr>
          <p:cNvPr id="8" name="Text Box 2">
            <a:extLst>
              <a:ext uri="{FF2B5EF4-FFF2-40B4-BE49-F238E27FC236}">
                <a16:creationId xmlns:a16="http://schemas.microsoft.com/office/drawing/2014/main" id="{40A3713F-6BB0-EE8A-3DFF-8F5CAAC02235}"/>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43EAA6C7-8F1E-D395-9359-076ECA29E9CB}"/>
              </a:ext>
            </a:extLst>
          </p:cNvPr>
          <p:cNvSpPr txBox="1"/>
          <p:nvPr/>
        </p:nvSpPr>
        <p:spPr>
          <a:xfrm>
            <a:off x="286871" y="304098"/>
            <a:ext cx="6940194" cy="584775"/>
          </a:xfrm>
          <a:prstGeom prst="rect">
            <a:avLst/>
          </a:prstGeom>
          <a:noFill/>
        </p:spPr>
        <p:txBody>
          <a:bodyPr wrap="square" rtlCol="0">
            <a:spAutoFit/>
          </a:bodyPr>
          <a:lstStyle/>
          <a:p>
            <a:pPr eaLnBrk="0" fontAlgn="base" hangingPunct="0">
              <a:spcBef>
                <a:spcPct val="0"/>
              </a:spcBef>
              <a:spcAft>
                <a:spcPct val="0"/>
              </a:spcAft>
              <a:defRPr/>
            </a:pPr>
            <a:r>
              <a:rPr lang="en-US" altLang="en-US" sz="3200" b="1" dirty="0">
                <a:solidFill>
                  <a:prstClr val="black"/>
                </a:solidFill>
                <a:latin typeface="Cambria" panose="02040503050406030204" pitchFamily="18" charset="0"/>
                <a:ea typeface="Cambria" panose="02040503050406030204" pitchFamily="18" charset="0"/>
              </a:rPr>
              <a:t>Digital BDD</a:t>
            </a:r>
          </a:p>
        </p:txBody>
      </p:sp>
      <p:sp>
        <p:nvSpPr>
          <p:cNvPr id="5" name="TextBox 4">
            <a:extLst>
              <a:ext uri="{FF2B5EF4-FFF2-40B4-BE49-F238E27FC236}">
                <a16:creationId xmlns:a16="http://schemas.microsoft.com/office/drawing/2014/main" id="{6AB17E94-EEF0-01A3-1A60-1A5113A944BD}"/>
              </a:ext>
            </a:extLst>
          </p:cNvPr>
          <p:cNvSpPr txBox="1"/>
          <p:nvPr/>
        </p:nvSpPr>
        <p:spPr>
          <a:xfrm flipH="1">
            <a:off x="474511" y="1290923"/>
            <a:ext cx="11242977"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Digital BDD Prototype sites:</a:t>
            </a:r>
          </a:p>
        </p:txBody>
      </p:sp>
      <p:sp>
        <p:nvSpPr>
          <p:cNvPr id="4" name="TextBox 3">
            <a:extLst>
              <a:ext uri="{FF2B5EF4-FFF2-40B4-BE49-F238E27FC236}">
                <a16:creationId xmlns:a16="http://schemas.microsoft.com/office/drawing/2014/main" id="{E6C0CCC5-9804-8F32-5E4C-9B0A60561690}"/>
              </a:ext>
            </a:extLst>
          </p:cNvPr>
          <p:cNvSpPr txBox="1"/>
          <p:nvPr/>
        </p:nvSpPr>
        <p:spPr>
          <a:xfrm>
            <a:off x="474511" y="2179674"/>
            <a:ext cx="5500577" cy="3046988"/>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 306 – New York Regional Office</a:t>
            </a:r>
          </a:p>
          <a:p>
            <a:r>
              <a:rPr lang="en-US" sz="2400" dirty="0">
                <a:latin typeface="Times New Roman" panose="02020603050405020304" pitchFamily="18" charset="0"/>
                <a:cs typeface="Times New Roman" panose="02020603050405020304" pitchFamily="18" charset="0"/>
              </a:rPr>
              <a:t>2) 308 – Hartford Regional Office</a:t>
            </a:r>
          </a:p>
          <a:p>
            <a:r>
              <a:rPr lang="en-US" sz="2400" dirty="0">
                <a:latin typeface="Times New Roman" panose="02020603050405020304" pitchFamily="18" charset="0"/>
                <a:cs typeface="Times New Roman" panose="02020603050405020304" pitchFamily="18" charset="0"/>
              </a:rPr>
              <a:t>3) 311 – Pittsburgh Regional Office</a:t>
            </a:r>
          </a:p>
          <a:p>
            <a:r>
              <a:rPr lang="en-US" sz="2400" dirty="0">
                <a:latin typeface="Times New Roman" panose="02020603050405020304" pitchFamily="18" charset="0"/>
                <a:cs typeface="Times New Roman" panose="02020603050405020304" pitchFamily="18" charset="0"/>
              </a:rPr>
              <a:t>4) 315 – Huntington Regional Office</a:t>
            </a:r>
          </a:p>
          <a:p>
            <a:r>
              <a:rPr lang="en-US" sz="2400" dirty="0">
                <a:latin typeface="Times New Roman" panose="02020603050405020304" pitchFamily="18" charset="0"/>
                <a:cs typeface="Times New Roman" panose="02020603050405020304" pitchFamily="18" charset="0"/>
              </a:rPr>
              <a:t>5) 321 – New Orleans Regional Office</a:t>
            </a:r>
          </a:p>
          <a:p>
            <a:r>
              <a:rPr lang="en-US" sz="2400" dirty="0">
                <a:latin typeface="Times New Roman" panose="02020603050405020304" pitchFamily="18" charset="0"/>
                <a:cs typeface="Times New Roman" panose="02020603050405020304" pitchFamily="18" charset="0"/>
              </a:rPr>
              <a:t>6) 322 – Montgomery Regional Office</a:t>
            </a:r>
          </a:p>
          <a:p>
            <a:r>
              <a:rPr lang="fr-FR" sz="2400" dirty="0">
                <a:latin typeface="Times New Roman" panose="02020603050405020304" pitchFamily="18" charset="0"/>
                <a:cs typeface="Times New Roman" panose="02020603050405020304" pitchFamily="18" charset="0"/>
              </a:rPr>
              <a:t>7) 329 – Detroit Regional Office</a:t>
            </a:r>
          </a:p>
          <a:p>
            <a:r>
              <a:rPr lang="fr-FR" sz="2400" dirty="0">
                <a:latin typeface="Times New Roman" panose="02020603050405020304" pitchFamily="18" charset="0"/>
                <a:cs typeface="Times New Roman" panose="02020603050405020304" pitchFamily="18" charset="0"/>
              </a:rPr>
              <a:t>8) 333 – Des Moines Regional Office</a:t>
            </a: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61D74C4A-0788-CE99-B2F5-646867C835C0}"/>
              </a:ext>
            </a:extLst>
          </p:cNvPr>
          <p:cNvSpPr txBox="1"/>
          <p:nvPr/>
        </p:nvSpPr>
        <p:spPr>
          <a:xfrm>
            <a:off x="6095999" y="2179674"/>
            <a:ext cx="5621489" cy="3046988"/>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9) 334 – Lincoln Regional Office</a:t>
            </a:r>
          </a:p>
          <a:p>
            <a:r>
              <a:rPr lang="en-US" sz="2400" dirty="0">
                <a:latin typeface="Times New Roman" panose="02020603050405020304" pitchFamily="18" charset="0"/>
                <a:cs typeface="Times New Roman" panose="02020603050405020304" pitchFamily="18" charset="0"/>
              </a:rPr>
              <a:t>10) 339 – Denver Regional Office</a:t>
            </a:r>
          </a:p>
          <a:p>
            <a:r>
              <a:rPr lang="en-US" sz="2400" dirty="0">
                <a:latin typeface="Times New Roman" panose="02020603050405020304" pitchFamily="18" charset="0"/>
                <a:cs typeface="Times New Roman" panose="02020603050405020304" pitchFamily="18" charset="0"/>
              </a:rPr>
              <a:t>11) 344 – Los Angeles Regional Office</a:t>
            </a:r>
          </a:p>
          <a:p>
            <a:r>
              <a:rPr lang="en-US" sz="2400" dirty="0">
                <a:latin typeface="Times New Roman" panose="02020603050405020304" pitchFamily="18" charset="0"/>
                <a:cs typeface="Times New Roman" panose="02020603050405020304" pitchFamily="18" charset="0"/>
              </a:rPr>
              <a:t>12) 347 – Boise Regional Office</a:t>
            </a:r>
          </a:p>
          <a:p>
            <a:r>
              <a:rPr lang="en-US" sz="2400" dirty="0">
                <a:latin typeface="Times New Roman" panose="02020603050405020304" pitchFamily="18" charset="0"/>
                <a:cs typeface="Times New Roman" panose="02020603050405020304" pitchFamily="18" charset="0"/>
              </a:rPr>
              <a:t>13) 348 – Portland Regional Office</a:t>
            </a:r>
          </a:p>
          <a:p>
            <a:r>
              <a:rPr lang="en-US" sz="2400" dirty="0">
                <a:latin typeface="Times New Roman" panose="02020603050405020304" pitchFamily="18" charset="0"/>
                <a:cs typeface="Times New Roman" panose="02020603050405020304" pitchFamily="18" charset="0"/>
              </a:rPr>
              <a:t>14) 350 – North Little Rock Regional Office</a:t>
            </a:r>
          </a:p>
          <a:p>
            <a:r>
              <a:rPr lang="en-US" sz="2400" dirty="0">
                <a:latin typeface="Times New Roman" panose="02020603050405020304" pitchFamily="18" charset="0"/>
                <a:cs typeface="Times New Roman" panose="02020603050405020304" pitchFamily="18" charset="0"/>
              </a:rPr>
              <a:t>15) 402 – </a:t>
            </a:r>
            <a:r>
              <a:rPr lang="en-US" sz="2400" dirty="0" err="1">
                <a:latin typeface="Times New Roman" panose="02020603050405020304" pitchFamily="18" charset="0"/>
                <a:cs typeface="Times New Roman" panose="02020603050405020304" pitchFamily="18" charset="0"/>
              </a:rPr>
              <a:t>Togus</a:t>
            </a:r>
            <a:r>
              <a:rPr lang="en-US" sz="2400" dirty="0">
                <a:latin typeface="Times New Roman" panose="02020603050405020304" pitchFamily="18" charset="0"/>
                <a:cs typeface="Times New Roman" panose="02020603050405020304" pitchFamily="18" charset="0"/>
              </a:rPr>
              <a:t> Regional Office</a:t>
            </a:r>
          </a:p>
          <a:p>
            <a:r>
              <a:rPr lang="en-US" sz="2400" dirty="0">
                <a:latin typeface="Times New Roman" panose="02020603050405020304" pitchFamily="18" charset="0"/>
                <a:cs typeface="Times New Roman" panose="02020603050405020304" pitchFamily="18" charset="0"/>
              </a:rPr>
              <a:t>16) 452 – Wichita Regional Office</a:t>
            </a:r>
          </a:p>
        </p:txBody>
      </p:sp>
    </p:spTree>
    <p:extLst>
      <p:ext uri="{BB962C8B-B14F-4D97-AF65-F5344CB8AC3E}">
        <p14:creationId xmlns:p14="http://schemas.microsoft.com/office/powerpoint/2010/main" val="3699723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C68BC-51DF-3B90-FBD4-2B7C44BAE10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E9F4CD-DB6A-1969-5400-9FB2CF9E59F3}"/>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17</a:t>
            </a:fld>
            <a:endParaRPr lang="en-US" altLang="en-US" sz="1900"/>
          </a:p>
        </p:txBody>
      </p:sp>
      <p:sp>
        <p:nvSpPr>
          <p:cNvPr id="8" name="Text Box 2">
            <a:extLst>
              <a:ext uri="{FF2B5EF4-FFF2-40B4-BE49-F238E27FC236}">
                <a16:creationId xmlns:a16="http://schemas.microsoft.com/office/drawing/2014/main" id="{3AC3823A-9787-BD39-41D4-23CE9614AAEC}"/>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75408B05-FB76-65B7-0527-0AA4F3C2CC1E}"/>
              </a:ext>
            </a:extLst>
          </p:cNvPr>
          <p:cNvSpPr txBox="1"/>
          <p:nvPr/>
        </p:nvSpPr>
        <p:spPr>
          <a:xfrm>
            <a:off x="286871" y="304098"/>
            <a:ext cx="6940194" cy="584775"/>
          </a:xfrm>
          <a:prstGeom prst="rect">
            <a:avLst/>
          </a:prstGeom>
          <a:noFill/>
        </p:spPr>
        <p:txBody>
          <a:bodyPr wrap="square" rtlCol="0">
            <a:spAutoFit/>
          </a:bodyPr>
          <a:lstStyle/>
          <a:p>
            <a:pPr eaLnBrk="0" fontAlgn="base" hangingPunct="0">
              <a:spcBef>
                <a:spcPct val="0"/>
              </a:spcBef>
              <a:spcAft>
                <a:spcPct val="0"/>
              </a:spcAft>
              <a:defRPr/>
            </a:pPr>
            <a:r>
              <a:rPr lang="en-US" altLang="en-US" sz="3200" b="1" dirty="0">
                <a:solidFill>
                  <a:prstClr val="black"/>
                </a:solidFill>
                <a:latin typeface="Cambria" panose="02040503050406030204" pitchFamily="18" charset="0"/>
                <a:ea typeface="Cambria" panose="02040503050406030204" pitchFamily="18" charset="0"/>
              </a:rPr>
              <a:t>MSC Support</a:t>
            </a:r>
          </a:p>
        </p:txBody>
      </p:sp>
      <p:sp>
        <p:nvSpPr>
          <p:cNvPr id="5" name="TextBox 4">
            <a:extLst>
              <a:ext uri="{FF2B5EF4-FFF2-40B4-BE49-F238E27FC236}">
                <a16:creationId xmlns:a16="http://schemas.microsoft.com/office/drawing/2014/main" id="{6529349E-05C4-CE72-6A5C-2941FE836336}"/>
              </a:ext>
            </a:extLst>
          </p:cNvPr>
          <p:cNvSpPr txBox="1"/>
          <p:nvPr/>
        </p:nvSpPr>
        <p:spPr>
          <a:xfrm flipH="1">
            <a:off x="474511" y="1748123"/>
            <a:ext cx="11242977" cy="4401205"/>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VFW National Headquarters Member Support Center </a:t>
            </a:r>
          </a:p>
          <a:p>
            <a:endParaRPr lang="en-US" sz="2800" dirty="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Referral source from veteran contact at the MSC</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TVB profile creation</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Email to DSO requesting assistance</a:t>
            </a:r>
          </a:p>
          <a:p>
            <a:pPr marL="914400" lvl="1"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Accredited representative actions:</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Follow NVS policy &amp; procedure contact guidelines</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Complete TVB profile</a:t>
            </a: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Assist with requested actions</a:t>
            </a:r>
          </a:p>
        </p:txBody>
      </p:sp>
    </p:spTree>
    <p:extLst>
      <p:ext uri="{BB962C8B-B14F-4D97-AF65-F5344CB8AC3E}">
        <p14:creationId xmlns:p14="http://schemas.microsoft.com/office/powerpoint/2010/main" val="1480582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5DD7F-FE34-A35C-BE49-A228025F3F5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5A46A6-2FC6-333C-1896-D606C9438CC4}"/>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18</a:t>
            </a:fld>
            <a:endParaRPr lang="en-US" altLang="en-US" sz="1900"/>
          </a:p>
        </p:txBody>
      </p:sp>
      <p:sp>
        <p:nvSpPr>
          <p:cNvPr id="8" name="Text Box 2">
            <a:extLst>
              <a:ext uri="{FF2B5EF4-FFF2-40B4-BE49-F238E27FC236}">
                <a16:creationId xmlns:a16="http://schemas.microsoft.com/office/drawing/2014/main" id="{DA1AF5FB-50D0-D246-3D4B-BC81C9AE9A07}"/>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93881B56-02B8-5FA4-7040-C7F58A329778}"/>
              </a:ext>
            </a:extLst>
          </p:cNvPr>
          <p:cNvSpPr txBox="1"/>
          <p:nvPr/>
        </p:nvSpPr>
        <p:spPr>
          <a:xfrm>
            <a:off x="148647" y="134472"/>
            <a:ext cx="6940194" cy="1077218"/>
          </a:xfrm>
          <a:prstGeom prst="rect">
            <a:avLst/>
          </a:prstGeom>
          <a:noFill/>
        </p:spPr>
        <p:txBody>
          <a:bodyPr wrap="square" rtlCol="0">
            <a:spAutoFit/>
          </a:bodyPr>
          <a:lstStyle/>
          <a:p>
            <a:pPr eaLnBrk="0" fontAlgn="base" hangingPunct="0">
              <a:spcBef>
                <a:spcPct val="0"/>
              </a:spcBef>
              <a:spcAft>
                <a:spcPct val="0"/>
              </a:spcAft>
              <a:defRPr/>
            </a:pPr>
            <a:r>
              <a:rPr lang="en-US" altLang="en-US" sz="3200" b="1" dirty="0">
                <a:solidFill>
                  <a:prstClr val="black"/>
                </a:solidFill>
                <a:latin typeface="Cambria" panose="02040503050406030204" pitchFamily="18" charset="0"/>
                <a:ea typeface="Cambria" panose="02040503050406030204" pitchFamily="18" charset="0"/>
              </a:rPr>
              <a:t>DSO/Accredited Representative Concerns</a:t>
            </a:r>
          </a:p>
        </p:txBody>
      </p:sp>
      <p:sp>
        <p:nvSpPr>
          <p:cNvPr id="5" name="TextBox 4">
            <a:extLst>
              <a:ext uri="{FF2B5EF4-FFF2-40B4-BE49-F238E27FC236}">
                <a16:creationId xmlns:a16="http://schemas.microsoft.com/office/drawing/2014/main" id="{BD6F1576-EA88-C759-8386-93F79B33CBEE}"/>
              </a:ext>
            </a:extLst>
          </p:cNvPr>
          <p:cNvSpPr txBox="1"/>
          <p:nvPr/>
        </p:nvSpPr>
        <p:spPr>
          <a:xfrm flipH="1">
            <a:off x="474511" y="1748123"/>
            <a:ext cx="11242977" cy="1384995"/>
          </a:xfrm>
          <a:prstGeom prst="rect">
            <a:avLst/>
          </a:prstGeom>
          <a:noFill/>
        </p:spPr>
        <p:txBody>
          <a:bodyPr wrap="square" rtlCol="0">
            <a:spAutoFit/>
          </a:bodyPr>
          <a:lstStyle/>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What are the concerns you are having from the field?</a:t>
            </a:r>
          </a:p>
        </p:txBody>
      </p:sp>
    </p:spTree>
    <p:extLst>
      <p:ext uri="{BB962C8B-B14F-4D97-AF65-F5344CB8AC3E}">
        <p14:creationId xmlns:p14="http://schemas.microsoft.com/office/powerpoint/2010/main" val="821402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609600" y="307062"/>
            <a:ext cx="3505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en-US" sz="3200" b="1" dirty="0">
                <a:latin typeface="Times New Roman" panose="02020603050405020304" pitchFamily="18" charset="0"/>
                <a:cs typeface="Times New Roman" panose="02020603050405020304" pitchFamily="18" charset="0"/>
              </a:rPr>
              <a:t>OVERVIEW</a:t>
            </a:r>
            <a:endParaRPr lang="fr-FR" altLang="en-US" dirty="0">
              <a:latin typeface="Times New Roman" panose="02020603050405020304" pitchFamily="18" charset="0"/>
              <a:cs typeface="Times New Roman" panose="02020603050405020304" pitchFamily="18" charset="0"/>
            </a:endParaRPr>
          </a:p>
        </p:txBody>
      </p:sp>
      <p:sp>
        <p:nvSpPr>
          <p:cNvPr id="3" name="TextBox 2"/>
          <p:cNvSpPr txBox="1"/>
          <p:nvPr/>
        </p:nvSpPr>
        <p:spPr>
          <a:xfrm>
            <a:off x="871653" y="1520980"/>
            <a:ext cx="9110547" cy="5200496"/>
          </a:xfrm>
          <a:prstGeom prst="rect">
            <a:avLst/>
          </a:prstGeom>
          <a:noFill/>
        </p:spPr>
        <p:txBody>
          <a:bodyPr wrap="square">
            <a:noAutofit/>
          </a:bodyPr>
          <a:lstStyle/>
          <a:p>
            <a:pPr eaLnBrk="0" fontAlgn="base" hangingPunct="0">
              <a:spcBef>
                <a:spcPct val="0"/>
              </a:spcBef>
              <a:spcAft>
                <a:spcPct val="0"/>
              </a:spcAft>
              <a:buFontTx/>
              <a:buChar char="•"/>
              <a:defRPr/>
            </a:pPr>
            <a:r>
              <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Revocations</a:t>
            </a:r>
          </a:p>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rPr>
              <a:t> Accredited Representative Portal</a:t>
            </a:r>
          </a:p>
          <a:p>
            <a:pPr eaLnBrk="0" fontAlgn="base" hangingPunct="0">
              <a:spcBef>
                <a:spcPct val="0"/>
              </a:spcBef>
              <a:spcAft>
                <a:spcPct val="0"/>
              </a:spcAft>
              <a:buFontTx/>
              <a:buChar char="•"/>
              <a:defRPr/>
            </a:pPr>
            <a:r>
              <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VBMS SSO Changes and updates</a:t>
            </a:r>
          </a:p>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rPr>
              <a:t>Claims Sharks</a:t>
            </a:r>
          </a:p>
          <a:p>
            <a:pPr eaLnBrk="0" fontAlgn="base" hangingPunct="0">
              <a:spcBef>
                <a:spcPct val="0"/>
              </a:spcBef>
              <a:spcAft>
                <a:spcPct val="0"/>
              </a:spcAft>
              <a:buFontTx/>
              <a:buChar char="•"/>
              <a:defRPr/>
            </a:pPr>
            <a:r>
              <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TVB Intake Queue</a:t>
            </a:r>
          </a:p>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rPr>
              <a:t>POA verification</a:t>
            </a:r>
          </a:p>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rPr>
              <a:t>Automatic Decision  Support</a:t>
            </a:r>
          </a:p>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rPr>
              <a:t>Freund V Collins Class Action</a:t>
            </a:r>
          </a:p>
          <a:p>
            <a:pPr eaLnBrk="0" fontAlgn="base" hangingPunct="0">
              <a:spcBef>
                <a:spcPct val="0"/>
              </a:spcBef>
              <a:spcAft>
                <a:spcPct val="0"/>
              </a:spcAft>
              <a:buFontTx/>
              <a:buChar char="•"/>
              <a:defRPr/>
            </a:pPr>
            <a:r>
              <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Digital BDD</a:t>
            </a:r>
          </a:p>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rPr>
              <a:t>MSC Support</a:t>
            </a:r>
          </a:p>
          <a:p>
            <a:pPr eaLnBrk="0" fontAlgn="base" hangingPunct="0">
              <a:spcBef>
                <a:spcPct val="0"/>
              </a:spcBef>
              <a:spcAft>
                <a:spcPct val="0"/>
              </a:spcAft>
              <a:buFontTx/>
              <a:buChar char="•"/>
              <a:defRPr/>
            </a:pPr>
            <a:r>
              <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DSO Concerns</a:t>
            </a:r>
          </a:p>
          <a:p>
            <a:pPr eaLnBrk="0" fontAlgn="base" hangingPunct="0">
              <a:spcBef>
                <a:spcPct val="0"/>
              </a:spcBef>
              <a:spcAft>
                <a:spcPct val="0"/>
              </a:spcAft>
              <a:buFontTx/>
              <a:buChar char="•"/>
              <a:defRPr/>
            </a:pPr>
            <a:endPar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
        <p:nvSpPr>
          <p:cNvPr id="5" name="Slide Number Placeholder 4"/>
          <p:cNvSpPr>
            <a:spLocks noGrp="1"/>
          </p:cNvSpPr>
          <p:nvPr>
            <p:ph type="sldNum" sz="quarter" idx="12"/>
          </p:nvPr>
        </p:nvSpPr>
        <p:spPr/>
        <p:txBody>
          <a:bodyPr/>
          <a:lstStyle/>
          <a:p>
            <a:fld id="{FF9F61E9-213B-4670-A4B2-79E6E6C9DE89}" type="slidenum">
              <a:rPr lang="en-US" altLang="en-US" smtClean="0"/>
              <a:pPr/>
              <a:t>2</a:t>
            </a:fld>
            <a:endParaRPr lang="en-US" altLang="en-US"/>
          </a:p>
        </p:txBody>
      </p:sp>
      <p:sp>
        <p:nvSpPr>
          <p:cNvPr id="7" name="Rectangle 2">
            <a:extLst>
              <a:ext uri="{FF2B5EF4-FFF2-40B4-BE49-F238E27FC236}">
                <a16:creationId xmlns:a16="http://schemas.microsoft.com/office/drawing/2014/main" id="{F0698B0A-6B47-1B7A-13A2-DE86D95AA1FE}"/>
              </a:ext>
            </a:extLst>
          </p:cNvPr>
          <p:cNvSpPr>
            <a:spLocks noChangeArrowheads="1"/>
          </p:cNvSpPr>
          <p:nvPr/>
        </p:nvSpPr>
        <p:spPr bwMode="auto">
          <a:xfrm>
            <a:off x="0" y="2989179"/>
            <a:ext cx="21116823"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4010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8741D-CC3C-58B2-BCCE-19275BBE3B8B}"/>
            </a:ext>
          </a:extLst>
        </p:cNvPr>
        <p:cNvGrpSpPr/>
        <p:nvPr/>
      </p:nvGrpSpPr>
      <p:grpSpPr>
        <a:xfrm>
          <a:off x="0" y="0"/>
          <a:ext cx="0" cy="0"/>
          <a:chOff x="0" y="0"/>
          <a:chExt cx="0" cy="0"/>
        </a:xfrm>
      </p:grpSpPr>
      <p:sp>
        <p:nvSpPr>
          <p:cNvPr id="7170" name="Text Box 2">
            <a:extLst>
              <a:ext uri="{FF2B5EF4-FFF2-40B4-BE49-F238E27FC236}">
                <a16:creationId xmlns:a16="http://schemas.microsoft.com/office/drawing/2014/main" id="{8AA1F8AE-25D7-BD26-9162-7562CEAE9447}"/>
              </a:ext>
            </a:extLst>
          </p:cNvPr>
          <p:cNvSpPr txBox="1">
            <a:spLocks noChangeArrowheads="1"/>
          </p:cNvSpPr>
          <p:nvPr/>
        </p:nvSpPr>
        <p:spPr bwMode="auto">
          <a:xfrm>
            <a:off x="147144" y="314036"/>
            <a:ext cx="3505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en-US" sz="3200" b="1" dirty="0" err="1">
                <a:latin typeface="Times New Roman" panose="02020603050405020304" pitchFamily="18" charset="0"/>
                <a:cs typeface="Times New Roman" panose="02020603050405020304" pitchFamily="18" charset="0"/>
              </a:rPr>
              <a:t>Revocations</a:t>
            </a:r>
            <a:endParaRPr lang="fr-FR" altLang="en-US"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58CA7C27-8033-E986-4689-63CE51506A3F}"/>
              </a:ext>
            </a:extLst>
          </p:cNvPr>
          <p:cNvSpPr txBox="1"/>
          <p:nvPr/>
        </p:nvSpPr>
        <p:spPr>
          <a:xfrm>
            <a:off x="60007" y="1338366"/>
            <a:ext cx="11938635" cy="4913210"/>
          </a:xfrm>
          <a:prstGeom prst="rect">
            <a:avLst/>
          </a:prstGeom>
          <a:noFill/>
        </p:spPr>
        <p:txBody>
          <a:bodyPr wrap="square">
            <a:noAutofit/>
          </a:bodyPr>
          <a:lstStyle/>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rPr>
              <a:t> NVS Policy and Procedure</a:t>
            </a:r>
          </a:p>
          <a:p>
            <a:pPr eaLnBrk="0" fontAlgn="base" hangingPunct="0">
              <a:spcBef>
                <a:spcPct val="0"/>
              </a:spcBef>
              <a:spcAft>
                <a:spcPct val="0"/>
              </a:spcAft>
              <a:defRPr/>
            </a:pPr>
            <a:endParaRPr lang="en-US" altLang="en-US" sz="2800" dirty="0">
              <a:solidFill>
                <a:prstClr val="black"/>
              </a:solidFill>
              <a:latin typeface="Cambria" panose="02040503050406030204" pitchFamily="18" charset="0"/>
              <a:ea typeface="Cambria" panose="02040503050406030204" pitchFamily="18" charset="0"/>
            </a:endParaRPr>
          </a:p>
          <a:p>
            <a:pPr lvl="1" eaLnBrk="0" fontAlgn="base" hangingPunct="0">
              <a:spcBef>
                <a:spcPct val="0"/>
              </a:spcBef>
              <a:spcAft>
                <a:spcPct val="0"/>
              </a:spcAft>
              <a:buFontTx/>
              <a:buChar char="•"/>
              <a:defRPr/>
            </a:pPr>
            <a:r>
              <a:rPr lang="en-US" sz="2400" b="0" i="0" u="none" strike="noStrike" baseline="0" dirty="0">
                <a:solidFill>
                  <a:srgbClr val="000000"/>
                </a:solidFill>
                <a:latin typeface="TimesNewRoman"/>
              </a:rPr>
              <a:t>  A Power of Attorney or other required designation shall not be refused or revoked by the VFW except for a compelling reason(s), and then only by the appropriate DSO or the Director, National Veterans Service. The Director, National Veterans Service, may delegate this authority to a member of the NVS staff not lower than an Associate Director.</a:t>
            </a:r>
          </a:p>
          <a:p>
            <a:pPr lvl="1" eaLnBrk="0" fontAlgn="base" hangingPunct="0">
              <a:spcBef>
                <a:spcPct val="0"/>
              </a:spcBef>
              <a:spcAft>
                <a:spcPct val="0"/>
              </a:spcAft>
              <a:defRPr/>
            </a:pPr>
            <a:endParaRPr lang="en-US" sz="2400" b="0" i="0" u="none" strike="noStrike" baseline="0" dirty="0">
              <a:solidFill>
                <a:srgbClr val="000000"/>
              </a:solidFill>
              <a:latin typeface="TimesNewRoman"/>
            </a:endParaRPr>
          </a:p>
          <a:p>
            <a:pPr lvl="1" eaLnBrk="0" fontAlgn="base" hangingPunct="0">
              <a:spcBef>
                <a:spcPct val="0"/>
              </a:spcBef>
              <a:spcAft>
                <a:spcPct val="0"/>
              </a:spcAft>
              <a:buFontTx/>
              <a:buChar char="•"/>
              <a:defRPr/>
            </a:pPr>
            <a:r>
              <a:rPr lang="en-US" altLang="en-US" sz="2400" dirty="0">
                <a:solidFill>
                  <a:prstClr val="black"/>
                </a:solidFill>
                <a:latin typeface="Cambria" panose="02040503050406030204" pitchFamily="18" charset="0"/>
                <a:ea typeface="Cambria" panose="02040503050406030204" pitchFamily="18" charset="0"/>
              </a:rPr>
              <a:t>Once the decision to revoke Power of Attorney is made, the Department Service Officer shall submit notification of this decision in writing to the VA and the client, with a copy uploaded to the VFW’s claims management system. The notification to the VA may be sent electronically and must request that access to VA systems be terminated immediately, and will include a copy of the notification sent to the client.</a:t>
            </a:r>
          </a:p>
        </p:txBody>
      </p:sp>
      <p:sp>
        <p:nvSpPr>
          <p:cNvPr id="5" name="Slide Number Placeholder 4">
            <a:extLst>
              <a:ext uri="{FF2B5EF4-FFF2-40B4-BE49-F238E27FC236}">
                <a16:creationId xmlns:a16="http://schemas.microsoft.com/office/drawing/2014/main" id="{502C700A-E688-49CB-D45E-D1F8D71D4B6A}"/>
              </a:ext>
            </a:extLst>
          </p:cNvPr>
          <p:cNvSpPr>
            <a:spLocks noGrp="1"/>
          </p:cNvSpPr>
          <p:nvPr>
            <p:ph type="sldNum" sz="quarter" idx="12"/>
          </p:nvPr>
        </p:nvSpPr>
        <p:spPr/>
        <p:txBody>
          <a:bodyPr/>
          <a:lstStyle/>
          <a:p>
            <a:fld id="{FF9F61E9-213B-4670-A4B2-79E6E6C9DE89}" type="slidenum">
              <a:rPr lang="en-US" altLang="en-US" smtClean="0"/>
              <a:pPr/>
              <a:t>3</a:t>
            </a:fld>
            <a:endParaRPr lang="en-US" altLang="en-US"/>
          </a:p>
        </p:txBody>
      </p:sp>
      <p:sp>
        <p:nvSpPr>
          <p:cNvPr id="7" name="Rectangle 2">
            <a:extLst>
              <a:ext uri="{FF2B5EF4-FFF2-40B4-BE49-F238E27FC236}">
                <a16:creationId xmlns:a16="http://schemas.microsoft.com/office/drawing/2014/main" id="{E22E1983-77F6-97F5-F75A-D78088C7673D}"/>
              </a:ext>
            </a:extLst>
          </p:cNvPr>
          <p:cNvSpPr>
            <a:spLocks noChangeArrowheads="1"/>
          </p:cNvSpPr>
          <p:nvPr/>
        </p:nvSpPr>
        <p:spPr bwMode="auto">
          <a:xfrm>
            <a:off x="0" y="2989179"/>
            <a:ext cx="21116823"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741974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4</a:t>
            </a:fld>
            <a:endParaRPr lang="en-US" altLang="en-US" sz="1900"/>
          </a:p>
        </p:txBody>
      </p:sp>
      <p:sp>
        <p:nvSpPr>
          <p:cNvPr id="8" name="Text Box 2"/>
          <p:cNvSpPr txBox="1">
            <a:spLocks noChangeArrowheads="1"/>
          </p:cNvSpPr>
          <p:nvPr/>
        </p:nvSpPr>
        <p:spPr bwMode="auto">
          <a:xfrm>
            <a:off x="159869" y="136524"/>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r>
              <a:rPr lang="en-US" altLang="en-US" sz="3200" b="1" dirty="0">
                <a:latin typeface="Times New Roman" panose="02020603050405020304" pitchFamily="18" charset="0"/>
                <a:ea typeface="+mj-ea"/>
                <a:cs typeface="Times New Roman" panose="02020603050405020304" pitchFamily="18" charset="0"/>
              </a:rPr>
              <a:t>Revocation (</a:t>
            </a:r>
            <a:r>
              <a:rPr lang="en-US" altLang="en-US" sz="3200" b="1" dirty="0" err="1">
                <a:latin typeface="Times New Roman" panose="02020603050405020304" pitchFamily="18" charset="0"/>
                <a:ea typeface="+mj-ea"/>
                <a:cs typeface="Times New Roman" panose="02020603050405020304" pitchFamily="18" charset="0"/>
              </a:rPr>
              <a:t>Cont</a:t>
            </a:r>
            <a:r>
              <a:rPr lang="en-US" altLang="en-US" sz="3200" b="1" dirty="0">
                <a:latin typeface="Times New Roman" panose="02020603050405020304" pitchFamily="18" charset="0"/>
                <a:ea typeface="+mj-ea"/>
                <a:cs typeface="Times New Roman" panose="02020603050405020304" pitchFamily="18" charset="0"/>
              </a:rPr>
              <a:t>)</a:t>
            </a: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48402D68-6F98-FD0E-E328-4873D9A6CB4E}"/>
              </a:ext>
            </a:extLst>
          </p:cNvPr>
          <p:cNvSpPr txBox="1"/>
          <p:nvPr/>
        </p:nvSpPr>
        <p:spPr>
          <a:xfrm>
            <a:off x="587829" y="1262743"/>
            <a:ext cx="11027228" cy="5386090"/>
          </a:xfrm>
          <a:prstGeom prst="rect">
            <a:avLst/>
          </a:prstGeom>
          <a:noFill/>
        </p:spPr>
        <p:txBody>
          <a:bodyPr wrap="square" rtlCol="0">
            <a:spAutoFit/>
          </a:bodyPr>
          <a:lstStyle/>
          <a:p>
            <a:pPr algn="l"/>
            <a:r>
              <a:rPr lang="en-US" sz="2800" b="0" i="0" u="none" strike="noStrike" baseline="0" dirty="0">
                <a:solidFill>
                  <a:srgbClr val="000000"/>
                </a:solidFill>
                <a:latin typeface="TimesNewRoman"/>
              </a:rPr>
              <a:t>The notification to the client must be sent via First Class Mail and include at a minimum:</a:t>
            </a:r>
          </a:p>
          <a:p>
            <a:pPr lvl="1"/>
            <a:r>
              <a:rPr lang="en-US" sz="2800" b="0" i="0" u="none" strike="noStrike" baseline="0" dirty="0">
                <a:solidFill>
                  <a:srgbClr val="000000"/>
                </a:solidFill>
                <a:latin typeface="Symbol" panose="05050102010706020507" pitchFamily="18" charset="2"/>
              </a:rPr>
              <a:t></a:t>
            </a:r>
            <a:r>
              <a:rPr lang="en-US" sz="2600" b="0" i="0" u="none" strike="noStrike" baseline="0" dirty="0">
                <a:solidFill>
                  <a:srgbClr val="000000"/>
                </a:solidFill>
                <a:latin typeface="TimesNewRoman"/>
              </a:rPr>
              <a:t>Date of notification</a:t>
            </a:r>
          </a:p>
          <a:p>
            <a:pPr lvl="1"/>
            <a:r>
              <a:rPr lang="en-US" sz="2600" b="0" i="0" u="none" strike="noStrike" baseline="0" dirty="0">
                <a:solidFill>
                  <a:srgbClr val="000000"/>
                </a:solidFill>
                <a:latin typeface="Symbol" panose="05050102010706020507" pitchFamily="18" charset="2"/>
              </a:rPr>
              <a:t></a:t>
            </a:r>
            <a:r>
              <a:rPr lang="en-US" sz="2600" b="0" i="0" u="none" strike="noStrike" baseline="0" dirty="0">
                <a:solidFill>
                  <a:srgbClr val="000000"/>
                </a:solidFill>
                <a:latin typeface="TimesNewRoman"/>
              </a:rPr>
              <a:t>The client’s name, return address, and last four of SSN</a:t>
            </a:r>
          </a:p>
          <a:p>
            <a:pPr lvl="1"/>
            <a:r>
              <a:rPr lang="en-US" sz="2600" b="0" i="0" u="none" strike="noStrike" baseline="0" dirty="0">
                <a:solidFill>
                  <a:srgbClr val="000000"/>
                </a:solidFill>
                <a:latin typeface="Symbol" panose="05050102010706020507" pitchFamily="18" charset="2"/>
              </a:rPr>
              <a:t></a:t>
            </a:r>
            <a:r>
              <a:rPr lang="en-US" sz="2600" b="0" i="0" u="none" strike="noStrike" baseline="0" dirty="0">
                <a:solidFill>
                  <a:srgbClr val="000000"/>
                </a:solidFill>
                <a:latin typeface="TimesNewRoman"/>
              </a:rPr>
              <a:t>An explanation that we have tried to assist the client</a:t>
            </a:r>
          </a:p>
          <a:p>
            <a:pPr lvl="1"/>
            <a:r>
              <a:rPr lang="en-US" sz="2600" b="0" i="0" u="none" strike="noStrike" baseline="0" dirty="0">
                <a:solidFill>
                  <a:srgbClr val="000000"/>
                </a:solidFill>
                <a:latin typeface="Symbol" panose="05050102010706020507" pitchFamily="18" charset="2"/>
              </a:rPr>
              <a:t></a:t>
            </a:r>
            <a:r>
              <a:rPr lang="en-US" sz="2600" b="0" i="0" u="none" strike="noStrike" baseline="0" dirty="0">
                <a:solidFill>
                  <a:srgbClr val="000000"/>
                </a:solidFill>
                <a:latin typeface="TimesNewRoman"/>
              </a:rPr>
              <a:t>A brief summary of the incident or interaction that led to the decision to revoke Power of Attorney</a:t>
            </a:r>
          </a:p>
          <a:p>
            <a:pPr lvl="1"/>
            <a:r>
              <a:rPr lang="en-US" sz="2600" b="0" i="0" u="none" strike="noStrike" baseline="0" dirty="0">
                <a:solidFill>
                  <a:srgbClr val="000000"/>
                </a:solidFill>
                <a:latin typeface="Symbol" panose="05050102010706020507" pitchFamily="18" charset="2"/>
              </a:rPr>
              <a:t></a:t>
            </a:r>
            <a:r>
              <a:rPr lang="en-US" sz="2600" b="0" i="0" u="none" strike="noStrike" baseline="0" dirty="0">
                <a:solidFill>
                  <a:srgbClr val="000000"/>
                </a:solidFill>
                <a:latin typeface="TimesNewRoman"/>
              </a:rPr>
              <a:t>Assurance that our decision to revoke will not affect the outcome of the claim or the client’s ability to seek other representation.</a:t>
            </a:r>
          </a:p>
          <a:p>
            <a:pPr lvl="1"/>
            <a:r>
              <a:rPr lang="en-US" sz="2600" b="0" i="0" u="none" strike="noStrike" baseline="0" dirty="0">
                <a:solidFill>
                  <a:srgbClr val="000000"/>
                </a:solidFill>
                <a:latin typeface="Symbol" panose="05050102010706020507" pitchFamily="18" charset="2"/>
              </a:rPr>
              <a:t></a:t>
            </a:r>
            <a:r>
              <a:rPr lang="en-US" sz="2600" b="0" i="0" u="none" strike="noStrike" baseline="0" dirty="0">
                <a:solidFill>
                  <a:srgbClr val="000000"/>
                </a:solidFill>
                <a:latin typeface="TimesNewRoman"/>
              </a:rPr>
              <a:t>The name and signature of the Department Service Officer. If the Department Service Officer is uncomfortable or unavailable to sign the revocation notice, an NVS designee no lower than Associate Director may prepare and sign the document.</a:t>
            </a:r>
            <a:endParaRPr lang="en-US" sz="2600" dirty="0"/>
          </a:p>
        </p:txBody>
      </p:sp>
    </p:spTree>
    <p:extLst>
      <p:ext uri="{BB962C8B-B14F-4D97-AF65-F5344CB8AC3E}">
        <p14:creationId xmlns:p14="http://schemas.microsoft.com/office/powerpoint/2010/main" val="1779175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F77D5-3037-5B7A-2F75-C36C43B338A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B5BC416-D734-81CA-E190-5ABD60B372B8}"/>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5</a:t>
            </a:fld>
            <a:endParaRPr lang="en-US" altLang="en-US" sz="1900"/>
          </a:p>
        </p:txBody>
      </p:sp>
      <p:sp>
        <p:nvSpPr>
          <p:cNvPr id="8" name="Text Box 2">
            <a:extLst>
              <a:ext uri="{FF2B5EF4-FFF2-40B4-BE49-F238E27FC236}">
                <a16:creationId xmlns:a16="http://schemas.microsoft.com/office/drawing/2014/main" id="{43707C53-C04C-B977-3A68-EC8930296502}"/>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r>
              <a:rPr lang="en-US" altLang="en-US" sz="3200" b="1" dirty="0">
                <a:latin typeface="Times New Roman" panose="02020603050405020304" pitchFamily="18" charset="0"/>
                <a:ea typeface="+mj-ea"/>
                <a:cs typeface="Times New Roman" panose="02020603050405020304" pitchFamily="18" charset="0"/>
              </a:rPr>
              <a:t>Revocation (</a:t>
            </a:r>
            <a:r>
              <a:rPr lang="en-US" altLang="en-US" sz="3200" b="1" dirty="0" err="1">
                <a:latin typeface="Times New Roman" panose="02020603050405020304" pitchFamily="18" charset="0"/>
                <a:ea typeface="+mj-ea"/>
                <a:cs typeface="Times New Roman" panose="02020603050405020304" pitchFamily="18" charset="0"/>
              </a:rPr>
              <a:t>Cont</a:t>
            </a:r>
            <a:r>
              <a:rPr lang="en-US" altLang="en-US" sz="3200" b="1" dirty="0">
                <a:latin typeface="Times New Roman" panose="02020603050405020304" pitchFamily="18" charset="0"/>
                <a:ea typeface="+mj-ea"/>
                <a:cs typeface="Times New Roman" panose="02020603050405020304" pitchFamily="18" charset="0"/>
              </a:rPr>
              <a:t>)</a:t>
            </a: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5" name="TextBox 4">
            <a:extLst>
              <a:ext uri="{FF2B5EF4-FFF2-40B4-BE49-F238E27FC236}">
                <a16:creationId xmlns:a16="http://schemas.microsoft.com/office/drawing/2014/main" id="{6F353E0E-9984-0845-E219-2C7327E51DB9}"/>
              </a:ext>
            </a:extLst>
          </p:cNvPr>
          <p:cNvSpPr txBox="1"/>
          <p:nvPr/>
        </p:nvSpPr>
        <p:spPr>
          <a:xfrm>
            <a:off x="727113" y="3162899"/>
            <a:ext cx="10785514" cy="1815882"/>
          </a:xfrm>
          <a:prstGeom prst="rect">
            <a:avLst/>
          </a:prstGeom>
          <a:noFill/>
        </p:spPr>
        <p:txBody>
          <a:bodyPr wrap="square" rtlCol="0">
            <a:spAutoFit/>
          </a:bodyPr>
          <a:lstStyle/>
          <a:p>
            <a:pPr marL="285750" indent="-285750" algn="l">
              <a:buFont typeface="Arial" panose="020B0604020202020204" pitchFamily="34" charset="0"/>
              <a:buChar char="•"/>
            </a:pPr>
            <a:r>
              <a:rPr lang="en-US" sz="2800" b="0" i="0" u="none" strike="noStrike" baseline="0" dirty="0">
                <a:solidFill>
                  <a:srgbClr val="000000"/>
                </a:solidFill>
                <a:latin typeface="TimesNewRoman"/>
              </a:rPr>
              <a:t>A Power of Attorney may not be revoked after a client’s appeal to the BVA has been submitted without coordination and permission granted by the Director, NVS or their</a:t>
            </a:r>
            <a:r>
              <a:rPr lang="en-US" sz="2800" dirty="0">
                <a:solidFill>
                  <a:srgbClr val="000000"/>
                </a:solidFill>
                <a:latin typeface="TimesNewRoman"/>
              </a:rPr>
              <a:t> </a:t>
            </a:r>
            <a:r>
              <a:rPr lang="en-US" sz="2800" b="0" i="0" u="none" strike="noStrike" baseline="0" dirty="0">
                <a:solidFill>
                  <a:srgbClr val="000000"/>
                </a:solidFill>
                <a:latin typeface="TimesNewRoman"/>
              </a:rPr>
              <a:t>designee (not lower than an Associate Director)</a:t>
            </a:r>
            <a:endParaRPr lang="en-US" sz="2800" dirty="0"/>
          </a:p>
        </p:txBody>
      </p:sp>
    </p:spTree>
    <p:extLst>
      <p:ext uri="{BB962C8B-B14F-4D97-AF65-F5344CB8AC3E}">
        <p14:creationId xmlns:p14="http://schemas.microsoft.com/office/powerpoint/2010/main" val="265437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E8D7E-9C29-A6B8-9936-95C8E9DD03B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1B2D0B-21FE-B6DB-3C2A-77879C39053A}"/>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6</a:t>
            </a:fld>
            <a:endParaRPr lang="en-US" altLang="en-US" sz="1900"/>
          </a:p>
        </p:txBody>
      </p:sp>
      <p:sp>
        <p:nvSpPr>
          <p:cNvPr id="8" name="Text Box 2">
            <a:extLst>
              <a:ext uri="{FF2B5EF4-FFF2-40B4-BE49-F238E27FC236}">
                <a16:creationId xmlns:a16="http://schemas.microsoft.com/office/drawing/2014/main" id="{57ACDFBC-698B-3CE5-A4EB-CFB523CEF7EC}"/>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A2DD38B3-B448-482B-674F-4D0F8B36B66C}"/>
              </a:ext>
            </a:extLst>
          </p:cNvPr>
          <p:cNvSpPr txBox="1"/>
          <p:nvPr/>
        </p:nvSpPr>
        <p:spPr>
          <a:xfrm>
            <a:off x="286871" y="304098"/>
            <a:ext cx="6940194"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Accredited Representative Portal </a:t>
            </a:r>
          </a:p>
        </p:txBody>
      </p:sp>
      <p:sp>
        <p:nvSpPr>
          <p:cNvPr id="5" name="TextBox 4">
            <a:extLst>
              <a:ext uri="{FF2B5EF4-FFF2-40B4-BE49-F238E27FC236}">
                <a16:creationId xmlns:a16="http://schemas.microsoft.com/office/drawing/2014/main" id="{D7E10831-7FFA-B6A0-E2C2-35EEC4C40F2B}"/>
              </a:ext>
            </a:extLst>
          </p:cNvPr>
          <p:cNvSpPr txBox="1"/>
          <p:nvPr/>
        </p:nvSpPr>
        <p:spPr>
          <a:xfrm flipH="1">
            <a:off x="838998" y="2828336"/>
            <a:ext cx="10514802"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Access</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Utilization</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Issues? </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4063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BCE8D-5894-04CE-B824-764E910E330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D4BA22B-00AD-12EC-B532-815BD0C97441}"/>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7</a:t>
            </a:fld>
            <a:endParaRPr lang="en-US" altLang="en-US" sz="1900"/>
          </a:p>
        </p:txBody>
      </p:sp>
      <p:sp>
        <p:nvSpPr>
          <p:cNvPr id="8" name="Text Box 2">
            <a:extLst>
              <a:ext uri="{FF2B5EF4-FFF2-40B4-BE49-F238E27FC236}">
                <a16:creationId xmlns:a16="http://schemas.microsoft.com/office/drawing/2014/main" id="{9647F178-6C52-0FFC-6CDF-03F57883A211}"/>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BE581450-2633-ED3F-91C1-C00244265190}"/>
              </a:ext>
            </a:extLst>
          </p:cNvPr>
          <p:cNvSpPr txBox="1"/>
          <p:nvPr/>
        </p:nvSpPr>
        <p:spPr>
          <a:xfrm>
            <a:off x="286871" y="304098"/>
            <a:ext cx="6940194"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VBMS Updates </a:t>
            </a:r>
          </a:p>
        </p:txBody>
      </p:sp>
      <p:sp>
        <p:nvSpPr>
          <p:cNvPr id="5" name="TextBox 4">
            <a:extLst>
              <a:ext uri="{FF2B5EF4-FFF2-40B4-BE49-F238E27FC236}">
                <a16:creationId xmlns:a16="http://schemas.microsoft.com/office/drawing/2014/main" id="{7202A27A-B5DA-F4EB-D040-51979BAF39D0}"/>
              </a:ext>
            </a:extLst>
          </p:cNvPr>
          <p:cNvSpPr txBox="1"/>
          <p:nvPr/>
        </p:nvSpPr>
        <p:spPr>
          <a:xfrm flipH="1">
            <a:off x="838998" y="2828336"/>
            <a:ext cx="10514802"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CITRIX Vs AZURE</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SSO process</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Issues? </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2944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BB020-69DF-9919-CF95-DB598FDDC82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4D79F89-B8E9-E23A-FE8A-95B3EAC2EFDF}"/>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8</a:t>
            </a:fld>
            <a:endParaRPr lang="en-US" altLang="en-US" sz="1900"/>
          </a:p>
        </p:txBody>
      </p:sp>
      <p:sp>
        <p:nvSpPr>
          <p:cNvPr id="8" name="Text Box 2">
            <a:extLst>
              <a:ext uri="{FF2B5EF4-FFF2-40B4-BE49-F238E27FC236}">
                <a16:creationId xmlns:a16="http://schemas.microsoft.com/office/drawing/2014/main" id="{9902CABE-B861-4A03-10D4-2DA7F7093C8E}"/>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257AFC0C-9991-9EE0-D8E2-A9E0E0D7D5C1}"/>
              </a:ext>
            </a:extLst>
          </p:cNvPr>
          <p:cNvSpPr txBox="1"/>
          <p:nvPr/>
        </p:nvSpPr>
        <p:spPr>
          <a:xfrm>
            <a:off x="286871" y="304098"/>
            <a:ext cx="6940194"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Claim Sharks</a:t>
            </a:r>
          </a:p>
        </p:txBody>
      </p:sp>
      <p:sp>
        <p:nvSpPr>
          <p:cNvPr id="5" name="TextBox 4">
            <a:extLst>
              <a:ext uri="{FF2B5EF4-FFF2-40B4-BE49-F238E27FC236}">
                <a16:creationId xmlns:a16="http://schemas.microsoft.com/office/drawing/2014/main" id="{FB477465-8E86-99CD-7CBB-2BF0BB9D9D3A}"/>
              </a:ext>
            </a:extLst>
          </p:cNvPr>
          <p:cNvSpPr txBox="1"/>
          <p:nvPr/>
        </p:nvSpPr>
        <p:spPr>
          <a:xfrm flipH="1">
            <a:off x="838599" y="2534046"/>
            <a:ext cx="10514802"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Reporting</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Resources</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What can be done to assist the veteran or family</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5824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F2FF5-845A-9610-84A3-1EBDCA37CDB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75D4D5-37A4-B0EC-9F4C-1C17F67276E8}"/>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9</a:t>
            </a:fld>
            <a:endParaRPr lang="en-US" altLang="en-US" sz="1900"/>
          </a:p>
        </p:txBody>
      </p:sp>
      <p:sp>
        <p:nvSpPr>
          <p:cNvPr id="8" name="Text Box 2">
            <a:extLst>
              <a:ext uri="{FF2B5EF4-FFF2-40B4-BE49-F238E27FC236}">
                <a16:creationId xmlns:a16="http://schemas.microsoft.com/office/drawing/2014/main" id="{6D4B393A-70F4-E05A-240E-DBA5C53490BF}"/>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endParaRPr lang="en-US" altLang="en-US" sz="3200" b="1" kern="1200" dirty="0">
              <a:latin typeface="Times New Roman" panose="02020603050405020304" pitchFamily="18" charset="0"/>
              <a:ea typeface="+mj-ea"/>
              <a:cs typeface="Times New Roman" panose="02020603050405020304" pitchFamily="18" charset="0"/>
            </a:endParaRPr>
          </a:p>
        </p:txBody>
      </p:sp>
      <p:sp>
        <p:nvSpPr>
          <p:cNvPr id="3" name="TextBox 2">
            <a:extLst>
              <a:ext uri="{FF2B5EF4-FFF2-40B4-BE49-F238E27FC236}">
                <a16:creationId xmlns:a16="http://schemas.microsoft.com/office/drawing/2014/main" id="{3B5404A6-21D8-EDBE-05AB-216346F23353}"/>
              </a:ext>
            </a:extLst>
          </p:cNvPr>
          <p:cNvSpPr txBox="1"/>
          <p:nvPr/>
        </p:nvSpPr>
        <p:spPr>
          <a:xfrm>
            <a:off x="286871" y="304098"/>
            <a:ext cx="6940194"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TVB Intake Queue</a:t>
            </a:r>
          </a:p>
        </p:txBody>
      </p:sp>
      <p:sp>
        <p:nvSpPr>
          <p:cNvPr id="5" name="TextBox 4">
            <a:extLst>
              <a:ext uri="{FF2B5EF4-FFF2-40B4-BE49-F238E27FC236}">
                <a16:creationId xmlns:a16="http://schemas.microsoft.com/office/drawing/2014/main" id="{39F0E406-0969-2C94-8DEB-6834A6F9FD53}"/>
              </a:ext>
            </a:extLst>
          </p:cNvPr>
          <p:cNvSpPr txBox="1"/>
          <p:nvPr/>
        </p:nvSpPr>
        <p:spPr>
          <a:xfrm flipH="1">
            <a:off x="1101358" y="2544556"/>
            <a:ext cx="10514802"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Where to locate the Intake Queue in TVB</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Response window &amp; challenges</a:t>
            </a:r>
          </a:p>
          <a:p>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Best Practices</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18786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5.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6.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a6b5228-0763-4ab2-a525-03dd6c25d21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1B40C068555CA4CBDE3DEF3AEEBCA20" ma:contentTypeVersion="14" ma:contentTypeDescription="Create a new document." ma:contentTypeScope="" ma:versionID="46f6ae790b3a0afeb7598f7801016a80">
  <xsd:schema xmlns:xsd="http://www.w3.org/2001/XMLSchema" xmlns:xs="http://www.w3.org/2001/XMLSchema" xmlns:p="http://schemas.microsoft.com/office/2006/metadata/properties" xmlns:ns3="da6b5228-0763-4ab2-a525-03dd6c25d21b" xmlns:ns4="5396716d-cee8-4cbf-a24e-7c056ba14137" targetNamespace="http://schemas.microsoft.com/office/2006/metadata/properties" ma:root="true" ma:fieldsID="da0e08c90c8545ceb97f90f72b2c0298" ns3:_="" ns4:_="">
    <xsd:import namespace="da6b5228-0763-4ab2-a525-03dd6c25d21b"/>
    <xsd:import namespace="5396716d-cee8-4cbf-a24e-7c056ba1413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_activity" minOccurs="0"/>
                <xsd:element ref="ns4:SharedWithUsers" minOccurs="0"/>
                <xsd:element ref="ns4:SharedWithDetails" minOccurs="0"/>
                <xsd:element ref="ns4:SharingHintHash"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6b5228-0763-4ab2-a525-03dd6c25d2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396716d-cee8-4cbf-a24e-7c056ba1413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3E23BE-068C-40E9-80DE-61A5C36D9D12}">
  <ds:schemaRefs>
    <ds:schemaRef ds:uri="http://schemas.microsoft.com/sharepoint/v3/contenttype/forms"/>
  </ds:schemaRefs>
</ds:datastoreItem>
</file>

<file path=customXml/itemProps2.xml><?xml version="1.0" encoding="utf-8"?>
<ds:datastoreItem xmlns:ds="http://schemas.openxmlformats.org/officeDocument/2006/customXml" ds:itemID="{B3D9ACD8-C1B9-4F66-B694-848C54D5CB8D}">
  <ds:schemaRefs>
    <ds:schemaRef ds:uri="http://purl.org/dc/elements/1.1/"/>
    <ds:schemaRef ds:uri="http://purl.org/dc/dcmitype/"/>
    <ds:schemaRef ds:uri="http://schemas.microsoft.com/office/2006/documentManagement/types"/>
    <ds:schemaRef ds:uri="http://purl.org/dc/terms/"/>
    <ds:schemaRef ds:uri="da6b5228-0763-4ab2-a525-03dd6c25d21b"/>
    <ds:schemaRef ds:uri="http://schemas.microsoft.com/office/infopath/2007/PartnerControls"/>
    <ds:schemaRef ds:uri="5396716d-cee8-4cbf-a24e-7c056ba14137"/>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D62EED5F-03EF-49F2-BB44-03E10931A2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6b5228-0763-4ab2-a525-03dd6c25d21b"/>
    <ds:schemaRef ds:uri="5396716d-cee8-4cbf-a24e-7c056ba141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13226</TotalTime>
  <Words>1078</Words>
  <Application>Microsoft Office PowerPoint</Application>
  <PresentationFormat>Widescreen</PresentationFormat>
  <Paragraphs>143</Paragraphs>
  <Slides>18</Slides>
  <Notes>3</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18</vt:i4>
      </vt:variant>
    </vt:vector>
  </HeadingPairs>
  <TitlesOfParts>
    <vt:vector size="31" baseType="lpstr">
      <vt:lpstr>Arial</vt:lpstr>
      <vt:lpstr>Calibri</vt:lpstr>
      <vt:lpstr>Calibri Light</vt:lpstr>
      <vt:lpstr>Cambria</vt:lpstr>
      <vt:lpstr>Symbol</vt:lpstr>
      <vt:lpstr>Times New Roman</vt:lpstr>
      <vt:lpstr>TimesNewRoman</vt:lpstr>
      <vt:lpstr>Custom Design</vt:lpstr>
      <vt:lpstr>Office Theme</vt:lpstr>
      <vt:lpstr>2_Custom Design</vt:lpstr>
      <vt:lpstr>NEW LOGO</vt:lpstr>
      <vt:lpstr>1_NEW LOGO</vt:lpstr>
      <vt:lpstr>3_Custom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Keith Garrison</cp:lastModifiedBy>
  <cp:revision>34</cp:revision>
  <cp:lastPrinted>2019-04-23T12:55:55Z</cp:lastPrinted>
  <dcterms:created xsi:type="dcterms:W3CDTF">2018-09-13T15:53:27Z</dcterms:created>
  <dcterms:modified xsi:type="dcterms:W3CDTF">2026-04-27T03:34:24Z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0x01010031B40C068555CA4CBDE3DEF3AEEBCA20</vt:lpwstr>
  </property>
</Properties>
</file>