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5" r:id="rId3"/>
  </p:sldMasterIdLst>
  <p:notesMasterIdLst>
    <p:notesMasterId r:id="rId14"/>
  </p:notesMasterIdLst>
  <p:sldIdLst>
    <p:sldId id="256" r:id="rId4"/>
    <p:sldId id="271" r:id="rId5"/>
    <p:sldId id="265" r:id="rId6"/>
    <p:sldId id="264" r:id="rId7"/>
    <p:sldId id="277" r:id="rId8"/>
    <p:sldId id="333" r:id="rId9"/>
    <p:sldId id="278" r:id="rId10"/>
    <p:sldId id="335" r:id="rId11"/>
    <p:sldId id="266" r:id="rId12"/>
    <p:sldId id="263" r:id="rId13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4123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the members of Congress and US Senators</a:t>
            </a:r>
            <a:r>
              <a:rPr lang="en-US" baseline="0" dirty="0"/>
              <a:t> from your state. Use your status and access to garner support for the VFW’s legislative priorities. </a:t>
            </a:r>
          </a:p>
          <a:p>
            <a:endParaRPr lang="en-US" baseline="0" dirty="0"/>
          </a:p>
          <a:p>
            <a:r>
              <a:rPr lang="en-US" baseline="0" dirty="0"/>
              <a:t>Election: </a:t>
            </a:r>
          </a:p>
          <a:p>
            <a:r>
              <a:rPr lang="en-US" dirty="0" err="1"/>
              <a:t>DO’s</a:t>
            </a:r>
            <a:r>
              <a:rPr lang="en-US" dirty="0"/>
              <a:t>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attend candidate Town Hall Meetings and other events and push our issues.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set up voter registration drives /Get Out the Vote Campaigns on the local level.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provide carpool service on Election Day to help the elderly and disabled get to the voting booth.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support and work for your favorite candidates as a voting constituent. As an individual and VFW member you can work or campaign on behalf of your favorite candidate - and are encouraged to do so.  Do wear your VFW cap. </a:t>
            </a:r>
          </a:p>
          <a:p>
            <a:r>
              <a:rPr lang="en-US" dirty="0" err="1"/>
              <a:t>DON’Ts</a:t>
            </a: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Don’t endorse candidates on behalf of the VFW as a Post, District, Department or National Leader.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1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and support the next generation of VFW leaders.</a:t>
            </a:r>
          </a:p>
          <a:p>
            <a:r>
              <a:rPr lang="en-US" dirty="0"/>
              <a:t>Involve younger members in legislative advocacy. </a:t>
            </a:r>
          </a:p>
          <a:p>
            <a:endParaRPr lang="en-US" dirty="0"/>
          </a:p>
          <a:p>
            <a:r>
              <a:rPr lang="en-US" dirty="0"/>
              <a:t>Provide a semester-long curriculum to receive academic credit at both the undergraduate and graduate level. </a:t>
            </a:r>
          </a:p>
          <a:p>
            <a:r>
              <a:rPr lang="en-US" dirty="0"/>
              <a:t>Foster collaboration between VFW and student veterans at the local and national levels.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223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46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74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781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722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304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7910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77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1889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4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5094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173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0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1921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8664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1130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286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9444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4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69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77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911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156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54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61393-95C7-1E24-4B53-D8A9E04A9E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93638-E524-5B3E-022D-509D6AE02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46A15D-9BFA-27DD-87A1-90B7C8556F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418D5C-DF9D-9B05-F04C-6234CC4E1455}"/>
              </a:ext>
            </a:extLst>
          </p:cNvPr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F81C8A-92FD-D87D-433A-D525DDADF0E1}"/>
              </a:ext>
            </a:extLst>
          </p:cNvPr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1C72B21-9272-7A8D-76CA-47140742EC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.org/advocacy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6548" y="3051973"/>
            <a:ext cx="73514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Legislative Service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6244" y="5760038"/>
            <a:ext cx="2523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Nancy Springer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223" y="3203075"/>
            <a:ext cx="7331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615531" y="5495446"/>
            <a:ext cx="4920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the VFW National Legislative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nspringer@vfw.org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Call: (202) 997-2853</a:t>
            </a:r>
          </a:p>
        </p:txBody>
      </p:sp>
    </p:spTree>
    <p:extLst>
      <p:ext uri="{BB962C8B-B14F-4D97-AF65-F5344CB8AC3E}">
        <p14:creationId xmlns:p14="http://schemas.microsoft.com/office/powerpoint/2010/main" val="267189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Advocacy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9684"/>
            <a:ext cx="9377037" cy="5261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veterans and family members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Preference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Bill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Exposures</a:t>
            </a:r>
          </a:p>
          <a:p>
            <a:pPr lvl="1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 benefits don’t just happen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and better advocates together</a:t>
            </a:r>
          </a:p>
          <a:p>
            <a:pPr lvl="1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what we have secured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IU after reaching retirement age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down of cost-of-living adjustment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5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Legislative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Advocacy a Priority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9656" y="1718590"/>
            <a:ext cx="5904746" cy="51394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All politics is local!</a:t>
            </a:r>
          </a:p>
          <a:p>
            <a:pPr lvl="1"/>
            <a:r>
              <a:rPr lang="en-US" sz="2400" dirty="0"/>
              <a:t>Members of Congress </a:t>
            </a:r>
          </a:p>
          <a:p>
            <a:pPr marL="684213" lvl="1" indent="0">
              <a:buNone/>
            </a:pPr>
            <a:r>
              <a:rPr lang="en-US" sz="2400" dirty="0"/>
              <a:t>care what their voters want</a:t>
            </a:r>
          </a:p>
          <a:p>
            <a:pPr lvl="1"/>
            <a:r>
              <a:rPr lang="en-US" sz="2400" dirty="0"/>
              <a:t>Your perspective matters</a:t>
            </a:r>
          </a:p>
          <a:p>
            <a:pPr lvl="1"/>
            <a:r>
              <a:rPr lang="en-US" sz="2400" dirty="0"/>
              <a:t>Know the VFW’s stance on issues</a:t>
            </a:r>
          </a:p>
          <a:p>
            <a:pPr marL="684213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Work with National Legislative Committee Members</a:t>
            </a:r>
          </a:p>
          <a:p>
            <a:pPr lvl="1"/>
            <a:r>
              <a:rPr lang="en-US" sz="2400" dirty="0"/>
              <a:t>Inform them about issues</a:t>
            </a:r>
          </a:p>
          <a:p>
            <a:pPr lvl="1"/>
            <a:r>
              <a:rPr lang="en-US" sz="2400" dirty="0"/>
              <a:t>Every knowledgeable voice matters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1607511"/>
            <a:ext cx="3776078" cy="45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Victories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F988EE-83FA-4C65-AA3C-3BD561783371}"/>
              </a:ext>
            </a:extLst>
          </p:cNvPr>
          <p:cNvSpPr txBox="1">
            <a:spLocks/>
          </p:cNvSpPr>
          <p:nvPr/>
        </p:nvSpPr>
        <p:spPr>
          <a:xfrm>
            <a:off x="566057" y="1868557"/>
            <a:ext cx="11007634" cy="45574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a typeface="Times New Roman" panose="02020603050405020304" pitchFamily="18" charset="0"/>
              </a:rPr>
              <a:t>H.R. 1815, </a:t>
            </a:r>
            <a:r>
              <a:rPr lang="en-US" sz="3600" i="1" dirty="0">
                <a:solidFill>
                  <a:srgbClr val="333333"/>
                </a:solidFill>
                <a:ea typeface="Times New Roman" panose="02020603050405020304" pitchFamily="18" charset="0"/>
              </a:rPr>
              <a:t>VA Home Loan Program Reform Act, </a:t>
            </a:r>
            <a:r>
              <a:rPr lang="en-US" sz="3600" dirty="0">
                <a:solidFill>
                  <a:srgbClr val="333333"/>
                </a:solidFill>
                <a:ea typeface="Times New Roman" panose="02020603050405020304" pitchFamily="18" charset="0"/>
              </a:rPr>
              <a:t>became law on Jul 30, 2025.</a:t>
            </a:r>
          </a:p>
          <a:p>
            <a:pPr marL="0" indent="0">
              <a:spcBef>
                <a:spcPts val="0"/>
              </a:spcBef>
              <a:spcAft>
                <a:spcPts val="750"/>
              </a:spcAft>
              <a:buSzPct val="110000"/>
              <a:buNone/>
              <a:tabLst>
                <a:tab pos="457200" algn="l"/>
              </a:tabLst>
            </a:pPr>
            <a:endParaRPr lang="en-US" sz="3600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a typeface="Times New Roman" panose="02020603050405020304" pitchFamily="18" charset="0"/>
              </a:rPr>
              <a:t>S.201, </a:t>
            </a:r>
            <a:r>
              <a:rPr lang="en-US" sz="3600" i="1" dirty="0">
                <a:solidFill>
                  <a:srgbClr val="333333"/>
                </a:solidFill>
                <a:ea typeface="Times New Roman" panose="02020603050405020304" pitchFamily="18" charset="0"/>
              </a:rPr>
              <a:t>ACES Act of 2025</a:t>
            </a:r>
            <a:r>
              <a:rPr lang="en-US" sz="3600" dirty="0">
                <a:solidFill>
                  <a:srgbClr val="333333"/>
                </a:solidFill>
                <a:ea typeface="Times New Roman" panose="02020603050405020304" pitchFamily="18" charset="0"/>
              </a:rPr>
              <a:t>, became law on Aug 14, 2025.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SzPct val="110000"/>
              <a:buNone/>
              <a:tabLst>
                <a:tab pos="457200" algn="l"/>
              </a:tabLst>
            </a:pPr>
            <a:endParaRPr lang="en-US" sz="3600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a typeface="Times New Roman" panose="02020603050405020304" pitchFamily="18" charset="0"/>
              </a:rPr>
              <a:t>H.R. 983, </a:t>
            </a:r>
            <a:r>
              <a:rPr lang="en-US" sz="3600" i="1" dirty="0">
                <a:solidFill>
                  <a:srgbClr val="333333"/>
                </a:solidFill>
                <a:ea typeface="Times New Roman" panose="02020603050405020304" pitchFamily="18" charset="0"/>
              </a:rPr>
              <a:t>Montgomery GI Bill Selected Reserves Tuition Fairness Act of 2025</a:t>
            </a:r>
            <a:r>
              <a:rPr lang="en-US" sz="3600" dirty="0">
                <a:solidFill>
                  <a:srgbClr val="333333"/>
                </a:solidFill>
                <a:ea typeface="Times New Roman" panose="02020603050405020304" pitchFamily="18" charset="0"/>
              </a:rPr>
              <a:t>, became law on Dec 12, 2025.</a:t>
            </a:r>
            <a:endParaRPr lang="en-US" sz="3600" dirty="0"/>
          </a:p>
          <a:p>
            <a:pPr marL="0" indent="0">
              <a:buSzPct val="110000"/>
              <a:buNone/>
            </a:pPr>
            <a:endParaRPr lang="en-US" sz="2400" dirty="0"/>
          </a:p>
          <a:p>
            <a:pPr>
              <a:buSzPct val="11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SzPct val="11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SzPct val="110000"/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15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8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Priority Goals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268811C-CEC3-C153-A7E0-F182135CA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294" y="1513210"/>
            <a:ext cx="11090169" cy="520826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Fully fund relevant programs for service members, veterans, and their families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Ensure timely service member and veteran access to high-quality health care without increasing cost shares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Secure access to education/employment opportunities and assistance for success after leaving military service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Improve the claims process to protect the earned benefits of our veterans and survivors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Maintain military quality of life and comprehensive benefits/retirement packages 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Support the all-volunteer force that protects our citizens and defends American interests around the world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7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478" y="0"/>
            <a:ext cx="1037912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 Action Corps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183" y="1392573"/>
            <a:ext cx="11033760" cy="496377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Weekly e-newsletter and Action Alerts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informed and involved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 to Action Alerts and make a difference</a:t>
            </a:r>
          </a:p>
          <a:p>
            <a:pPr marL="457200" lvl="1" indent="0"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Informing your elected officials is crucial in helping get vital pieces of veteran legislation passed into law</a:t>
            </a: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ways to sign up: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www.vfw.org/JoinActionCorps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“VFW” to 50457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 the QR Code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39E0D-FAFD-4E7F-AD42-13757E58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796" y="4017919"/>
            <a:ext cx="21033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5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255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2282824"/>
            <a:ext cx="121920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“Demand the PACT Act Passes”</a:t>
            </a:r>
          </a:p>
          <a:p>
            <a:pPr lvl="1"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180,000 messages sent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194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ACTION CORPS</a:t>
            </a:r>
          </a:p>
        </p:txBody>
      </p:sp>
      <p:pic>
        <p:nvPicPr>
          <p:cNvPr id="1028" name="Picture 7">
            <a:extLst>
              <a:ext uri="{FF2B5EF4-FFF2-40B4-BE49-F238E27FC236}">
                <a16:creationId xmlns:a16="http://schemas.microsoft.com/office/drawing/2014/main" id="{AC08ABD5-4149-4605-F45A-46A2619A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7" y="4996071"/>
            <a:ext cx="8148024" cy="13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7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28F94-DACC-6183-C5C6-DDE31007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0"/>
            <a:ext cx="103108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You Can Help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DED0BB-C1CF-A429-0627-9487F72AC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325564"/>
            <a:ext cx="11304105" cy="524751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your 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NVS Quality Assurance Representative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recurring issues you observe. 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Sharks activity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conditions difficult to get VA rating (MST, TBI, toxic exposures)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Unexplainable denials when required evidence was provided  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mistakes made by VA raters</a:t>
            </a:r>
          </a:p>
          <a:p>
            <a:pPr lvl="1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with appeals, ways to improve the process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 to our call-outs for information and stories for our testimony in DC. You may be asked to testify in your home states as well. </a:t>
            </a:r>
          </a:p>
          <a:p>
            <a:pPr marL="0" indent="0">
              <a:buNone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VFW resolutions to enact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06B00A-0887-D12A-90B7-1E1FB151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5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2" y="0"/>
            <a:ext cx="1035182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Here to Help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96687" y="1881051"/>
            <a:ext cx="9509676" cy="4293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www.vfw.org/advocacy</a:t>
            </a:r>
            <a:endParaRPr lang="en-US" sz="3600" b="1" dirty="0">
              <a:solidFill>
                <a:srgbClr val="0563C1"/>
              </a:solidFill>
            </a:endParaRPr>
          </a:p>
          <a:p>
            <a:pPr marL="0" indent="0">
              <a:buNone/>
            </a:pPr>
            <a:endParaRPr lang="en-US" sz="1100" dirty="0"/>
          </a:p>
          <a:p>
            <a:pPr lvl="1"/>
            <a:r>
              <a:rPr lang="en-US" sz="3600" dirty="0"/>
              <a:t>Talking points &amp; priority goals</a:t>
            </a:r>
          </a:p>
          <a:p>
            <a:pPr lvl="1"/>
            <a:r>
              <a:rPr lang="en-US" sz="3600" dirty="0"/>
              <a:t>Congressional testimony</a:t>
            </a:r>
          </a:p>
          <a:p>
            <a:pPr lvl="1"/>
            <a:r>
              <a:rPr lang="en-US" sz="3600" dirty="0"/>
              <a:t>Action Corps</a:t>
            </a:r>
          </a:p>
          <a:p>
            <a:pPr lvl="2"/>
            <a:r>
              <a:rPr lang="en-US" sz="2800" dirty="0"/>
              <a:t>Read the Action Corps Weekly</a:t>
            </a:r>
          </a:p>
          <a:p>
            <a:pPr lvl="2"/>
            <a:r>
              <a:rPr lang="en-US" sz="2800" dirty="0"/>
              <a:t>Respond to Action Alerts</a:t>
            </a:r>
          </a:p>
          <a:p>
            <a:pPr lvl="2"/>
            <a:r>
              <a:rPr lang="en-US" sz="2800" dirty="0"/>
              <a:t>Sign up advocates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8359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4206</TotalTime>
  <Words>674</Words>
  <Application>Microsoft Office PowerPoint</Application>
  <PresentationFormat>Widescreen</PresentationFormat>
  <Paragraphs>113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Custom Design</vt:lpstr>
      <vt:lpstr>Office Theme</vt:lpstr>
      <vt:lpstr>1_Office Theme</vt:lpstr>
      <vt:lpstr>PowerPoint Presentation</vt:lpstr>
      <vt:lpstr>The Importance of  Legislative Advocacy </vt:lpstr>
      <vt:lpstr>Make Legislative  Advocacy a Priority</vt:lpstr>
      <vt:lpstr>Recent Victories</vt:lpstr>
      <vt:lpstr>Current Priority Goals</vt:lpstr>
      <vt:lpstr>Join Action Corps</vt:lpstr>
      <vt:lpstr>Take Action</vt:lpstr>
      <vt:lpstr>How You Can Help</vt:lpstr>
      <vt:lpstr>We’re Here to Help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Keith Garrison</cp:lastModifiedBy>
  <cp:revision>107</cp:revision>
  <cp:lastPrinted>2022-09-26T16:48:33Z</cp:lastPrinted>
  <dcterms:created xsi:type="dcterms:W3CDTF">2018-09-13T15:53:27Z</dcterms:created>
  <dcterms:modified xsi:type="dcterms:W3CDTF">2026-04-23T17:14:29Z</dcterms:modified>
</cp:coreProperties>
</file>