
<file path=[Content_Types].xml><?xml version="1.0" encoding="utf-8"?>
<Types xmlns="http://schemas.openxmlformats.org/package/2006/content-types">
  <Default Extension="com" ContentType="image/pn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9" r:id="rId3"/>
  </p:sldMasterIdLst>
  <p:notesMasterIdLst>
    <p:notesMasterId r:id="rId54"/>
  </p:notesMasterIdLst>
  <p:sldIdLst>
    <p:sldId id="256" r:id="rId4"/>
    <p:sldId id="867" r:id="rId5"/>
    <p:sldId id="898" r:id="rId6"/>
    <p:sldId id="668" r:id="rId7"/>
    <p:sldId id="259" r:id="rId8"/>
    <p:sldId id="302" r:id="rId9"/>
    <p:sldId id="899" r:id="rId10"/>
    <p:sldId id="900" r:id="rId11"/>
    <p:sldId id="901" r:id="rId12"/>
    <p:sldId id="908" r:id="rId13"/>
    <p:sldId id="905" r:id="rId14"/>
    <p:sldId id="870" r:id="rId15"/>
    <p:sldId id="869" r:id="rId16"/>
    <p:sldId id="884" r:id="rId17"/>
    <p:sldId id="882" r:id="rId18"/>
    <p:sldId id="886" r:id="rId19"/>
    <p:sldId id="887" r:id="rId20"/>
    <p:sldId id="885" r:id="rId21"/>
    <p:sldId id="889" r:id="rId22"/>
    <p:sldId id="890" r:id="rId23"/>
    <p:sldId id="902" r:id="rId24"/>
    <p:sldId id="892" r:id="rId25"/>
    <p:sldId id="893" r:id="rId26"/>
    <p:sldId id="903" r:id="rId27"/>
    <p:sldId id="895" r:id="rId28"/>
    <p:sldId id="896" r:id="rId29"/>
    <p:sldId id="904" r:id="rId30"/>
    <p:sldId id="897" r:id="rId31"/>
    <p:sldId id="909" r:id="rId32"/>
    <p:sldId id="592" r:id="rId33"/>
    <p:sldId id="593" r:id="rId34"/>
    <p:sldId id="594" r:id="rId35"/>
    <p:sldId id="910" r:id="rId36"/>
    <p:sldId id="595" r:id="rId37"/>
    <p:sldId id="648" r:id="rId38"/>
    <p:sldId id="739" r:id="rId39"/>
    <p:sldId id="907" r:id="rId40"/>
    <p:sldId id="906" r:id="rId41"/>
    <p:sldId id="877" r:id="rId42"/>
    <p:sldId id="878" r:id="rId43"/>
    <p:sldId id="876" r:id="rId44"/>
    <p:sldId id="879" r:id="rId45"/>
    <p:sldId id="880" r:id="rId46"/>
    <p:sldId id="861" r:id="rId47"/>
    <p:sldId id="871" r:id="rId48"/>
    <p:sldId id="874" r:id="rId49"/>
    <p:sldId id="875" r:id="rId50"/>
    <p:sldId id="872" r:id="rId51"/>
    <p:sldId id="873" r:id="rId52"/>
    <p:sldId id="614" r:id="rId53"/>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0E0"/>
    <a:srgbClr val="6F2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4672" autoAdjust="0"/>
  </p:normalViewPr>
  <p:slideViewPr>
    <p:cSldViewPr snapToGrid="0">
      <p:cViewPr varScale="1">
        <p:scale>
          <a:sx n="90" d="100"/>
          <a:sy n="90" d="100"/>
        </p:scale>
        <p:origin x="39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38141-E393-4290-A230-EEDEB819F9D1}"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D2084-C972-4CC4-90F6-299124C75878}" type="slidenum">
              <a:rPr lang="en-US" smtClean="0"/>
              <a:t>‹#›</a:t>
            </a:fld>
            <a:endParaRPr lang="en-US"/>
          </a:p>
        </p:txBody>
      </p:sp>
    </p:spTree>
    <p:extLst>
      <p:ext uri="{BB962C8B-B14F-4D97-AF65-F5344CB8AC3E}">
        <p14:creationId xmlns:p14="http://schemas.microsoft.com/office/powerpoint/2010/main" val="1800557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D2084-C972-4CC4-90F6-299124C75878}" type="slidenum">
              <a:rPr lang="en-US" smtClean="0"/>
              <a:t>1</a:t>
            </a:fld>
            <a:endParaRPr lang="en-US"/>
          </a:p>
        </p:txBody>
      </p:sp>
    </p:spTree>
    <p:extLst>
      <p:ext uri="{BB962C8B-B14F-4D97-AF65-F5344CB8AC3E}">
        <p14:creationId xmlns:p14="http://schemas.microsoft.com/office/powerpoint/2010/main" val="2946009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8EBD-B9D0-967F-4E78-0575B9EF0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2B77F-06E7-15D9-763E-89773C868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3387C-3B83-9F1C-5F57-23D918B20DBB}"/>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B429A730-6A3A-4DFF-D0CB-7F280CF868D2}"/>
              </a:ext>
            </a:extLst>
          </p:cNvPr>
          <p:cNvSpPr>
            <a:spLocks noGrp="1"/>
          </p:cNvSpPr>
          <p:nvPr>
            <p:ph type="sldNum" sz="quarter" idx="5"/>
          </p:nvPr>
        </p:nvSpPr>
        <p:spPr/>
        <p:txBody>
          <a:bodyPr/>
          <a:lstStyle/>
          <a:p>
            <a:fld id="{17055FE4-C66D-4B15-B666-BC04428DE721}" type="slidenum">
              <a:rPr lang="en-US" smtClean="0"/>
              <a:t>11</a:t>
            </a:fld>
            <a:endParaRPr lang="en-US"/>
          </a:p>
        </p:txBody>
      </p:sp>
    </p:spTree>
    <p:extLst>
      <p:ext uri="{BB962C8B-B14F-4D97-AF65-F5344CB8AC3E}">
        <p14:creationId xmlns:p14="http://schemas.microsoft.com/office/powerpoint/2010/main" val="1037636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6B7A-D57D-E6B1-1C46-C5E870FE3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EEC30-0E4D-E55F-1477-DE1533FCB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D3AA2-EF4C-5173-2B10-F8E8C3F03673}"/>
              </a:ext>
            </a:extLst>
          </p:cNvPr>
          <p:cNvSpPr>
            <a:spLocks noGrp="1"/>
          </p:cNvSpPr>
          <p:nvPr>
            <p:ph type="body" idx="1"/>
          </p:nvPr>
        </p:nvSpPr>
        <p:spPr/>
        <p:txBody>
          <a:bodyPr/>
          <a:lstStyle/>
          <a:p>
            <a:pPr marL="0" indent="0">
              <a:buNone/>
            </a:pPr>
            <a:r>
              <a:rPr lang="en-US">
                <a:solidFill>
                  <a:srgbClr val="000000"/>
                </a:solidFill>
                <a:latin typeface="Calibri" panose="020F0502020204030204" pitchFamily="34" charset="0"/>
                <a:sym typeface=""/>
              </a:rPr>
              <a:t>[click] The answer here is that The Veteran can appeal the original decision because he was still within a year of that decision.</a:t>
            </a:r>
          </a:p>
          <a:p>
            <a:pPr marL="0" indent="0">
              <a:buNone/>
            </a:pPr>
            <a:r>
              <a:rPr lang="en-US">
                <a:solidFill>
                  <a:srgbClr val="000000"/>
                </a:solidFill>
                <a:latin typeface="Calibri" panose="020F0502020204030204" pitchFamily="34" charset="0"/>
                <a:sym typeface=""/>
              </a:rPr>
              <a:t>[click] The CAVC held that that the relevant AMA statute, 38 U.S.C. § 5104C(a), unambiguously permits the claimant to file more than one administrative review request in response to, and within 1 year of, a VA decision. </a:t>
            </a:r>
          </a:p>
          <a:p>
            <a:pPr marL="0" indent="0">
              <a:buNone/>
            </a:pPr>
            <a:r>
              <a:rPr lang="en-US">
                <a:solidFill>
                  <a:srgbClr val="000000"/>
                </a:solidFill>
                <a:latin typeface="Calibri" panose="020F0502020204030204" pitchFamily="34" charset="0"/>
                <a:sym typeface=""/>
              </a:rPr>
              <a:t>[click] This is important because creates the opportunity to preserve a Veteran’s effective date by continuously pursuing a merits decision even if the Veteran filed a Supplemental Claim that was not supported by new and relevant evidence.</a:t>
            </a:r>
          </a:p>
          <a:p>
            <a:pPr marL="0" indent="0">
              <a:buNone/>
            </a:pPr>
            <a:r>
              <a:rPr lang="en-US">
                <a:solidFill>
                  <a:srgbClr val="000000"/>
                </a:solidFill>
                <a:latin typeface="Calibri" panose="020F0502020204030204" pitchFamily="34" charset="0"/>
                <a:sym typeface=""/>
              </a:rPr>
              <a:t>Look for this issue when a Veteran comes to you after an unsuccessful Supplemental Claim.  If possible, do not get caught up fighting over whether evidence was new and relevant.  If you lose that fight, the Veteran can lose continuous pursuit and the best effective date  </a:t>
            </a:r>
          </a:p>
          <a:p>
            <a:pPr marL="0" indent="0">
              <a:buNone/>
            </a:pPr>
            <a:r>
              <a:rPr lang="en-US">
                <a:solidFill>
                  <a:srgbClr val="000000"/>
                </a:solidFill>
                <a:latin typeface="Calibri" panose="020F0502020204030204" pitchFamily="34" charset="0"/>
                <a:sym typeface=""/>
              </a:rPr>
              <a:t>To be clear:  Advocates should choose whichever type of review is appropriate in their best judgment.  However, frame it as a dispute with the most recent decision on the merits rather than a denial of reopening if you are filing within a year of the merits decision.  Of course, if it has been more than a year, then you’ll have to attack the Supplemental Claim decision.</a:t>
            </a:r>
          </a:p>
          <a:p>
            <a:pPr marL="0" indent="0">
              <a:buNone/>
            </a:pPr>
            <a:r>
              <a:rPr lang="en-US">
                <a:solidFill>
                  <a:srgbClr val="000000"/>
                </a:solidFill>
                <a:latin typeface="Calibri" panose="020F0502020204030204" pitchFamily="34" charset="0"/>
                <a:sym typeface=""/>
              </a:rPr>
              <a:t>.</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60CD64BE-7973-1895-86EA-4B4DFA77F801}"/>
              </a:ext>
            </a:extLst>
          </p:cNvPr>
          <p:cNvSpPr>
            <a:spLocks noGrp="1"/>
          </p:cNvSpPr>
          <p:nvPr>
            <p:ph type="sldNum" sz="quarter" idx="5"/>
          </p:nvPr>
        </p:nvSpPr>
        <p:spPr/>
        <p:txBody>
          <a:bodyPr/>
          <a:lstStyle/>
          <a:p>
            <a:fld id="{17055FE4-C66D-4B15-B666-BC04428DE721}" type="slidenum">
              <a:rPr lang="en-US" smtClean="0"/>
              <a:t>13</a:t>
            </a:fld>
            <a:endParaRPr lang="en-US"/>
          </a:p>
        </p:txBody>
      </p:sp>
    </p:spTree>
    <p:extLst>
      <p:ext uri="{BB962C8B-B14F-4D97-AF65-F5344CB8AC3E}">
        <p14:creationId xmlns:p14="http://schemas.microsoft.com/office/powerpoint/2010/main" val="230760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806C-7B3E-039B-0F0C-5A2E87934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8EC5C-FDF3-DA76-EF55-60FD98BF3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DB73B-6035-1741-F94F-54680F77DDC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t>The next recent case we will talk about is </a:t>
            </a:r>
            <a:r>
              <a:rPr lang="en-US" sz="1200" b="1" i="1" dirty="0"/>
              <a:t>Witkowski v. Collins </a:t>
            </a:r>
            <a:r>
              <a:rPr lang="en-US" dirty="0"/>
              <a:t>from the CAVC.  </a:t>
            </a:r>
          </a:p>
        </p:txBody>
      </p:sp>
      <p:sp>
        <p:nvSpPr>
          <p:cNvPr id="4" name="Slide Number Placeholder 3">
            <a:extLst>
              <a:ext uri="{FF2B5EF4-FFF2-40B4-BE49-F238E27FC236}">
                <a16:creationId xmlns:a16="http://schemas.microsoft.com/office/drawing/2014/main" id="{7BBEB09C-D31B-3853-99BF-345E2D204AEB}"/>
              </a:ext>
            </a:extLst>
          </p:cNvPr>
          <p:cNvSpPr>
            <a:spLocks noGrp="1"/>
          </p:cNvSpPr>
          <p:nvPr>
            <p:ph type="sldNum" sz="quarter" idx="5"/>
          </p:nvPr>
        </p:nvSpPr>
        <p:spPr/>
        <p:txBody>
          <a:bodyPr/>
          <a:lstStyle/>
          <a:p>
            <a:fld id="{17055FE4-C66D-4B15-B666-BC04428DE721}" type="slidenum">
              <a:rPr lang="en-US" smtClean="0"/>
              <a:t>14</a:t>
            </a:fld>
            <a:endParaRPr lang="en-US"/>
          </a:p>
        </p:txBody>
      </p:sp>
    </p:spTree>
    <p:extLst>
      <p:ext uri="{BB962C8B-B14F-4D97-AF65-F5344CB8AC3E}">
        <p14:creationId xmlns:p14="http://schemas.microsoft.com/office/powerpoint/2010/main" val="32030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828F-9C51-738B-0E4D-A11B2B92B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97132-480B-198D-D7C5-6455A2D81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5C4FE-5BF1-F954-2D9E-BA0A6A80A92A}"/>
              </a:ext>
            </a:extLst>
          </p:cNvPr>
          <p:cNvSpPr>
            <a:spLocks noGrp="1"/>
          </p:cNvSpPr>
          <p:nvPr>
            <p:ph type="body" idx="1"/>
          </p:nvPr>
        </p:nvSpPr>
        <p:spPr/>
        <p:txBody>
          <a:bodyPr/>
          <a:lstStyle/>
          <a:p>
            <a:pPr marL="0" lvl="0" indent="0">
              <a:lnSpc>
                <a:spcPct val="110000"/>
              </a:lnSpc>
              <a:buNone/>
            </a:pPr>
            <a:r>
              <a:rPr lang="en-US" dirty="0">
                <a:solidFill>
                  <a:srgbClr val="000000"/>
                </a:solidFill>
                <a:latin typeface="Calibri" panose="020F0502020204030204" pitchFamily="34" charset="0"/>
                <a:sym typeface=""/>
              </a:rPr>
              <a:t>[click] The answer here is </a:t>
            </a:r>
            <a:r>
              <a:rPr lang="en-US" b="1" dirty="0">
                <a:solidFill>
                  <a:schemeClr val="accent6"/>
                </a:solidFill>
              </a:rPr>
              <a:t>No. Referral to the Director of Comp Service is not a legal requirement.</a:t>
            </a:r>
          </a:p>
          <a:p>
            <a:pPr>
              <a:lnSpc>
                <a:spcPct val="110000"/>
              </a:lnSpc>
            </a:pPr>
            <a:r>
              <a:rPr lang="en-US" dirty="0">
                <a:solidFill>
                  <a:srgbClr val="000000"/>
                </a:solidFill>
                <a:latin typeface="Calibri" panose="020F0502020204030204" pitchFamily="34" charset="0"/>
                <a:sym typeface=""/>
              </a:rPr>
              <a:t>[click] </a:t>
            </a:r>
            <a:r>
              <a:rPr lang="en-US" dirty="0"/>
              <a:t>The CAVC held that the Board </a:t>
            </a:r>
            <a:r>
              <a:rPr lang="en-US" b="1" dirty="0"/>
              <a:t>does</a:t>
            </a:r>
            <a:r>
              <a:rPr lang="en-US" dirty="0"/>
              <a:t> have jurisdiction to decide extraschedular TDIU in the first instance.</a:t>
            </a:r>
          </a:p>
          <a:p>
            <a:pPr>
              <a:lnSpc>
                <a:spcPct val="110000"/>
              </a:lnSpc>
            </a:pPr>
            <a:r>
              <a:rPr lang="en-US" dirty="0">
                <a:solidFill>
                  <a:srgbClr val="000000"/>
                </a:solidFill>
                <a:latin typeface="Calibri" panose="020F0502020204030204" pitchFamily="34" charset="0"/>
                <a:sym typeface=""/>
              </a:rPr>
              <a:t>[click] </a:t>
            </a:r>
            <a:r>
              <a:rPr lang="en-US" dirty="0"/>
              <a:t>This decision overturned an earlier CAVC decision in </a:t>
            </a:r>
            <a:r>
              <a:rPr lang="en-US" i="1" dirty="0"/>
              <a:t>Bowling v. Principi</a:t>
            </a:r>
            <a:r>
              <a:rPr lang="en-US" dirty="0"/>
              <a:t> which had required Director review before the Board could act.  Accordingly, if you knew how the system worked before, now it is different.  </a:t>
            </a:r>
          </a:p>
          <a:p>
            <a:pPr>
              <a:lnSpc>
                <a:spcPct val="110000"/>
              </a:lnSpc>
            </a:pPr>
            <a:r>
              <a:rPr lang="en-US" dirty="0"/>
              <a:t>As an advocate, it is up to you to decide whether to waive referral.</a:t>
            </a:r>
          </a:p>
          <a:p>
            <a:pPr>
              <a:lnSpc>
                <a:spcPct val="110000"/>
              </a:lnSpc>
            </a:pPr>
            <a:r>
              <a:rPr lang="en-US" dirty="0">
                <a:solidFill>
                  <a:srgbClr val="000000"/>
                </a:solidFill>
                <a:latin typeface="Calibri" panose="020F0502020204030204" pitchFamily="34" charset="0"/>
                <a:sym typeface=""/>
              </a:rPr>
              <a:t>[click] </a:t>
            </a:r>
            <a:r>
              <a:rPr lang="en-US" dirty="0"/>
              <a:t>Waiving referral to the Director may lead to a quicker decision.  However, you are also giving up a bite at the apple.  There isn’t one right answer for all situations.</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FDDEEAF-342A-AF0C-B1AC-2481BEEA7350}"/>
              </a:ext>
            </a:extLst>
          </p:cNvPr>
          <p:cNvSpPr>
            <a:spLocks noGrp="1"/>
          </p:cNvSpPr>
          <p:nvPr>
            <p:ph type="sldNum" sz="quarter" idx="5"/>
          </p:nvPr>
        </p:nvSpPr>
        <p:spPr/>
        <p:txBody>
          <a:bodyPr/>
          <a:lstStyle/>
          <a:p>
            <a:fld id="{17055FE4-C66D-4B15-B666-BC04428DE721}" type="slidenum">
              <a:rPr lang="en-US" smtClean="0"/>
              <a:t>16</a:t>
            </a:fld>
            <a:endParaRPr lang="en-US"/>
          </a:p>
        </p:txBody>
      </p:sp>
    </p:spTree>
    <p:extLst>
      <p:ext uri="{BB962C8B-B14F-4D97-AF65-F5344CB8AC3E}">
        <p14:creationId xmlns:p14="http://schemas.microsoft.com/office/powerpoint/2010/main" val="725876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D3AFD-6167-3430-741F-17BCA2A6A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86AED-8EA5-5FD8-2AED-E92A13FA8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8AA2C-30D3-81D8-25A3-4CBE308F2A95}"/>
              </a:ext>
            </a:extLst>
          </p:cNvPr>
          <p:cNvSpPr>
            <a:spLocks noGrp="1"/>
          </p:cNvSpPr>
          <p:nvPr>
            <p:ph type="body" idx="1"/>
          </p:nvPr>
        </p:nvSpPr>
        <p:spPr/>
        <p:txBody>
          <a:bodyPr/>
          <a:lstStyle/>
          <a:p>
            <a:pPr marL="171450" indent="-171450">
              <a:buFont typeface="Calibri" panose="020F0502020204030204" pitchFamily="34" charset="0"/>
              <a:buChar char="̶"/>
            </a:pPr>
            <a:r>
              <a:rPr lang="en-US" sz="1200" b="1" i="1" dirty="0"/>
              <a:t>The next case is Reynolds v. Collins.  And this is a case that </a:t>
            </a:r>
            <a:r>
              <a:rPr lang="en-US" dirty="0"/>
              <a:t>Bergmann &amp; Moore handled at the CAVC.</a:t>
            </a:r>
          </a:p>
        </p:txBody>
      </p:sp>
      <p:sp>
        <p:nvSpPr>
          <p:cNvPr id="4" name="Slide Number Placeholder 3">
            <a:extLst>
              <a:ext uri="{FF2B5EF4-FFF2-40B4-BE49-F238E27FC236}">
                <a16:creationId xmlns:a16="http://schemas.microsoft.com/office/drawing/2014/main" id="{42FC68DF-3F53-D1AD-D629-E83B809087BA}"/>
              </a:ext>
            </a:extLst>
          </p:cNvPr>
          <p:cNvSpPr>
            <a:spLocks noGrp="1"/>
          </p:cNvSpPr>
          <p:nvPr>
            <p:ph type="sldNum" sz="quarter" idx="5"/>
          </p:nvPr>
        </p:nvSpPr>
        <p:spPr/>
        <p:txBody>
          <a:bodyPr/>
          <a:lstStyle/>
          <a:p>
            <a:fld id="{17055FE4-C66D-4B15-B666-BC04428DE721}" type="slidenum">
              <a:rPr lang="en-US" smtClean="0"/>
              <a:t>17</a:t>
            </a:fld>
            <a:endParaRPr lang="en-US"/>
          </a:p>
        </p:txBody>
      </p:sp>
    </p:spTree>
    <p:extLst>
      <p:ext uri="{BB962C8B-B14F-4D97-AF65-F5344CB8AC3E}">
        <p14:creationId xmlns:p14="http://schemas.microsoft.com/office/powerpoint/2010/main" val="245816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9AFE4-7EE2-0845-BD4F-E7AE7407D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55497-32FC-EF14-904B-753372464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273AD-A024-46D5-32E4-55804842F94B}"/>
              </a:ext>
            </a:extLst>
          </p:cNvPr>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The answer here is </a:t>
            </a:r>
            <a:r>
              <a:rPr lang="en-US" b="1" dirty="0">
                <a:solidFill>
                  <a:schemeClr val="accent2">
                    <a:lumMod val="75000"/>
                  </a:schemeClr>
                </a:solidFill>
              </a:rPr>
              <a:t>Maybe. It depends on what role the records played in the adjudication process.</a:t>
            </a:r>
          </a:p>
          <a:p>
            <a:pPr>
              <a:lnSpc>
                <a:spcPct val="110000"/>
              </a:lnSpc>
            </a:pPr>
            <a:r>
              <a:rPr lang="en-US" dirty="0">
                <a:solidFill>
                  <a:srgbClr val="000000"/>
                </a:solidFill>
                <a:latin typeface="Calibri" panose="020F0502020204030204" pitchFamily="34" charset="0"/>
                <a:sym typeface=""/>
              </a:rPr>
              <a:t>[click] </a:t>
            </a:r>
            <a:r>
              <a:rPr lang="en-US" dirty="0"/>
              <a:t>The CAVC held that the Board was wrong to require the grant of benefits to cite the new service records for 3.156(c) effective date exception to apply.</a:t>
            </a:r>
          </a:p>
          <a:p>
            <a:pPr>
              <a:lnSpc>
                <a:spcPct val="110000"/>
              </a:lnSpc>
            </a:pPr>
            <a:r>
              <a:rPr lang="en-US" dirty="0">
                <a:solidFill>
                  <a:srgbClr val="000000"/>
                </a:solidFill>
                <a:latin typeface="Calibri" panose="020F0502020204030204" pitchFamily="34" charset="0"/>
                <a:sym typeface=""/>
              </a:rPr>
              <a:t>[click] </a:t>
            </a:r>
            <a:r>
              <a:rPr lang="en-US" dirty="0"/>
              <a:t>Instead, the Court held that the new service records need only “form a link in the chain of reasoning that supports an award of benefits.”</a:t>
            </a:r>
          </a:p>
          <a:p>
            <a:pPr>
              <a:lnSpc>
                <a:spcPct val="110000"/>
              </a:lnSpc>
            </a:pPr>
            <a:r>
              <a:rPr lang="en-US" dirty="0">
                <a:solidFill>
                  <a:srgbClr val="000000"/>
                </a:solidFill>
                <a:latin typeface="Calibri" panose="020F0502020204030204" pitchFamily="34" charset="0"/>
                <a:sym typeface=""/>
              </a:rPr>
              <a:t>[click] </a:t>
            </a:r>
            <a:r>
              <a:rPr lang="en-US" dirty="0"/>
              <a:t>The CAVC then remanded the case back to the Board for them to apply this “link in the chain” analysis.</a:t>
            </a:r>
          </a:p>
          <a:p>
            <a:pPr>
              <a:lnSpc>
                <a:spcPct val="110000"/>
              </a:lnSpc>
            </a:pPr>
            <a:r>
              <a:rPr lang="en-US" dirty="0"/>
              <a:t>Crucially, the opinion indicates that this is satisfied if the documents trigger the duty to assist and further development leads to a grant of benefits.  </a:t>
            </a:r>
          </a:p>
          <a:p>
            <a:pPr>
              <a:lnSpc>
                <a:spcPct val="110000"/>
              </a:lnSpc>
            </a:pPr>
            <a:r>
              <a:rPr lang="en-US" dirty="0"/>
              <a:t>Whenever you help a veteran readjudicate a claim based in any part with new service department records, you should be thinking about </a:t>
            </a:r>
            <a:r>
              <a:rPr lang="en-US" sz="1200" kern="1200" dirty="0">
                <a:solidFill>
                  <a:schemeClr val="tx1"/>
                </a:solidFill>
                <a:effectLst/>
                <a:latin typeface="+mn-lt"/>
                <a:ea typeface="+mn-ea"/>
                <a:cs typeface="+mn-cs"/>
              </a:rPr>
              <a:t>§ 3.156(c).</a:t>
            </a:r>
            <a:endParaRPr lang="en-US" dirty="0"/>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2AA9565-21FE-CF65-E2C3-1D9FF9BE8E66}"/>
              </a:ext>
            </a:extLst>
          </p:cNvPr>
          <p:cNvSpPr>
            <a:spLocks noGrp="1"/>
          </p:cNvSpPr>
          <p:nvPr>
            <p:ph type="sldNum" sz="quarter" idx="5"/>
          </p:nvPr>
        </p:nvSpPr>
        <p:spPr/>
        <p:txBody>
          <a:bodyPr/>
          <a:lstStyle/>
          <a:p>
            <a:fld id="{17055FE4-C66D-4B15-B666-BC04428DE721}" type="slidenum">
              <a:rPr lang="en-US" smtClean="0"/>
              <a:t>19</a:t>
            </a:fld>
            <a:endParaRPr lang="en-US"/>
          </a:p>
        </p:txBody>
      </p:sp>
    </p:spTree>
    <p:extLst>
      <p:ext uri="{BB962C8B-B14F-4D97-AF65-F5344CB8AC3E}">
        <p14:creationId xmlns:p14="http://schemas.microsoft.com/office/powerpoint/2010/main" val="189517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44A53-D80B-E28C-B0E8-14B9A2D7D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7AB7B-75B5-442D-E61F-1686198F2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38946-FD4E-D849-1F0F-B4FFD1899B43}"/>
              </a:ext>
            </a:extLst>
          </p:cNvPr>
          <p:cNvSpPr>
            <a:spLocks noGrp="1"/>
          </p:cNvSpPr>
          <p:nvPr>
            <p:ph type="body" idx="1"/>
          </p:nvPr>
        </p:nvSpPr>
        <p:spPr/>
        <p:txBody>
          <a:bodyPr/>
          <a:lstStyle/>
          <a:p>
            <a:pPr marL="171450" indent="-171450">
              <a:buFont typeface="Calibri" panose="020F0502020204030204" pitchFamily="34" charset="0"/>
              <a:buChar char="̶"/>
            </a:pPr>
            <a:r>
              <a:rPr lang="en-US" dirty="0"/>
              <a:t>The next case we will talk about is </a:t>
            </a:r>
            <a:r>
              <a:rPr lang="en-US" sz="1200" b="1" i="1" dirty="0"/>
              <a:t>Cash v. Collins </a:t>
            </a:r>
            <a:r>
              <a:rPr lang="en-US" dirty="0"/>
              <a:t>from the CAVC.  </a:t>
            </a:r>
          </a:p>
        </p:txBody>
      </p:sp>
      <p:sp>
        <p:nvSpPr>
          <p:cNvPr id="4" name="Slide Number Placeholder 3">
            <a:extLst>
              <a:ext uri="{FF2B5EF4-FFF2-40B4-BE49-F238E27FC236}">
                <a16:creationId xmlns:a16="http://schemas.microsoft.com/office/drawing/2014/main" id="{418F224C-8514-11FA-59CE-2C5296B001B5}"/>
              </a:ext>
            </a:extLst>
          </p:cNvPr>
          <p:cNvSpPr>
            <a:spLocks noGrp="1"/>
          </p:cNvSpPr>
          <p:nvPr>
            <p:ph type="sldNum" sz="quarter" idx="5"/>
          </p:nvPr>
        </p:nvSpPr>
        <p:spPr/>
        <p:txBody>
          <a:bodyPr/>
          <a:lstStyle/>
          <a:p>
            <a:fld id="{17055FE4-C66D-4B15-B666-BC04428DE721}" type="slidenum">
              <a:rPr lang="en-US" smtClean="0"/>
              <a:t>20</a:t>
            </a:fld>
            <a:endParaRPr lang="en-US"/>
          </a:p>
        </p:txBody>
      </p:sp>
    </p:spTree>
    <p:extLst>
      <p:ext uri="{BB962C8B-B14F-4D97-AF65-F5344CB8AC3E}">
        <p14:creationId xmlns:p14="http://schemas.microsoft.com/office/powerpoint/2010/main" val="386686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1EC2-4126-84F9-9531-3DE500A33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B38A6-264A-AF69-647D-30E3614FA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53821-C588-413F-BD2F-AA34D076F183}"/>
              </a:ext>
            </a:extLst>
          </p:cNvPr>
          <p:cNvSpPr>
            <a:spLocks noGrp="1"/>
          </p:cNvSpPr>
          <p:nvPr>
            <p:ph type="body" idx="1"/>
          </p:nvPr>
        </p:nvSpPr>
        <p:spPr/>
        <p:txBody>
          <a:bodyPr/>
          <a:lstStyle/>
          <a:p>
            <a:pPr marL="0" lvl="0" indent="0">
              <a:lnSpc>
                <a:spcPct val="110000"/>
              </a:lnSpc>
              <a:buNone/>
            </a:pPr>
            <a:r>
              <a:rPr lang="en-US" dirty="0">
                <a:solidFill>
                  <a:srgbClr val="000000"/>
                </a:solidFill>
                <a:latin typeface="Calibri" panose="020F0502020204030204" pitchFamily="34" charset="0"/>
                <a:sym typeface=""/>
              </a:rPr>
              <a:t>[click] The answer here </a:t>
            </a:r>
            <a:r>
              <a:rPr lang="en-US" b="1" dirty="0">
                <a:solidFill>
                  <a:schemeClr val="accent6"/>
                </a:solidFill>
              </a:rPr>
              <a:t>No. Mr. Cash directed the Board’s attention to this evidence during a valid AMA evidence window.</a:t>
            </a:r>
          </a:p>
          <a:p>
            <a:pPr>
              <a:lnSpc>
                <a:spcPct val="110000"/>
              </a:lnSpc>
            </a:pPr>
            <a:r>
              <a:rPr lang="en-US" dirty="0">
                <a:solidFill>
                  <a:srgbClr val="000000"/>
                </a:solidFill>
                <a:latin typeface="Calibri" panose="020F0502020204030204" pitchFamily="34" charset="0"/>
                <a:sym typeface=""/>
              </a:rPr>
              <a:t>[click] </a:t>
            </a:r>
            <a:r>
              <a:rPr lang="en-US" dirty="0"/>
              <a:t>The Fed. Circ. reversed “Because we determine that Mr. Cash satisfied the statutory evidentiary submission requirement by clearly and timely referring to his prior submission to the Board in his Notice of Disagreement addendum.”</a:t>
            </a:r>
          </a:p>
          <a:p>
            <a:pPr>
              <a:lnSpc>
                <a:spcPct val="110000"/>
              </a:lnSpc>
            </a:pPr>
            <a:r>
              <a:rPr lang="en-US" dirty="0">
                <a:solidFill>
                  <a:srgbClr val="000000"/>
                </a:solidFill>
                <a:latin typeface="Calibri" panose="020F0502020204030204" pitchFamily="34" charset="0"/>
                <a:sym typeface=""/>
              </a:rPr>
              <a:t>[click] </a:t>
            </a:r>
            <a:r>
              <a:rPr lang="en-US" dirty="0"/>
              <a:t>In appealing to the Board </a:t>
            </a:r>
            <a:r>
              <a:rPr lang="en-US" b="1" dirty="0"/>
              <a:t>specifically identify </a:t>
            </a:r>
            <a:r>
              <a:rPr lang="en-US" dirty="0"/>
              <a:t>evidence already in the file you would like them to review during a valid AMA evidentiary window.</a:t>
            </a:r>
          </a:p>
          <a:p>
            <a:pPr>
              <a:lnSpc>
                <a:spcPct val="110000"/>
              </a:lnSpc>
            </a:pPr>
            <a:r>
              <a:rPr lang="en-US" dirty="0"/>
              <a:t>Of course, it is still safer to resubmit that evidence if possible, but this is a very helpful decision.</a:t>
            </a:r>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8550B512-FF29-4F6D-F876-089879A0C558}"/>
              </a:ext>
            </a:extLst>
          </p:cNvPr>
          <p:cNvSpPr>
            <a:spLocks noGrp="1"/>
          </p:cNvSpPr>
          <p:nvPr>
            <p:ph type="sldNum" sz="quarter" idx="5"/>
          </p:nvPr>
        </p:nvSpPr>
        <p:spPr/>
        <p:txBody>
          <a:bodyPr/>
          <a:lstStyle/>
          <a:p>
            <a:fld id="{17055FE4-C66D-4B15-B666-BC04428DE721}" type="slidenum">
              <a:rPr lang="en-US" smtClean="0"/>
              <a:t>22</a:t>
            </a:fld>
            <a:endParaRPr lang="en-US"/>
          </a:p>
        </p:txBody>
      </p:sp>
    </p:spTree>
    <p:extLst>
      <p:ext uri="{BB962C8B-B14F-4D97-AF65-F5344CB8AC3E}">
        <p14:creationId xmlns:p14="http://schemas.microsoft.com/office/powerpoint/2010/main" val="2610774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E4781-55E0-0AE7-1FAA-0740CE9EE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6E5CC-3DFC-7BC5-FB45-B8906AC94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B8AEB-6321-5A05-C5F1-C1277459007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t>The next recent case we will talk about is </a:t>
            </a:r>
            <a:r>
              <a:rPr lang="en-US" sz="1200" b="1" i="1" dirty="0"/>
              <a:t>Westphal v. Collins </a:t>
            </a:r>
            <a:r>
              <a:rPr lang="en-US" dirty="0"/>
              <a:t>from the CAVC.  </a:t>
            </a:r>
          </a:p>
        </p:txBody>
      </p:sp>
      <p:sp>
        <p:nvSpPr>
          <p:cNvPr id="4" name="Slide Number Placeholder 3">
            <a:extLst>
              <a:ext uri="{FF2B5EF4-FFF2-40B4-BE49-F238E27FC236}">
                <a16:creationId xmlns:a16="http://schemas.microsoft.com/office/drawing/2014/main" id="{5E34EF56-450B-EC4D-FC70-CE2268500D14}"/>
              </a:ext>
            </a:extLst>
          </p:cNvPr>
          <p:cNvSpPr>
            <a:spLocks noGrp="1"/>
          </p:cNvSpPr>
          <p:nvPr>
            <p:ph type="sldNum" sz="quarter" idx="5"/>
          </p:nvPr>
        </p:nvSpPr>
        <p:spPr/>
        <p:txBody>
          <a:bodyPr/>
          <a:lstStyle/>
          <a:p>
            <a:fld id="{17055FE4-C66D-4B15-B666-BC04428DE721}" type="slidenum">
              <a:rPr lang="en-US" smtClean="0"/>
              <a:t>23</a:t>
            </a:fld>
            <a:endParaRPr lang="en-US"/>
          </a:p>
        </p:txBody>
      </p:sp>
    </p:spTree>
    <p:extLst>
      <p:ext uri="{BB962C8B-B14F-4D97-AF65-F5344CB8AC3E}">
        <p14:creationId xmlns:p14="http://schemas.microsoft.com/office/powerpoint/2010/main" val="260884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C0AE4-BDA6-28AC-8418-52F582CAD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47B82-558D-FE2D-A957-E26C8FF6D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9BBAA-A650-CBDA-717E-EAE18F40B0C7}"/>
              </a:ext>
            </a:extLst>
          </p:cNvPr>
          <p:cNvSpPr>
            <a:spLocks noGrp="1"/>
          </p:cNvSpPr>
          <p:nvPr>
            <p:ph type="body" idx="1"/>
          </p:nvPr>
        </p:nvSpPr>
        <p:spPr/>
        <p:txBody>
          <a:bodyPr/>
          <a:lstStyle/>
          <a:p>
            <a:pPr marL="0" indent="0">
              <a:lnSpc>
                <a:spcPct val="110000"/>
              </a:lnSpc>
              <a:buNone/>
            </a:pPr>
            <a:r>
              <a:rPr lang="en-US" dirty="0">
                <a:solidFill>
                  <a:srgbClr val="000000"/>
                </a:solidFill>
                <a:latin typeface="Calibri" panose="020F0502020204030204" pitchFamily="34" charset="0"/>
                <a:sym typeface=""/>
              </a:rPr>
              <a:t>[click] </a:t>
            </a:r>
            <a:r>
              <a:rPr lang="en-US" b="1" dirty="0">
                <a:solidFill>
                  <a:srgbClr val="FF0000"/>
                </a:solidFill>
              </a:rPr>
              <a:t>The answer here is No. The law at 1114(k) only authorizes VA to grant one award of SMC(k) based on loss of use of creative organ. </a:t>
            </a:r>
          </a:p>
          <a:p>
            <a:pPr>
              <a:lnSpc>
                <a:spcPct val="110000"/>
              </a:lnSpc>
            </a:pPr>
            <a:r>
              <a:rPr lang="en-US" dirty="0">
                <a:solidFill>
                  <a:srgbClr val="000000"/>
                </a:solidFill>
                <a:latin typeface="Calibri" panose="020F0502020204030204" pitchFamily="34" charset="0"/>
                <a:sym typeface=""/>
              </a:rPr>
              <a:t>[click] </a:t>
            </a:r>
            <a:r>
              <a:rPr lang="en-US" dirty="0"/>
              <a:t>The CAVC held that the phrase “one or more” in 1114(k) means that veterans may only receive a single award of SMC(k) based on loss of use of creative organ even if the use of more than one creative organ is lost.</a:t>
            </a:r>
          </a:p>
          <a:p>
            <a:pPr>
              <a:lnSpc>
                <a:spcPct val="110000"/>
              </a:lnSpc>
            </a:pPr>
            <a:r>
              <a:rPr lang="en-US" dirty="0">
                <a:solidFill>
                  <a:srgbClr val="000000"/>
                </a:solidFill>
                <a:latin typeface="Calibri" panose="020F0502020204030204" pitchFamily="34" charset="0"/>
                <a:sym typeface=""/>
              </a:rPr>
              <a:t>[click] </a:t>
            </a:r>
            <a:r>
              <a:rPr lang="en-US" dirty="0"/>
              <a:t>The statute is structured in a confusing way.</a:t>
            </a:r>
          </a:p>
          <a:p>
            <a:pPr>
              <a:lnSpc>
                <a:spcPct val="110000"/>
              </a:lnSpc>
            </a:pPr>
            <a:r>
              <a:rPr lang="en-US" dirty="0">
                <a:solidFill>
                  <a:srgbClr val="000000"/>
                </a:solidFill>
                <a:latin typeface="Calibri" panose="020F0502020204030204" pitchFamily="34" charset="0"/>
                <a:sym typeface=""/>
              </a:rPr>
              <a:t>[click] </a:t>
            </a:r>
            <a:r>
              <a:rPr lang="en-US" dirty="0"/>
              <a:t>There a many ways to get multiple awards of SMC(k), but this is not one of them.</a:t>
            </a:r>
          </a:p>
        </p:txBody>
      </p:sp>
      <p:sp>
        <p:nvSpPr>
          <p:cNvPr id="4" name="Slide Number Placeholder 3">
            <a:extLst>
              <a:ext uri="{FF2B5EF4-FFF2-40B4-BE49-F238E27FC236}">
                <a16:creationId xmlns:a16="http://schemas.microsoft.com/office/drawing/2014/main" id="{68F4182B-6A5B-201A-1067-D2B71AE2B86D}"/>
              </a:ext>
            </a:extLst>
          </p:cNvPr>
          <p:cNvSpPr>
            <a:spLocks noGrp="1"/>
          </p:cNvSpPr>
          <p:nvPr>
            <p:ph type="sldNum" sz="quarter" idx="5"/>
          </p:nvPr>
        </p:nvSpPr>
        <p:spPr/>
        <p:txBody>
          <a:bodyPr/>
          <a:lstStyle/>
          <a:p>
            <a:fld id="{17055FE4-C66D-4B15-B666-BC04428DE721}" type="slidenum">
              <a:rPr lang="en-US" smtClean="0"/>
              <a:t>25</a:t>
            </a:fld>
            <a:endParaRPr lang="en-US"/>
          </a:p>
        </p:txBody>
      </p:sp>
    </p:spTree>
    <p:extLst>
      <p:ext uri="{BB962C8B-B14F-4D97-AF65-F5344CB8AC3E}">
        <p14:creationId xmlns:p14="http://schemas.microsoft.com/office/powerpoint/2010/main" val="267934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0" dirty="0"/>
              <a:t>The answer is 10%</a:t>
            </a:r>
          </a:p>
          <a:p>
            <a:pPr marL="171450" indent="-171450">
              <a:buFont typeface="Calibri" panose="020F0502020204030204" pitchFamily="34" charset="0"/>
              <a:buChar char="—"/>
            </a:pPr>
            <a:r>
              <a:rPr lang="en-US" dirty="0"/>
              <a:t> </a:t>
            </a:r>
            <a:r>
              <a:rPr lang="en-US" sz="1200" dirty="0"/>
              <a:t>DC 6260 is one of only a few DCs that have a single rating for a disability.  If a Veteran is service connected for tinnitus, then the only possible rating is 10%.</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1" dirty="0"/>
              <a:t>[click to appear]</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dirty="0">
                <a:solidFill>
                  <a:schemeClr val="tx1"/>
                </a:solidFill>
              </a:rPr>
              <a:t>It is important to be aware that some DCs include “Notes” that should be read to see if they apply to the Veteran’s situation.</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dirty="0">
                <a:solidFill>
                  <a:schemeClr val="tx1"/>
                </a:solidFill>
              </a:rPr>
              <a:t>These notes are binding.</a:t>
            </a:r>
          </a:p>
        </p:txBody>
      </p:sp>
      <p:sp>
        <p:nvSpPr>
          <p:cNvPr id="4" name="Slide Number Placeholder 3"/>
          <p:cNvSpPr>
            <a:spLocks noGrp="1"/>
          </p:cNvSpPr>
          <p:nvPr>
            <p:ph type="sldNum" sz="quarter" idx="5"/>
          </p:nvPr>
        </p:nvSpPr>
        <p:spPr/>
        <p:txBody>
          <a:bodyPr/>
          <a:lstStyle/>
          <a:p>
            <a:fld id="{17055FE4-C66D-4B15-B666-BC04428DE721}" type="slidenum">
              <a:rPr lang="en-US" smtClean="0"/>
              <a:t>2</a:t>
            </a:fld>
            <a:endParaRPr lang="en-US"/>
          </a:p>
        </p:txBody>
      </p:sp>
    </p:spTree>
    <p:extLst>
      <p:ext uri="{BB962C8B-B14F-4D97-AF65-F5344CB8AC3E}">
        <p14:creationId xmlns:p14="http://schemas.microsoft.com/office/powerpoint/2010/main" val="160021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DA3E7-038D-CC0A-8C8E-9BEC44D0F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09914-2CBA-3306-D4B1-5D51AEC27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B8795-503D-DD85-4F5E-F8FB80AC1E0E}"/>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A66F756B-2707-DD4A-3232-C60BDF41F2CD}"/>
              </a:ext>
            </a:extLst>
          </p:cNvPr>
          <p:cNvSpPr>
            <a:spLocks noGrp="1"/>
          </p:cNvSpPr>
          <p:nvPr>
            <p:ph type="sldNum" sz="quarter" idx="5"/>
          </p:nvPr>
        </p:nvSpPr>
        <p:spPr/>
        <p:txBody>
          <a:bodyPr/>
          <a:lstStyle/>
          <a:p>
            <a:fld id="{17055FE4-C66D-4B15-B666-BC04428DE721}" type="slidenum">
              <a:rPr lang="en-US" smtClean="0"/>
              <a:t>26</a:t>
            </a:fld>
            <a:endParaRPr lang="en-US"/>
          </a:p>
        </p:txBody>
      </p:sp>
    </p:spTree>
    <p:extLst>
      <p:ext uri="{BB962C8B-B14F-4D97-AF65-F5344CB8AC3E}">
        <p14:creationId xmlns:p14="http://schemas.microsoft.com/office/powerpoint/2010/main" val="4059949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is a weird case I’m breaking our format here. No attempt to play judge here, but I want to highlight this big take away.</a:t>
            </a:r>
          </a:p>
        </p:txBody>
      </p:sp>
      <p:sp>
        <p:nvSpPr>
          <p:cNvPr id="4" name="Slide Number Placeholder 3"/>
          <p:cNvSpPr>
            <a:spLocks noGrp="1"/>
          </p:cNvSpPr>
          <p:nvPr>
            <p:ph type="sldNum" sz="quarter" idx="5"/>
          </p:nvPr>
        </p:nvSpPr>
        <p:spPr/>
        <p:txBody>
          <a:bodyPr/>
          <a:lstStyle/>
          <a:p>
            <a:fld id="{FE8D2084-C972-4CC4-90F6-299124C75878}" type="slidenum">
              <a:rPr lang="en-US" smtClean="0"/>
              <a:t>28</a:t>
            </a:fld>
            <a:endParaRPr lang="en-US"/>
          </a:p>
        </p:txBody>
      </p:sp>
    </p:spTree>
    <p:extLst>
      <p:ext uri="{BB962C8B-B14F-4D97-AF65-F5344CB8AC3E}">
        <p14:creationId xmlns:p14="http://schemas.microsoft.com/office/powerpoint/2010/main" val="4294913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A82B-6E00-EDD0-6626-76CE17E3E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C7C6B-48BC-E649-025C-FA862B3FF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1A384-9437-BA3F-C8B7-9A22C71AEA79}"/>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Terry v. McDonough from the CAVC.  </a:t>
            </a:r>
          </a:p>
        </p:txBody>
      </p:sp>
      <p:sp>
        <p:nvSpPr>
          <p:cNvPr id="4" name="Slide Number Placeholder 3">
            <a:extLst>
              <a:ext uri="{FF2B5EF4-FFF2-40B4-BE49-F238E27FC236}">
                <a16:creationId xmlns:a16="http://schemas.microsoft.com/office/drawing/2014/main" id="{B928CE54-1D79-7B50-76E3-F0C8ADF6790F}"/>
              </a:ext>
            </a:extLst>
          </p:cNvPr>
          <p:cNvSpPr>
            <a:spLocks noGrp="1"/>
          </p:cNvSpPr>
          <p:nvPr>
            <p:ph type="sldNum" sz="quarter" idx="5"/>
          </p:nvPr>
        </p:nvSpPr>
        <p:spPr/>
        <p:txBody>
          <a:bodyPr/>
          <a:lstStyle/>
          <a:p>
            <a:fld id="{17055FE4-C66D-4B15-B666-BC04428DE721}" type="slidenum">
              <a:rPr lang="en-US" smtClean="0"/>
              <a:t>29</a:t>
            </a:fld>
            <a:endParaRPr lang="en-US"/>
          </a:p>
        </p:txBody>
      </p:sp>
    </p:spTree>
    <p:extLst>
      <p:ext uri="{BB962C8B-B14F-4D97-AF65-F5344CB8AC3E}">
        <p14:creationId xmlns:p14="http://schemas.microsoft.com/office/powerpoint/2010/main" val="2279840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55FE4-C66D-4B15-B666-BC04428DE721}" type="slidenum">
              <a:rPr lang="en-US" smtClean="0"/>
              <a:t>30</a:t>
            </a:fld>
            <a:endParaRPr lang="en-US"/>
          </a:p>
        </p:txBody>
      </p:sp>
    </p:spTree>
    <p:extLst>
      <p:ext uri="{BB962C8B-B14F-4D97-AF65-F5344CB8AC3E}">
        <p14:creationId xmlns:p14="http://schemas.microsoft.com/office/powerpoint/2010/main" val="936449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a:t>Finally, here are two pending Supreme Court cases that we are keeping an eye on because they could be quite important.  </a:t>
            </a:r>
          </a:p>
        </p:txBody>
      </p:sp>
      <p:sp>
        <p:nvSpPr>
          <p:cNvPr id="4" name="Slide Number Placeholder 3"/>
          <p:cNvSpPr>
            <a:spLocks noGrp="1"/>
          </p:cNvSpPr>
          <p:nvPr>
            <p:ph type="sldNum" sz="quarter" idx="5"/>
          </p:nvPr>
        </p:nvSpPr>
        <p:spPr/>
        <p:txBody>
          <a:bodyPr/>
          <a:lstStyle/>
          <a:p>
            <a:fld id="{17055FE4-C66D-4B15-B666-BC04428DE721}" type="slidenum">
              <a:rPr lang="en-US" smtClean="0"/>
              <a:t>35</a:t>
            </a:fld>
            <a:endParaRPr lang="en-US"/>
          </a:p>
        </p:txBody>
      </p:sp>
    </p:spTree>
    <p:extLst>
      <p:ext uri="{BB962C8B-B14F-4D97-AF65-F5344CB8AC3E}">
        <p14:creationId xmlns:p14="http://schemas.microsoft.com/office/powerpoint/2010/main" val="216699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[click] </a:t>
            </a:r>
            <a:r>
              <a:rPr lang="en-US" sz="1200" b="0" dirty="0"/>
              <a:t>The first case is </a:t>
            </a:r>
            <a:r>
              <a:rPr lang="en-US" sz="1200" dirty="0" err="1"/>
              <a:t>Rudisill</a:t>
            </a:r>
            <a:r>
              <a:rPr lang="en-US" sz="1200" dirty="0"/>
              <a:t> v. McDonough</a:t>
            </a:r>
          </a:p>
          <a:p>
            <a:r>
              <a:rPr lang="en-US" sz="1200" b="1" dirty="0"/>
              <a:t>[click] You may have heard of this case before as it was the subject of three CAVC and Federal Circuit decisions</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a:t>
            </a:r>
            <a:r>
              <a:rPr lang="en-US" sz="1200" dirty="0"/>
              <a:t>The question presented is whether veterans with multiple periods of service who qualify under both the Montgomery G.I. Bill and the Post-9/11 G.I. bill eligible for 36 or 48 months of benefits?  Although this was decided in the Veteran’s favor the first two times, the current ruling is that veterans are limited to 36 months of benefits.</a:t>
            </a:r>
          </a:p>
          <a:p>
            <a:r>
              <a:rPr lang="en-US" sz="1200" b="1" dirty="0"/>
              <a:t>[click] </a:t>
            </a:r>
            <a:r>
              <a:rPr lang="en-US" sz="1200" b="1" dirty="0" err="1"/>
              <a:t>THe</a:t>
            </a:r>
            <a:r>
              <a:rPr lang="en-US" sz="1200" b="1" dirty="0"/>
              <a:t> other case is </a:t>
            </a:r>
            <a:r>
              <a:rPr lang="en-US" sz="1200" dirty="0" err="1"/>
              <a:t>Loper</a:t>
            </a:r>
            <a:r>
              <a:rPr lang="en-US" sz="1200" dirty="0"/>
              <a:t> Bright Enterprises v. Raimondo, which has a companion case that was argued with it.</a:t>
            </a:r>
          </a:p>
          <a:p>
            <a:r>
              <a:rPr lang="en-US" sz="1200" b="1" dirty="0"/>
              <a:t>[click] This case is also p</a:t>
            </a:r>
            <a:r>
              <a:rPr lang="en-US" sz="1200" dirty="0"/>
              <a:t>ending before the Supreme Court..</a:t>
            </a:r>
          </a:p>
          <a:p>
            <a:r>
              <a:rPr lang="en-US" sz="1200" b="1" dirty="0"/>
              <a:t>[click] </a:t>
            </a:r>
            <a:r>
              <a:rPr lang="en-US" sz="1200" b="1" dirty="0" err="1"/>
              <a:t>THe</a:t>
            </a:r>
            <a:r>
              <a:rPr lang="en-US" sz="1200" b="1" dirty="0"/>
              <a:t> question in </a:t>
            </a:r>
            <a:r>
              <a:rPr lang="en-US" sz="1200" b="1" dirty="0" err="1"/>
              <a:t>Loper</a:t>
            </a:r>
            <a:r>
              <a:rPr lang="en-US" sz="1200" b="1" dirty="0"/>
              <a:t> Bright is </a:t>
            </a:r>
            <a:r>
              <a:rPr lang="en-US" sz="1200" dirty="0"/>
              <a:t>How much deference do courts owe agencies in interpreting statutory provisions?</a:t>
            </a:r>
          </a:p>
          <a:p>
            <a:r>
              <a:rPr lang="en-US" sz="1200" dirty="0"/>
              <a:t>This is not a veterans benefits case, but if the Court changes the balance of power between agencies and courts, it could significantly affect veterans law and the courts may revisit issues that </a:t>
            </a:r>
            <a:r>
              <a:rPr lang="en-US" sz="1200"/>
              <a:t>were previously decided in favor of VA.</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a:t>
            </a:r>
            <a:r>
              <a:rPr lang="en-US" sz="1200" b="1" dirty="0">
                <a:solidFill>
                  <a:schemeClr val="tx1"/>
                </a:solidFill>
              </a:rPr>
              <a:t>Be sure you check the email that you used to register for this course for case updates from Bergmann &amp; Moore!</a:t>
            </a:r>
          </a:p>
          <a:p>
            <a:endParaRPr lang="en-US" sz="1200" dirty="0"/>
          </a:p>
          <a:p>
            <a:endParaRPr lang="en-US" dirty="0"/>
          </a:p>
        </p:txBody>
      </p:sp>
      <p:sp>
        <p:nvSpPr>
          <p:cNvPr id="4" name="Slide Number Placeholder 3"/>
          <p:cNvSpPr>
            <a:spLocks noGrp="1"/>
          </p:cNvSpPr>
          <p:nvPr>
            <p:ph type="sldNum" sz="quarter" idx="5"/>
          </p:nvPr>
        </p:nvSpPr>
        <p:spPr/>
        <p:txBody>
          <a:bodyPr/>
          <a:lstStyle/>
          <a:p>
            <a:fld id="{17055FE4-C66D-4B15-B666-BC04428DE721}" type="slidenum">
              <a:rPr lang="en-US" smtClean="0"/>
              <a:t>36</a:t>
            </a:fld>
            <a:endParaRPr lang="en-US"/>
          </a:p>
        </p:txBody>
      </p:sp>
    </p:spTree>
    <p:extLst>
      <p:ext uri="{BB962C8B-B14F-4D97-AF65-F5344CB8AC3E}">
        <p14:creationId xmlns:p14="http://schemas.microsoft.com/office/powerpoint/2010/main" val="2064219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1E01E-763E-10A5-908D-DBCC7C0D9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B3C1B-6C25-2F65-0195-621A12DBE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EC1D1-A8D4-2D76-6F4D-8692D0EDDC69}"/>
              </a:ext>
            </a:extLst>
          </p:cNvPr>
          <p:cNvSpPr>
            <a:spLocks noGrp="1"/>
          </p:cNvSpPr>
          <p:nvPr>
            <p:ph type="body" idx="1"/>
          </p:nvPr>
        </p:nvSpPr>
        <p:spPr/>
        <p:txBody>
          <a:bodyPr/>
          <a:lstStyle/>
          <a:p>
            <a:pPr marL="0" indent="0">
              <a:buNone/>
            </a:pPr>
            <a:r>
              <a:rPr lang="en-US" sz="1200" b="1" dirty="0"/>
              <a:t>[click] </a:t>
            </a:r>
            <a:r>
              <a:rPr lang="en-US" sz="1200" b="0" dirty="0"/>
              <a:t>The first case is </a:t>
            </a:r>
            <a:r>
              <a:rPr lang="en-US" sz="1200" dirty="0" err="1"/>
              <a:t>Rudisill</a:t>
            </a:r>
            <a:r>
              <a:rPr lang="en-US" sz="1200" dirty="0"/>
              <a:t> v. McDonough</a:t>
            </a:r>
          </a:p>
          <a:p>
            <a:r>
              <a:rPr lang="en-US" sz="1200" b="1" dirty="0"/>
              <a:t>[click] You may have heard of this case before as it was the subject of three CAVC and Federal Circuit decisions</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a:t>
            </a:r>
            <a:r>
              <a:rPr lang="en-US" sz="1200" dirty="0"/>
              <a:t>The question presented is whether veterans with multiple periods of service who qualify under both the Montgomery G.I. Bill and the Post-9/11 G.I. bill eligible for 36 or 48 months of benefits?  Although this was decided in the Veteran’s favor the first two times, the current ruling is that veterans are limited to 36 months of benefits.</a:t>
            </a:r>
          </a:p>
          <a:p>
            <a:r>
              <a:rPr lang="en-US" sz="1200" b="1" dirty="0"/>
              <a:t>[click] </a:t>
            </a:r>
            <a:r>
              <a:rPr lang="en-US" sz="1200" b="1" dirty="0" err="1"/>
              <a:t>THe</a:t>
            </a:r>
            <a:r>
              <a:rPr lang="en-US" sz="1200" b="1" dirty="0"/>
              <a:t> other case is </a:t>
            </a:r>
            <a:r>
              <a:rPr lang="en-US" sz="1200" dirty="0" err="1"/>
              <a:t>Loper</a:t>
            </a:r>
            <a:r>
              <a:rPr lang="en-US" sz="1200" dirty="0"/>
              <a:t> Bright Enterprises v. Raimondo, which has a companion case that was argued with it.</a:t>
            </a:r>
          </a:p>
          <a:p>
            <a:r>
              <a:rPr lang="en-US" sz="1200" b="1" dirty="0"/>
              <a:t>[click] This case is also p</a:t>
            </a:r>
            <a:r>
              <a:rPr lang="en-US" sz="1200" dirty="0"/>
              <a:t>ending before the Supreme Court..</a:t>
            </a:r>
          </a:p>
          <a:p>
            <a:r>
              <a:rPr lang="en-US" sz="1200" b="1" dirty="0"/>
              <a:t>[click] </a:t>
            </a:r>
            <a:r>
              <a:rPr lang="en-US" sz="1200" b="1" dirty="0" err="1"/>
              <a:t>THe</a:t>
            </a:r>
            <a:r>
              <a:rPr lang="en-US" sz="1200" b="1" dirty="0"/>
              <a:t> question in </a:t>
            </a:r>
            <a:r>
              <a:rPr lang="en-US" sz="1200" b="1" dirty="0" err="1"/>
              <a:t>Loper</a:t>
            </a:r>
            <a:r>
              <a:rPr lang="en-US" sz="1200" b="1" dirty="0"/>
              <a:t> Bright is </a:t>
            </a:r>
            <a:r>
              <a:rPr lang="en-US" sz="1200" dirty="0"/>
              <a:t>How much deference do courts owe agencies in interpreting statutory provisions?</a:t>
            </a:r>
          </a:p>
          <a:p>
            <a:r>
              <a:rPr lang="en-US" sz="1200" dirty="0"/>
              <a:t>This is not a veterans benefits case, but if the Court changes the balance of power between agencies and courts, it could significantly affect veterans law and the courts may revisit issues that </a:t>
            </a:r>
            <a:r>
              <a:rPr lang="en-US" sz="1200"/>
              <a:t>were previously decided in favor of VA.</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a:t>
            </a:r>
            <a:r>
              <a:rPr lang="en-US" sz="1200" b="1" dirty="0">
                <a:solidFill>
                  <a:schemeClr val="tx1"/>
                </a:solidFill>
              </a:rPr>
              <a:t>Be sure you check the email that you used to register for this course for case updates from Bergmann &amp; Moore!</a:t>
            </a:r>
          </a:p>
          <a:p>
            <a:endParaRPr lang="en-US" sz="1200" dirty="0"/>
          </a:p>
          <a:p>
            <a:endParaRPr lang="en-US" dirty="0"/>
          </a:p>
        </p:txBody>
      </p:sp>
      <p:sp>
        <p:nvSpPr>
          <p:cNvPr id="4" name="Slide Number Placeholder 3">
            <a:extLst>
              <a:ext uri="{FF2B5EF4-FFF2-40B4-BE49-F238E27FC236}">
                <a16:creationId xmlns:a16="http://schemas.microsoft.com/office/drawing/2014/main" id="{3C552F6F-8DD1-BF9B-1944-55389539F256}"/>
              </a:ext>
            </a:extLst>
          </p:cNvPr>
          <p:cNvSpPr>
            <a:spLocks noGrp="1"/>
          </p:cNvSpPr>
          <p:nvPr>
            <p:ph type="sldNum" sz="quarter" idx="5"/>
          </p:nvPr>
        </p:nvSpPr>
        <p:spPr/>
        <p:txBody>
          <a:bodyPr/>
          <a:lstStyle/>
          <a:p>
            <a:fld id="{17055FE4-C66D-4B15-B666-BC04428DE721}" type="slidenum">
              <a:rPr lang="en-US" smtClean="0"/>
              <a:t>37</a:t>
            </a:fld>
            <a:endParaRPr lang="en-US"/>
          </a:p>
        </p:txBody>
      </p:sp>
    </p:spTree>
    <p:extLst>
      <p:ext uri="{BB962C8B-B14F-4D97-AF65-F5344CB8AC3E}">
        <p14:creationId xmlns:p14="http://schemas.microsoft.com/office/powerpoint/2010/main" val="607960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75C1-BE6F-11C3-94F6-26D7CC857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A9695-F978-1526-43A8-A57FAB919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B6F23-AC9F-5D2C-1312-264AF4FA07E8}"/>
              </a:ext>
            </a:extLst>
          </p:cNvPr>
          <p:cNvSpPr>
            <a:spLocks noGrp="1"/>
          </p:cNvSpPr>
          <p:nvPr>
            <p:ph type="body" idx="1"/>
          </p:nvPr>
        </p:nvSpPr>
        <p:spPr/>
        <p:txBody>
          <a:bodyPr/>
          <a:lstStyle/>
          <a:p>
            <a:pPr marL="171450" indent="-171450">
              <a:buFont typeface="Arial" panose="020B0604020202020204" pitchFamily="34" charset="0"/>
              <a:buChar char="•"/>
            </a:pPr>
            <a:r>
              <a:rPr lang="en-US" dirty="0"/>
              <a:t>Now let’s turn to Final Rules that VA did publish in the past year. The first added new burn pit presumptive diseases.</a:t>
            </a:r>
          </a:p>
        </p:txBody>
      </p:sp>
      <p:sp>
        <p:nvSpPr>
          <p:cNvPr id="4" name="Slide Number Placeholder 3">
            <a:extLst>
              <a:ext uri="{FF2B5EF4-FFF2-40B4-BE49-F238E27FC236}">
                <a16:creationId xmlns:a16="http://schemas.microsoft.com/office/drawing/2014/main" id="{37769F63-C2D5-E0F8-1E47-5DACCA127D04}"/>
              </a:ext>
            </a:extLst>
          </p:cNvPr>
          <p:cNvSpPr>
            <a:spLocks noGrp="1"/>
          </p:cNvSpPr>
          <p:nvPr>
            <p:ph type="sldNum" sz="quarter" idx="5"/>
          </p:nvPr>
        </p:nvSpPr>
        <p:spPr/>
        <p:txBody>
          <a:bodyPr/>
          <a:lstStyle/>
          <a:p>
            <a:fld id="{17055FE4-C66D-4B15-B666-BC04428DE721}" type="slidenum">
              <a:rPr lang="en-US" smtClean="0"/>
              <a:t>38</a:t>
            </a:fld>
            <a:endParaRPr lang="en-US"/>
          </a:p>
        </p:txBody>
      </p:sp>
    </p:spTree>
    <p:extLst>
      <p:ext uri="{BB962C8B-B14F-4D97-AF65-F5344CB8AC3E}">
        <p14:creationId xmlns:p14="http://schemas.microsoft.com/office/powerpoint/2010/main" val="1700606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 Rating Schedule will be covered in the next lesson</a:t>
            </a:r>
          </a:p>
          <a:p>
            <a:r>
              <a:rPr lang="en-US" dirty="0"/>
              <a:t>-OMB is the Office of Management and Budget. This is an executive branch office that reviews all regulations proposed by all agencies.</a:t>
            </a:r>
          </a:p>
        </p:txBody>
      </p:sp>
      <p:sp>
        <p:nvSpPr>
          <p:cNvPr id="4" name="Slide Number Placeholder 3"/>
          <p:cNvSpPr>
            <a:spLocks noGrp="1"/>
          </p:cNvSpPr>
          <p:nvPr>
            <p:ph type="sldNum" sz="quarter" idx="5"/>
          </p:nvPr>
        </p:nvSpPr>
        <p:spPr/>
        <p:txBody>
          <a:bodyPr/>
          <a:lstStyle/>
          <a:p>
            <a:fld id="{17055FE4-C66D-4B15-B666-BC04428DE721}" type="slidenum">
              <a:rPr lang="en-US" smtClean="0"/>
              <a:t>39</a:t>
            </a:fld>
            <a:endParaRPr lang="en-US"/>
          </a:p>
        </p:txBody>
      </p:sp>
    </p:spTree>
    <p:extLst>
      <p:ext uri="{BB962C8B-B14F-4D97-AF65-F5344CB8AC3E}">
        <p14:creationId xmlns:p14="http://schemas.microsoft.com/office/powerpoint/2010/main" val="1117313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D3360-F311-1A04-E520-BF7A9587E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A8E1C-D08E-1566-8AF1-7A33342AA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98ECD-13E8-F117-FCF7-F8A797431F37}"/>
              </a:ext>
            </a:extLst>
          </p:cNvPr>
          <p:cNvSpPr>
            <a:spLocks noGrp="1"/>
          </p:cNvSpPr>
          <p:nvPr>
            <p:ph type="body" idx="1"/>
          </p:nvPr>
        </p:nvSpPr>
        <p:spPr/>
        <p:txBody>
          <a:bodyPr/>
          <a:lstStyle/>
          <a:p>
            <a:pPr marL="171450" indent="-171450">
              <a:buFont typeface="Arial" panose="020B0604020202020204" pitchFamily="34" charset="0"/>
              <a:buChar char="•"/>
            </a:pPr>
            <a:r>
              <a:rPr lang="en-US" dirty="0"/>
              <a:t>Now let’s turn to Final Rules that VA did publish in the past year. The first added new burn pit presumptive diseases.</a:t>
            </a:r>
          </a:p>
        </p:txBody>
      </p:sp>
      <p:sp>
        <p:nvSpPr>
          <p:cNvPr id="4" name="Slide Number Placeholder 3">
            <a:extLst>
              <a:ext uri="{FF2B5EF4-FFF2-40B4-BE49-F238E27FC236}">
                <a16:creationId xmlns:a16="http://schemas.microsoft.com/office/drawing/2014/main" id="{D617FC93-2208-1E4C-79D2-7C2B3B28902D}"/>
              </a:ext>
            </a:extLst>
          </p:cNvPr>
          <p:cNvSpPr>
            <a:spLocks noGrp="1"/>
          </p:cNvSpPr>
          <p:nvPr>
            <p:ph type="sldNum" sz="quarter" idx="5"/>
          </p:nvPr>
        </p:nvSpPr>
        <p:spPr/>
        <p:txBody>
          <a:bodyPr/>
          <a:lstStyle/>
          <a:p>
            <a:fld id="{17055FE4-C66D-4B15-B666-BC04428DE721}" type="slidenum">
              <a:rPr lang="en-US" smtClean="0"/>
              <a:t>41</a:t>
            </a:fld>
            <a:endParaRPr lang="en-US"/>
          </a:p>
        </p:txBody>
      </p:sp>
    </p:spTree>
    <p:extLst>
      <p:ext uri="{BB962C8B-B14F-4D97-AF65-F5344CB8AC3E}">
        <p14:creationId xmlns:p14="http://schemas.microsoft.com/office/powerpoint/2010/main" val="46613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C83CD-175A-88AC-8CD2-7F22FBDEE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3E9F3-3A73-CFDB-87F7-F14087939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62F93-D1B8-4E32-C3AD-B26A25883B5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0" dirty="0"/>
              <a:t>The answer is 10%</a:t>
            </a:r>
          </a:p>
          <a:p>
            <a:pPr marL="171450" indent="-171450">
              <a:buFont typeface="Calibri" panose="020F0502020204030204" pitchFamily="34" charset="0"/>
              <a:buChar char="—"/>
            </a:pPr>
            <a:r>
              <a:rPr lang="en-US" dirty="0"/>
              <a:t> </a:t>
            </a:r>
            <a:r>
              <a:rPr lang="en-US" sz="1200" dirty="0"/>
              <a:t>DC 6260 is one of only a few DCs that have a single rating for a disability.  If a Veteran is service connected for tinnitus, then the only possible rating is 10%.</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1" dirty="0"/>
              <a:t>[click to appear]</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dirty="0">
                <a:solidFill>
                  <a:schemeClr val="tx1"/>
                </a:solidFill>
              </a:rPr>
              <a:t>It is important to be aware that some DCs include “Notes” that should be read to see if they apply to the Veteran’s situation.</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dirty="0">
                <a:solidFill>
                  <a:schemeClr val="tx1"/>
                </a:solidFill>
              </a:rPr>
              <a:t>These notes are binding.</a:t>
            </a:r>
          </a:p>
        </p:txBody>
      </p:sp>
      <p:sp>
        <p:nvSpPr>
          <p:cNvPr id="4" name="Slide Number Placeholder 3">
            <a:extLst>
              <a:ext uri="{FF2B5EF4-FFF2-40B4-BE49-F238E27FC236}">
                <a16:creationId xmlns:a16="http://schemas.microsoft.com/office/drawing/2014/main" id="{759033CD-93BA-42C6-1467-CC39EF1D6106}"/>
              </a:ext>
            </a:extLst>
          </p:cNvPr>
          <p:cNvSpPr>
            <a:spLocks noGrp="1"/>
          </p:cNvSpPr>
          <p:nvPr>
            <p:ph type="sldNum" sz="quarter" idx="5"/>
          </p:nvPr>
        </p:nvSpPr>
        <p:spPr/>
        <p:txBody>
          <a:bodyPr/>
          <a:lstStyle/>
          <a:p>
            <a:fld id="{17055FE4-C66D-4B15-B666-BC04428DE721}" type="slidenum">
              <a:rPr lang="en-US" smtClean="0"/>
              <a:t>3</a:t>
            </a:fld>
            <a:endParaRPr lang="en-US"/>
          </a:p>
        </p:txBody>
      </p:sp>
    </p:spTree>
    <p:extLst>
      <p:ext uri="{BB962C8B-B14F-4D97-AF65-F5344CB8AC3E}">
        <p14:creationId xmlns:p14="http://schemas.microsoft.com/office/powerpoint/2010/main" val="2207284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8103-DB82-7AA1-2D86-CCB0C0D47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7C478-9B75-C799-1A98-DF2221DAB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45A3B-18B1-3AC0-1C52-78C63AADEC26}"/>
              </a:ext>
            </a:extLst>
          </p:cNvPr>
          <p:cNvSpPr>
            <a:spLocks noGrp="1"/>
          </p:cNvSpPr>
          <p:nvPr>
            <p:ph type="body" idx="1"/>
          </p:nvPr>
        </p:nvSpPr>
        <p:spPr/>
        <p:txBody>
          <a:bodyPr/>
          <a:lstStyle/>
          <a:p>
            <a:pPr marL="171450" indent="-171450">
              <a:buFont typeface="Arial" panose="020B0604020202020204" pitchFamily="34" charset="0"/>
              <a:buChar char="•"/>
            </a:pPr>
            <a:r>
              <a:rPr lang="en-US" dirty="0"/>
              <a:t>Next we will look at VA’s final rule revising the character of discharge</a:t>
            </a:r>
          </a:p>
        </p:txBody>
      </p:sp>
      <p:sp>
        <p:nvSpPr>
          <p:cNvPr id="4" name="Slide Number Placeholder 3">
            <a:extLst>
              <a:ext uri="{FF2B5EF4-FFF2-40B4-BE49-F238E27FC236}">
                <a16:creationId xmlns:a16="http://schemas.microsoft.com/office/drawing/2014/main" id="{9CBCF75A-F98C-F801-D216-C1C9F3842DA1}"/>
              </a:ext>
            </a:extLst>
          </p:cNvPr>
          <p:cNvSpPr>
            <a:spLocks noGrp="1"/>
          </p:cNvSpPr>
          <p:nvPr>
            <p:ph type="sldNum" sz="quarter" idx="5"/>
          </p:nvPr>
        </p:nvSpPr>
        <p:spPr/>
        <p:txBody>
          <a:bodyPr/>
          <a:lstStyle/>
          <a:p>
            <a:fld id="{17055FE4-C66D-4B15-B666-BC04428DE721}" type="slidenum">
              <a:rPr lang="en-US" smtClean="0"/>
              <a:t>44</a:t>
            </a:fld>
            <a:endParaRPr lang="en-US"/>
          </a:p>
        </p:txBody>
      </p:sp>
    </p:spTree>
    <p:extLst>
      <p:ext uri="{BB962C8B-B14F-4D97-AF65-F5344CB8AC3E}">
        <p14:creationId xmlns:p14="http://schemas.microsoft.com/office/powerpoint/2010/main" val="3066366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E751E-099D-6CEF-5513-CADEAB5CB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BB2C8-F357-0914-E75C-83BEDD2C1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9CB47-3B6A-4B1A-734F-B3290043CC1F}"/>
              </a:ext>
            </a:extLst>
          </p:cNvPr>
          <p:cNvSpPr>
            <a:spLocks noGrp="1"/>
          </p:cNvSpPr>
          <p:nvPr>
            <p:ph type="body" idx="1"/>
          </p:nvPr>
        </p:nvSpPr>
        <p:spPr/>
        <p:txBody>
          <a:bodyPr/>
          <a:lstStyle/>
          <a:p>
            <a:r>
              <a:rPr lang="en-US" dirty="0"/>
              <a:t>-Let’s look at an example of how the bilateral factor and this fix would apply.</a:t>
            </a:r>
          </a:p>
          <a:p>
            <a:r>
              <a:rPr lang="en-US" dirty="0"/>
              <a:t>-*Say this veteran </a:t>
            </a:r>
            <a:r>
              <a:rPr lang="en-US" dirty="0" err="1"/>
              <a:t>hsaa</a:t>
            </a:r>
            <a:r>
              <a:rPr lang="en-US" dirty="0"/>
              <a:t> a combined 93 percent rating plus two 10% ratings  that would qualify for the </a:t>
            </a:r>
            <a:r>
              <a:rPr lang="en-US" dirty="0" err="1"/>
              <a:t>bialtera</a:t>
            </a:r>
            <a:r>
              <a:rPr lang="en-US" dirty="0"/>
              <a:t> factor.</a:t>
            </a:r>
          </a:p>
          <a:p>
            <a:r>
              <a:rPr lang="en-US" dirty="0"/>
              <a:t>-If VA applied the bilateral factor, then *10 combined with 10 is 19 using VA’s combined ratings table. Then add 10% of that 19, or 1.9, to get a combined rating of 21. This rounds down to a 20% rating.</a:t>
            </a:r>
          </a:p>
          <a:p>
            <a:r>
              <a:rPr lang="en-US" dirty="0"/>
              <a:t>-*93 combined with 20 using VA’s combined ratings table is 94. 94 rounds down to a total combined rating of 90%</a:t>
            </a:r>
          </a:p>
          <a:p>
            <a:r>
              <a:rPr lang="en-US" dirty="0"/>
              <a:t>-If the bilateral factor does not apply, then</a:t>
            </a:r>
          </a:p>
          <a:p>
            <a:r>
              <a:rPr lang="en-US" dirty="0"/>
              <a:t>-*93 and 10 combined to 94 under the combined ratings table</a:t>
            </a:r>
          </a:p>
          <a:p>
            <a:r>
              <a:rPr lang="en-US" dirty="0"/>
              <a:t>-That resulting 94 combined with the last 10% to 95. This 95 would round up to a 100% rating. So in this case, it would be better for the Veteran to not use the combined ratings table.</a:t>
            </a:r>
          </a:p>
        </p:txBody>
      </p:sp>
      <p:sp>
        <p:nvSpPr>
          <p:cNvPr id="4" name="Slide Number Placeholder 3">
            <a:extLst>
              <a:ext uri="{FF2B5EF4-FFF2-40B4-BE49-F238E27FC236}">
                <a16:creationId xmlns:a16="http://schemas.microsoft.com/office/drawing/2014/main" id="{6078E977-F47E-0FCF-BC20-40E3A8E828D3}"/>
              </a:ext>
            </a:extLst>
          </p:cNvPr>
          <p:cNvSpPr>
            <a:spLocks noGrp="1"/>
          </p:cNvSpPr>
          <p:nvPr>
            <p:ph type="sldNum" sz="quarter" idx="5"/>
          </p:nvPr>
        </p:nvSpPr>
        <p:spPr/>
        <p:txBody>
          <a:bodyPr/>
          <a:lstStyle/>
          <a:p>
            <a:fld id="{FE8D2084-C972-4CC4-90F6-299124C75878}" type="slidenum">
              <a:rPr lang="en-US" smtClean="0"/>
              <a:t>45</a:t>
            </a:fld>
            <a:endParaRPr lang="en-US"/>
          </a:p>
        </p:txBody>
      </p:sp>
    </p:spTree>
    <p:extLst>
      <p:ext uri="{BB962C8B-B14F-4D97-AF65-F5344CB8AC3E}">
        <p14:creationId xmlns:p14="http://schemas.microsoft.com/office/powerpoint/2010/main" val="3319611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67E2-BD32-C5F6-A8AD-1EB80310B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BB0E7-D809-3F1E-D970-24955B4FD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4FA96-9A8D-21F7-AD91-4E2F9A5A408F}"/>
              </a:ext>
            </a:extLst>
          </p:cNvPr>
          <p:cNvSpPr>
            <a:spLocks noGrp="1"/>
          </p:cNvSpPr>
          <p:nvPr>
            <p:ph type="body" idx="1"/>
          </p:nvPr>
        </p:nvSpPr>
        <p:spPr/>
        <p:txBody>
          <a:bodyPr/>
          <a:lstStyle/>
          <a:p>
            <a:pPr marL="171450" indent="-171450">
              <a:buFont typeface="Arial" panose="020B0604020202020204" pitchFamily="34" charset="0"/>
              <a:buChar char="•"/>
            </a:pPr>
            <a:r>
              <a:rPr lang="en-US" dirty="0"/>
              <a:t>Next we will look at VA’s final rule revising the character of discharge</a:t>
            </a:r>
          </a:p>
        </p:txBody>
      </p:sp>
      <p:sp>
        <p:nvSpPr>
          <p:cNvPr id="4" name="Slide Number Placeholder 3">
            <a:extLst>
              <a:ext uri="{FF2B5EF4-FFF2-40B4-BE49-F238E27FC236}">
                <a16:creationId xmlns:a16="http://schemas.microsoft.com/office/drawing/2014/main" id="{520EA4CE-5223-D39F-CAAD-EDFBBA161190}"/>
              </a:ext>
            </a:extLst>
          </p:cNvPr>
          <p:cNvSpPr>
            <a:spLocks noGrp="1"/>
          </p:cNvSpPr>
          <p:nvPr>
            <p:ph type="sldNum" sz="quarter" idx="5"/>
          </p:nvPr>
        </p:nvSpPr>
        <p:spPr/>
        <p:txBody>
          <a:bodyPr/>
          <a:lstStyle/>
          <a:p>
            <a:fld id="{17055FE4-C66D-4B15-B666-BC04428DE721}" type="slidenum">
              <a:rPr lang="en-US" smtClean="0"/>
              <a:t>46</a:t>
            </a:fld>
            <a:endParaRPr lang="en-US"/>
          </a:p>
        </p:txBody>
      </p:sp>
    </p:spTree>
    <p:extLst>
      <p:ext uri="{BB962C8B-B14F-4D97-AF65-F5344CB8AC3E}">
        <p14:creationId xmlns:p14="http://schemas.microsoft.com/office/powerpoint/2010/main" val="2233044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9E804-7811-6038-AD09-07D97C193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B5BB0-6D31-C45A-EEDB-7DFA0F104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663C5-0EE8-FF91-E94E-4F31884D4A1A}"/>
              </a:ext>
            </a:extLst>
          </p:cNvPr>
          <p:cNvSpPr>
            <a:spLocks noGrp="1"/>
          </p:cNvSpPr>
          <p:nvPr>
            <p:ph type="body" idx="1"/>
          </p:nvPr>
        </p:nvSpPr>
        <p:spPr/>
        <p:txBody>
          <a:bodyPr/>
          <a:lstStyle/>
          <a:p>
            <a:r>
              <a:rPr lang="en-US" dirty="0"/>
              <a:t>-Let’s look at an example of how the bilateral factor and this fix would apply.</a:t>
            </a:r>
          </a:p>
          <a:p>
            <a:r>
              <a:rPr lang="en-US" dirty="0"/>
              <a:t>-*Say this veteran </a:t>
            </a:r>
            <a:r>
              <a:rPr lang="en-US" dirty="0" err="1"/>
              <a:t>hsaa</a:t>
            </a:r>
            <a:r>
              <a:rPr lang="en-US" dirty="0"/>
              <a:t> a combined 93 percent rating plus two 10% ratings  that would qualify for the </a:t>
            </a:r>
            <a:r>
              <a:rPr lang="en-US" dirty="0" err="1"/>
              <a:t>bialtera</a:t>
            </a:r>
            <a:r>
              <a:rPr lang="en-US" dirty="0"/>
              <a:t> factor.</a:t>
            </a:r>
          </a:p>
          <a:p>
            <a:r>
              <a:rPr lang="en-US" dirty="0"/>
              <a:t>-If VA applied the bilateral factor, then *10 combined with 10 is 19 using VA’s combined ratings table. Then add 10% of that 19, or 1.9, to get a combined rating of 21. This rounds down to a 20% rating.</a:t>
            </a:r>
          </a:p>
          <a:p>
            <a:r>
              <a:rPr lang="en-US" dirty="0"/>
              <a:t>-*93 combined with 20 using VA’s combined ratings table is 94. 94 rounds down to a total combined rating of 90%</a:t>
            </a:r>
          </a:p>
          <a:p>
            <a:r>
              <a:rPr lang="en-US" dirty="0"/>
              <a:t>-If the bilateral factor does not apply, then</a:t>
            </a:r>
          </a:p>
          <a:p>
            <a:r>
              <a:rPr lang="en-US" dirty="0"/>
              <a:t>-*93 and 10 combined to 94 under the combined ratings table</a:t>
            </a:r>
          </a:p>
          <a:p>
            <a:r>
              <a:rPr lang="en-US" dirty="0"/>
              <a:t>-That resulting 94 combined with the last 10% to 95. This 95 would round up to a 100% rating. So in this case, it would be better for the Veteran to not use the combined ratings table.</a:t>
            </a:r>
          </a:p>
        </p:txBody>
      </p:sp>
      <p:sp>
        <p:nvSpPr>
          <p:cNvPr id="4" name="Slide Number Placeholder 3">
            <a:extLst>
              <a:ext uri="{FF2B5EF4-FFF2-40B4-BE49-F238E27FC236}">
                <a16:creationId xmlns:a16="http://schemas.microsoft.com/office/drawing/2014/main" id="{E2EEBF29-7DC7-CAC0-7B24-CA522E69A18D}"/>
              </a:ext>
            </a:extLst>
          </p:cNvPr>
          <p:cNvSpPr>
            <a:spLocks noGrp="1"/>
          </p:cNvSpPr>
          <p:nvPr>
            <p:ph type="sldNum" sz="quarter" idx="5"/>
          </p:nvPr>
        </p:nvSpPr>
        <p:spPr/>
        <p:txBody>
          <a:bodyPr/>
          <a:lstStyle/>
          <a:p>
            <a:fld id="{FE8D2084-C972-4CC4-90F6-299124C75878}" type="slidenum">
              <a:rPr lang="en-US" smtClean="0"/>
              <a:t>47</a:t>
            </a:fld>
            <a:endParaRPr lang="en-US"/>
          </a:p>
        </p:txBody>
      </p:sp>
    </p:spTree>
    <p:extLst>
      <p:ext uri="{BB962C8B-B14F-4D97-AF65-F5344CB8AC3E}">
        <p14:creationId xmlns:p14="http://schemas.microsoft.com/office/powerpoint/2010/main" val="1304381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79DA6-1617-8243-DDE9-789E2934E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5B8BE-53FD-9CB7-1159-A173E2C4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8FB1B-FE9B-5319-9A45-A4116C3960E7}"/>
              </a:ext>
            </a:extLst>
          </p:cNvPr>
          <p:cNvSpPr>
            <a:spLocks noGrp="1"/>
          </p:cNvSpPr>
          <p:nvPr>
            <p:ph type="body" idx="1"/>
          </p:nvPr>
        </p:nvSpPr>
        <p:spPr/>
        <p:txBody>
          <a:bodyPr/>
          <a:lstStyle/>
          <a:p>
            <a:pPr marL="171450" indent="-171450">
              <a:buFont typeface="Arial" panose="020B0604020202020204" pitchFamily="34" charset="0"/>
              <a:buChar char="•"/>
            </a:pPr>
            <a:r>
              <a:rPr lang="en-US" dirty="0"/>
              <a:t>Next we will look at VA’s final rule revising the character of discharge</a:t>
            </a:r>
          </a:p>
        </p:txBody>
      </p:sp>
      <p:sp>
        <p:nvSpPr>
          <p:cNvPr id="4" name="Slide Number Placeholder 3">
            <a:extLst>
              <a:ext uri="{FF2B5EF4-FFF2-40B4-BE49-F238E27FC236}">
                <a16:creationId xmlns:a16="http://schemas.microsoft.com/office/drawing/2014/main" id="{76B7B8F0-D146-05C0-486E-07B35EDBBEC4}"/>
              </a:ext>
            </a:extLst>
          </p:cNvPr>
          <p:cNvSpPr>
            <a:spLocks noGrp="1"/>
          </p:cNvSpPr>
          <p:nvPr>
            <p:ph type="sldNum" sz="quarter" idx="5"/>
          </p:nvPr>
        </p:nvSpPr>
        <p:spPr/>
        <p:txBody>
          <a:bodyPr/>
          <a:lstStyle/>
          <a:p>
            <a:fld id="{17055FE4-C66D-4B15-B666-BC04428DE721}" type="slidenum">
              <a:rPr lang="en-US" smtClean="0"/>
              <a:t>48</a:t>
            </a:fld>
            <a:endParaRPr lang="en-US"/>
          </a:p>
        </p:txBody>
      </p:sp>
    </p:spTree>
    <p:extLst>
      <p:ext uri="{BB962C8B-B14F-4D97-AF65-F5344CB8AC3E}">
        <p14:creationId xmlns:p14="http://schemas.microsoft.com/office/powerpoint/2010/main" val="2274512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A7470-9981-C1DB-6573-3A6EF5E00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FD742-0497-F78C-B05B-6D87F07A4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C9FD3-241A-3DAF-50BD-D2C21DF36D5B}"/>
              </a:ext>
            </a:extLst>
          </p:cNvPr>
          <p:cNvSpPr>
            <a:spLocks noGrp="1"/>
          </p:cNvSpPr>
          <p:nvPr>
            <p:ph type="body" idx="1"/>
          </p:nvPr>
        </p:nvSpPr>
        <p:spPr/>
        <p:txBody>
          <a:bodyPr/>
          <a:lstStyle/>
          <a:p>
            <a:r>
              <a:rPr lang="en-US" dirty="0"/>
              <a:t>-Let’s look at an example of how the bilateral factor and this fix would apply.</a:t>
            </a:r>
          </a:p>
          <a:p>
            <a:r>
              <a:rPr lang="en-US" dirty="0"/>
              <a:t>-*Say this veteran </a:t>
            </a:r>
            <a:r>
              <a:rPr lang="en-US" dirty="0" err="1"/>
              <a:t>hsaa</a:t>
            </a:r>
            <a:r>
              <a:rPr lang="en-US" dirty="0"/>
              <a:t> a combined 93 percent rating plus two 10% ratings  that would qualify for the </a:t>
            </a:r>
            <a:r>
              <a:rPr lang="en-US" dirty="0" err="1"/>
              <a:t>bialtera</a:t>
            </a:r>
            <a:r>
              <a:rPr lang="en-US" dirty="0"/>
              <a:t> factor.</a:t>
            </a:r>
          </a:p>
          <a:p>
            <a:r>
              <a:rPr lang="en-US" dirty="0"/>
              <a:t>-If VA applied the bilateral factor, then *10 combined with 10 is 19 using VA’s combined ratings table. Then add 10% of that 19, or 1.9, to get a combined rating of 21. This rounds down to a 20% rating.</a:t>
            </a:r>
          </a:p>
          <a:p>
            <a:r>
              <a:rPr lang="en-US" dirty="0"/>
              <a:t>-*93 combined with 20 using VA’s combined ratings table is 94. 94 rounds down to a total combined rating of 90%</a:t>
            </a:r>
          </a:p>
          <a:p>
            <a:r>
              <a:rPr lang="en-US" dirty="0"/>
              <a:t>-If the bilateral factor does not apply, then</a:t>
            </a:r>
          </a:p>
          <a:p>
            <a:r>
              <a:rPr lang="en-US" dirty="0"/>
              <a:t>-*93 and 10 combined to 94 under the combined ratings table</a:t>
            </a:r>
          </a:p>
          <a:p>
            <a:r>
              <a:rPr lang="en-US" dirty="0"/>
              <a:t>-That resulting 94 combined with the last 10% to 95. This 95 would round up to a 100% rating. So in this case, it would be better for the Veteran to not use the combined ratings table.</a:t>
            </a:r>
          </a:p>
        </p:txBody>
      </p:sp>
      <p:sp>
        <p:nvSpPr>
          <p:cNvPr id="4" name="Slide Number Placeholder 3">
            <a:extLst>
              <a:ext uri="{FF2B5EF4-FFF2-40B4-BE49-F238E27FC236}">
                <a16:creationId xmlns:a16="http://schemas.microsoft.com/office/drawing/2014/main" id="{5F62FEE9-B882-182B-FDD6-E974B8F5B0B2}"/>
              </a:ext>
            </a:extLst>
          </p:cNvPr>
          <p:cNvSpPr>
            <a:spLocks noGrp="1"/>
          </p:cNvSpPr>
          <p:nvPr>
            <p:ph type="sldNum" sz="quarter" idx="5"/>
          </p:nvPr>
        </p:nvSpPr>
        <p:spPr/>
        <p:txBody>
          <a:bodyPr/>
          <a:lstStyle/>
          <a:p>
            <a:fld id="{FE8D2084-C972-4CC4-90F6-299124C75878}" type="slidenum">
              <a:rPr lang="en-US" smtClean="0"/>
              <a:t>49</a:t>
            </a:fld>
            <a:endParaRPr lang="en-US"/>
          </a:p>
        </p:txBody>
      </p:sp>
    </p:spTree>
    <p:extLst>
      <p:ext uri="{BB962C8B-B14F-4D97-AF65-F5344CB8AC3E}">
        <p14:creationId xmlns:p14="http://schemas.microsoft.com/office/powerpoint/2010/main" val="306795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73" indent="-172273">
              <a:buFontTx/>
              <a:buChar char="-"/>
            </a:pPr>
            <a:r>
              <a:rPr lang="en-US" b="0" dirty="0"/>
              <a:t>It’s also important to recognize that the process doesn’t end when you complete the request.</a:t>
            </a:r>
          </a:p>
          <a:p>
            <a:pPr marL="172273" indent="-172273">
              <a:buFontTx/>
              <a:buChar char="-"/>
            </a:pPr>
            <a:r>
              <a:rPr lang="en-US" b="0" dirty="0"/>
              <a:t>Hopefully, the doctor will send the evidence back to you.</a:t>
            </a:r>
          </a:p>
          <a:p>
            <a:pPr marL="172273" indent="-172273">
              <a:buFontTx/>
              <a:buChar char="-"/>
            </a:pPr>
            <a:r>
              <a:rPr lang="en-US" b="0" dirty="0"/>
              <a:t>At this point, you need to read what the doctor provided and decide what to do next.</a:t>
            </a:r>
          </a:p>
          <a:p>
            <a:pPr marL="172273" indent="-172273">
              <a:buFontTx/>
              <a:buChar char="-"/>
            </a:pPr>
            <a:r>
              <a:rPr lang="en-US" b="0" dirty="0"/>
              <a:t>Review the documents before submitting them.  Don’t submit records without looking at them.</a:t>
            </a:r>
          </a:p>
          <a:p>
            <a:pPr marL="172273" indent="-172273">
              <a:buFontTx/>
              <a:buChar char="-"/>
            </a:pPr>
            <a:r>
              <a:rPr lang="en-US" b="1" dirty="0"/>
              <a:t>[click]</a:t>
            </a:r>
            <a:r>
              <a:rPr lang="en-US" b="0" dirty="0"/>
              <a:t> The first thing you want to do is to make sure that it is complete and accurate.</a:t>
            </a:r>
          </a:p>
          <a:p>
            <a:pPr marL="172273" indent="-172273">
              <a:buFontTx/>
              <a:buChar char="-"/>
            </a:pPr>
            <a:r>
              <a:rPr lang="en-US" b="0" dirty="0"/>
              <a:t>If there is a minor problem, contact the doctor to see if you can obtain a clarification.</a:t>
            </a:r>
          </a:p>
          <a:p>
            <a:pPr marL="172273" indent="-172273">
              <a:buFontTx/>
              <a:buChar char="-"/>
            </a:pPr>
            <a:r>
              <a:rPr lang="en-US" b="1" dirty="0"/>
              <a:t>[click]</a:t>
            </a:r>
            <a:r>
              <a:rPr lang="en-US" b="0" dirty="0"/>
              <a:t> If there is a significant problem, you will likely need to contact the Veteran to sort out what happened.</a:t>
            </a:r>
          </a:p>
          <a:p>
            <a:pPr marL="172273" indent="-172273">
              <a:buFontTx/>
              <a:buChar char="-"/>
            </a:pPr>
            <a:r>
              <a:rPr lang="en-US" b="0" dirty="0"/>
              <a:t>Hopefully, the issue can be fixed.</a:t>
            </a:r>
          </a:p>
          <a:p>
            <a:pPr marL="172273" indent="-172273">
              <a:buFontTx/>
              <a:buChar char="-"/>
            </a:pPr>
            <a:r>
              <a:rPr lang="en-US" b="0" dirty="0"/>
              <a:t>But sometimes a Veteran misinterprets what their doctor is saying or the medical evidence turns out to problematic for some reason.  Ultimately, </a:t>
            </a:r>
            <a:r>
              <a:rPr lang="en-US" b="1" dirty="0"/>
              <a:t>[click]</a:t>
            </a:r>
            <a:r>
              <a:rPr lang="en-US" b="0" dirty="0"/>
              <a:t> you are not required to submit evidence to VA that you think is bad for the Veteran.</a:t>
            </a:r>
          </a:p>
          <a:p>
            <a:pPr marL="172273" indent="-172273">
              <a:buFontTx/>
              <a:buChar char="-"/>
            </a:pPr>
            <a:r>
              <a:rPr lang="en-US" b="0" dirty="0"/>
              <a:t>Assuming that you get useful evidence, </a:t>
            </a:r>
            <a:r>
              <a:rPr lang="en-US" b="1" dirty="0"/>
              <a:t>[click]</a:t>
            </a:r>
            <a:r>
              <a:rPr lang="en-US" b="0" dirty="0"/>
              <a:t> now you have to decide how to use it.</a:t>
            </a:r>
          </a:p>
          <a:p>
            <a:pPr marL="172273" indent="-172273">
              <a:buFontTx/>
              <a:buChar char="-"/>
            </a:pPr>
            <a:endParaRPr lang="en-US" b="0" dirty="0"/>
          </a:p>
        </p:txBody>
      </p:sp>
      <p:sp>
        <p:nvSpPr>
          <p:cNvPr id="4" name="Slide Number Placeholder 3"/>
          <p:cNvSpPr>
            <a:spLocks noGrp="1"/>
          </p:cNvSpPr>
          <p:nvPr>
            <p:ph type="sldNum" sz="quarter" idx="5"/>
          </p:nvPr>
        </p:nvSpPr>
        <p:spPr/>
        <p:txBody>
          <a:bodyPr/>
          <a:lstStyle/>
          <a:p>
            <a:fld id="{17055FE4-C66D-4B15-B666-BC04428DE721}" type="slidenum">
              <a:rPr lang="en-US" smtClean="0"/>
              <a:t>4</a:t>
            </a:fld>
            <a:endParaRPr lang="en-US"/>
          </a:p>
        </p:txBody>
      </p:sp>
    </p:spTree>
    <p:extLst>
      <p:ext uri="{BB962C8B-B14F-4D97-AF65-F5344CB8AC3E}">
        <p14:creationId xmlns:p14="http://schemas.microsoft.com/office/powerpoint/2010/main" val="3622133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In this lesson, we will learn about the federal courts over VA.</a:t>
            </a:r>
          </a:p>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[click] To this this, we will identify the different courts over VA;</a:t>
            </a:r>
          </a:p>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[click] Learn about some recent decisions from the courts;</a:t>
            </a:r>
          </a:p>
          <a:p>
            <a:pPr marL="171443" marR="0" lvl="0" indent="-171443" defTabSz="914400" rtl="0" eaLnBrk="1" fontAlgn="auto" latinLnBrk="0" hangingPunct="1">
              <a:buClrTx/>
              <a:buSzTx/>
              <a:buFont typeface="Calibri" panose="020F0502020204030204" pitchFamily="34" charset="0"/>
              <a:buChar char="̶"/>
              <a:tabLst/>
              <a:defRPr/>
            </a:pPr>
            <a:r>
              <a:rPr lang="en-US">
                <a:solidFill>
                  <a:srgbClr val="000000"/>
                </a:solidFill>
                <a:latin typeface="Calibri" panose="020F0502020204030204" pitchFamily="34" charset="0"/>
                <a:sym typeface=""/>
              </a:rPr>
              <a:t>[click] And learn about the implications of these recent decisions.</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17055FE4-C66D-4B15-B666-BC04428DE721}" type="slidenum">
              <a:rPr lang="en-US" smtClean="0"/>
              <a:t>5</a:t>
            </a:fld>
            <a:endParaRPr lang="en-US"/>
          </a:p>
        </p:txBody>
      </p:sp>
    </p:spTree>
    <p:extLst>
      <p:ext uri="{BB962C8B-B14F-4D97-AF65-F5344CB8AC3E}">
        <p14:creationId xmlns:p14="http://schemas.microsoft.com/office/powerpoint/2010/main" val="256699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3" indent="-171443">
              <a:buFont typeface="Calibri" panose="020F0502020204030204" pitchFamily="34" charset="0"/>
              <a:buChar char="̶"/>
            </a:pPr>
            <a:r>
              <a:rPr lang="en-US" sz="1200" b="0" dirty="0"/>
              <a:t>Here is a brief overview of the federal courts that review decisions by VA.</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The </a:t>
            </a:r>
            <a:r>
              <a:rPr lang="en-US" b="1" dirty="0"/>
              <a:t>Board of Veterans’ Appeals </a:t>
            </a:r>
            <a:r>
              <a:rPr lang="en-US" dirty="0"/>
              <a:t>(Board) is the highest appellate body </a:t>
            </a:r>
            <a:r>
              <a:rPr lang="en-US" b="1" dirty="0"/>
              <a:t>within VA</a:t>
            </a:r>
            <a:r>
              <a:rPr lang="en-US" dirty="0"/>
              <a:t>.  </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t>Although its members are called judges, it is not a court.  The employees work for VA.</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Denials from Board can be appealed to the </a:t>
            </a:r>
            <a:r>
              <a:rPr lang="en-US" b="1" dirty="0"/>
              <a:t>Court of Appeals for Veterans Claims </a:t>
            </a:r>
            <a:r>
              <a:rPr lang="en-US" dirty="0"/>
              <a:t>(CAVC).</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sz="1200" b="0" dirty="0"/>
              <a:t>The CAVC </a:t>
            </a:r>
            <a:r>
              <a:rPr lang="en-US" dirty="0"/>
              <a:t>handles only appeals from VA.  Every type of VA benefit is handled by the CAVC, including education, healthcare, and other VA benefits. </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Claimants cannot appeal VA decisions to any other court.</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sz="1200" b="0" dirty="0"/>
              <a:t>If the CAVC denies a claim, then that decision c</a:t>
            </a:r>
            <a:r>
              <a:rPr lang="en-US" dirty="0"/>
              <a:t>an be appealed to the </a:t>
            </a:r>
            <a:r>
              <a:rPr lang="en-US" b="1" dirty="0"/>
              <a:t>U.S. Court of Appeals for the Federal Circuit</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sz="1200" b="0" dirty="0"/>
              <a:t>However, that court o</a:t>
            </a:r>
            <a:r>
              <a:rPr lang="en-US" dirty="0"/>
              <a:t>nly decides questions of law!  So if the Veteran merely disagrees with the facts that were found or how the law was applied to those facts, then no further appeal is possible.</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1" dirty="0"/>
              <a:t>[click] </a:t>
            </a:r>
            <a:r>
              <a:rPr lang="en-US" dirty="0"/>
              <a:t>If the Federal Circuit issues a ruling of law in a VA case, then it is possible to appeal to the U.S. Supreme Court, the highest court in our country.</a:t>
            </a:r>
          </a:p>
          <a:p>
            <a:pPr marL="171443" marR="0" lvl="0" indent="-171443"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t>However, the Supreme Court agrees to accept less than 1% of cases appealed to it.  The Supreme Court decides a veteran law case only once every few years.</a:t>
            </a:r>
          </a:p>
          <a:p>
            <a:pPr marL="171443" indent="-171443">
              <a:buFont typeface="Calibri" panose="020F0502020204030204" pitchFamily="34" charset="0"/>
              <a:buChar char="̶"/>
            </a:pPr>
            <a:endParaRPr lang="en-US" sz="1200" dirty="0"/>
          </a:p>
        </p:txBody>
      </p:sp>
      <p:sp>
        <p:nvSpPr>
          <p:cNvPr id="4" name="Slide Number Placeholder 3"/>
          <p:cNvSpPr>
            <a:spLocks noGrp="1"/>
          </p:cNvSpPr>
          <p:nvPr>
            <p:ph type="sldNum" sz="quarter" idx="5"/>
          </p:nvPr>
        </p:nvSpPr>
        <p:spPr/>
        <p:txBody>
          <a:bodyPr/>
          <a:lstStyle/>
          <a:p>
            <a:fld id="{17055FE4-C66D-4B15-B666-BC04428DE721}" type="slidenum">
              <a:rPr lang="en-US" smtClean="0"/>
              <a:t>6</a:t>
            </a:fld>
            <a:endParaRPr lang="en-US"/>
          </a:p>
        </p:txBody>
      </p:sp>
    </p:spTree>
    <p:extLst>
      <p:ext uri="{BB962C8B-B14F-4D97-AF65-F5344CB8AC3E}">
        <p14:creationId xmlns:p14="http://schemas.microsoft.com/office/powerpoint/2010/main" val="295980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61930-65F7-EE81-4DB6-BBE6DF83B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85A51-D507-3460-DF4C-30716A4FD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90F0E-B0C6-803D-B45D-0C3FC0E3B8C4}"/>
              </a:ext>
            </a:extLst>
          </p:cNvPr>
          <p:cNvSpPr>
            <a:spLocks noGrp="1"/>
          </p:cNvSpPr>
          <p:nvPr>
            <p:ph type="body" idx="1"/>
          </p:nvPr>
        </p:nvSpPr>
        <p:spPr/>
        <p:txBody>
          <a:bodyPr/>
          <a:lstStyle/>
          <a:p>
            <a:pPr marL="171450" indent="-171450">
              <a:buFont typeface="Calibri" panose="020F0502020204030204" pitchFamily="34" charset="0"/>
              <a:buChar char="̶"/>
            </a:pPr>
            <a:r>
              <a:rPr lang="en-US" dirty="0"/>
              <a:t>The first recent case we will talk about is Ingram v. Collins from the CAVC.  </a:t>
            </a:r>
          </a:p>
        </p:txBody>
      </p:sp>
      <p:sp>
        <p:nvSpPr>
          <p:cNvPr id="4" name="Slide Number Placeholder 3">
            <a:extLst>
              <a:ext uri="{FF2B5EF4-FFF2-40B4-BE49-F238E27FC236}">
                <a16:creationId xmlns:a16="http://schemas.microsoft.com/office/drawing/2014/main" id="{E8D6DB9B-46CE-5C0C-87F8-15BED426DF50}"/>
              </a:ext>
            </a:extLst>
          </p:cNvPr>
          <p:cNvSpPr>
            <a:spLocks noGrp="1"/>
          </p:cNvSpPr>
          <p:nvPr>
            <p:ph type="sldNum" sz="quarter" idx="5"/>
          </p:nvPr>
        </p:nvSpPr>
        <p:spPr/>
        <p:txBody>
          <a:bodyPr/>
          <a:lstStyle/>
          <a:p>
            <a:fld id="{17055FE4-C66D-4B15-B666-BC04428DE721}" type="slidenum">
              <a:rPr lang="en-US" smtClean="0"/>
              <a:t>7</a:t>
            </a:fld>
            <a:endParaRPr lang="en-US"/>
          </a:p>
        </p:txBody>
      </p:sp>
    </p:spTree>
    <p:extLst>
      <p:ext uri="{BB962C8B-B14F-4D97-AF65-F5344CB8AC3E}">
        <p14:creationId xmlns:p14="http://schemas.microsoft.com/office/powerpoint/2010/main" val="3782977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D637E-B1E5-A0B5-12A2-0AF97FA94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88C69-D510-FD83-EE48-8E23BAF8C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BA77B-A622-7FEB-2CF9-A8F568E373FA}"/>
              </a:ext>
            </a:extLst>
          </p:cNvPr>
          <p:cNvSpPr>
            <a:spLocks noGrp="1"/>
          </p:cNvSpPr>
          <p:nvPr>
            <p:ph type="body" idx="1"/>
          </p:nvPr>
        </p:nvSpPr>
        <p:spPr/>
        <p:txBody>
          <a:bodyPr/>
          <a:lstStyle/>
          <a:p>
            <a:pPr marL="0" lvl="0" indent="0">
              <a:lnSpc>
                <a:spcPct val="120000"/>
              </a:lnSpc>
              <a:buNone/>
            </a:pPr>
            <a:r>
              <a:rPr lang="en-US" dirty="0">
                <a:solidFill>
                  <a:srgbClr val="000000"/>
                </a:solidFill>
                <a:latin typeface="Calibri" panose="020F0502020204030204" pitchFamily="34" charset="0"/>
                <a:sym typeface=""/>
              </a:rPr>
              <a:t>[click] The answer here is </a:t>
            </a:r>
            <a:r>
              <a:rPr lang="en-US" sz="1200" b="1" dirty="0">
                <a:solidFill>
                  <a:srgbClr val="00B050"/>
                </a:solidFill>
              </a:rPr>
              <a:t>Yes.  Ratings should not consider the effect of medication on a disability unless the diagnostic codes specifically says so.</a:t>
            </a:r>
          </a:p>
          <a:p>
            <a:pPr marL="0" marR="0" lvl="0" indent="0" algn="l" defTabSz="914400" rtl="0" eaLnBrk="1" fontAlgn="auto" latinLnBrk="0" hangingPunct="1">
              <a:lnSpc>
                <a:spcPct val="12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The CAVC held that the default rule, which it had announced in cases more than a decade ago in cases called Jones v. Shinseki and McCarroll v. McDonald, applies to ratings of orthopedic conditions.  </a:t>
            </a:r>
          </a:p>
          <a:p>
            <a:pPr marL="0" marR="0" lvl="0" indent="0" algn="l" defTabSz="914400" rtl="0" eaLnBrk="1" fontAlgn="auto" latinLnBrk="0" hangingPunct="1">
              <a:lnSpc>
                <a:spcPct val="11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Nothing in the diagnostic codes for orthopedic conditions mentions medications.  Therefore, if the information is available, then veteran should be rated on the severity of their condition in an unmedicated state.  This includes during flare ups and after repetitive use over time.</a:t>
            </a:r>
          </a:p>
          <a:p>
            <a:pPr marL="0" marR="0" lvl="0" indent="0" algn="l" defTabSz="914400" rtl="0" eaLnBrk="1" fontAlgn="auto" latinLnBrk="0" hangingPunct="1">
              <a:lnSpc>
                <a:spcPct val="11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The Court also held that a VA examination should seek information on the Veteran’s unmedicated state just as it must for flare ups under </a:t>
            </a:r>
            <a:r>
              <a:rPr lang="en-US" sz="1200" i="1" dirty="0"/>
              <a:t>Sharp v. Shinseki</a:t>
            </a:r>
            <a:r>
              <a:rPr lang="en-US" sz="1200" dirty="0"/>
              <a:t>.  However, VA is not likely to rush to comply with this decision and you can help a veteran address the issue through a lay statement.  Describing range of motion in a lay statement can be tricky but sometimes it is clear that it is worse, especially if the veteran has no functional use of the joint without medication.</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t>To be clear, </a:t>
            </a:r>
            <a:r>
              <a:rPr lang="en-US" sz="1200" b="1" dirty="0">
                <a:solidFill>
                  <a:schemeClr val="bg1"/>
                </a:solidFill>
              </a:rPr>
              <a:t>You should </a:t>
            </a:r>
            <a:r>
              <a:rPr lang="en-US" sz="1200" b="1" u="sng" dirty="0">
                <a:solidFill>
                  <a:schemeClr val="bg1"/>
                </a:solidFill>
              </a:rPr>
              <a:t>NOT</a:t>
            </a:r>
            <a:r>
              <a:rPr lang="en-US" sz="1200" b="1" dirty="0">
                <a:solidFill>
                  <a:schemeClr val="bg1"/>
                </a:solidFill>
              </a:rPr>
              <a:t> suggest that a Veteran stop taking medication in order to get a higher rating!</a:t>
            </a:r>
            <a:r>
              <a:rPr lang="en-US" sz="1200" b="0" dirty="0">
                <a:solidFill>
                  <a:schemeClr val="bg1"/>
                </a:solidFill>
              </a:rPr>
              <a:t>  That would be interfering with their medical treatment and you are not a doctor.  Rather, this information should be based on other sources, particularly the Veteran’s recollection of their condition from some time when they were not taking their medication.</a:t>
            </a:r>
            <a:endParaRPr lang="en-US" sz="1200" dirty="0">
              <a:solidFill>
                <a:schemeClr val="bg1"/>
              </a:solidFill>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200" dirty="0"/>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C48D5410-CA57-6D3B-A335-DEC91E7C28F2}"/>
              </a:ext>
            </a:extLst>
          </p:cNvPr>
          <p:cNvSpPr>
            <a:spLocks noGrp="1"/>
          </p:cNvSpPr>
          <p:nvPr>
            <p:ph type="sldNum" sz="quarter" idx="5"/>
          </p:nvPr>
        </p:nvSpPr>
        <p:spPr/>
        <p:txBody>
          <a:bodyPr/>
          <a:lstStyle/>
          <a:p>
            <a:fld id="{17055FE4-C66D-4B15-B666-BC04428DE721}" type="slidenum">
              <a:rPr lang="en-US" smtClean="0"/>
              <a:t>9</a:t>
            </a:fld>
            <a:endParaRPr lang="en-US"/>
          </a:p>
        </p:txBody>
      </p:sp>
    </p:spTree>
    <p:extLst>
      <p:ext uri="{BB962C8B-B14F-4D97-AF65-F5344CB8AC3E}">
        <p14:creationId xmlns:p14="http://schemas.microsoft.com/office/powerpoint/2010/main" val="301255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B075-666A-CA31-E382-7046634DC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6A601-1B2D-C0ED-FFD7-132DCF496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EBA0A-C556-BAB1-0133-2DD5595694F1}"/>
              </a:ext>
            </a:extLst>
          </p:cNvPr>
          <p:cNvSpPr>
            <a:spLocks noGrp="1"/>
          </p:cNvSpPr>
          <p:nvPr>
            <p:ph type="body" idx="1"/>
          </p:nvPr>
        </p:nvSpPr>
        <p:spPr/>
        <p:txBody>
          <a:bodyPr/>
          <a:lstStyle/>
          <a:p>
            <a:pPr marL="0" lvl="0" indent="0">
              <a:lnSpc>
                <a:spcPct val="120000"/>
              </a:lnSpc>
              <a:buNone/>
            </a:pPr>
            <a:r>
              <a:rPr lang="en-US" dirty="0">
                <a:solidFill>
                  <a:srgbClr val="000000"/>
                </a:solidFill>
                <a:latin typeface="Calibri" panose="020F0502020204030204" pitchFamily="34" charset="0"/>
                <a:sym typeface=""/>
              </a:rPr>
              <a:t>[click] The answer here is </a:t>
            </a:r>
            <a:r>
              <a:rPr lang="en-US" sz="1200" b="1" dirty="0">
                <a:solidFill>
                  <a:srgbClr val="00B050"/>
                </a:solidFill>
              </a:rPr>
              <a:t>Yes.  Ratings should not consider the effect of medication on a disability unless the diagnostic codes specifically says so.</a:t>
            </a:r>
          </a:p>
          <a:p>
            <a:pPr marL="0" marR="0" lvl="0" indent="0" algn="l" defTabSz="914400" rtl="0" eaLnBrk="1" fontAlgn="auto" latinLnBrk="0" hangingPunct="1">
              <a:lnSpc>
                <a:spcPct val="12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The CAVC held that the default rule, which it had announced in cases more than a decade ago in cases called Jones v. Shinseki and McCarroll v. McDonald, applies to ratings of orthopedic conditions.  </a:t>
            </a:r>
          </a:p>
          <a:p>
            <a:pPr marL="0" marR="0" lvl="0" indent="0" algn="l" defTabSz="914400" rtl="0" eaLnBrk="1" fontAlgn="auto" latinLnBrk="0" hangingPunct="1">
              <a:lnSpc>
                <a:spcPct val="11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Nothing in the diagnostic codes for orthopedic conditions mentions medications.  Therefore, if the information is available, then veteran should be rated on the severity of their condition in an unmedicated state.  This includes during flare ups and after repetitive use over time.</a:t>
            </a:r>
          </a:p>
          <a:p>
            <a:pPr marL="0" marR="0" lvl="0" indent="0" algn="l" defTabSz="914400" rtl="0" eaLnBrk="1" fontAlgn="auto" latinLnBrk="0" hangingPunct="1">
              <a:lnSpc>
                <a:spcPct val="110000"/>
              </a:lnSpc>
              <a:spcBef>
                <a:spcPts val="0"/>
              </a:spcBef>
              <a:spcAft>
                <a:spcPts val="0"/>
              </a:spcAft>
              <a:buClrTx/>
              <a:buSzTx/>
              <a:buFontTx/>
              <a:buNone/>
              <a:tabLst/>
              <a:defRPr/>
            </a:pPr>
            <a:r>
              <a:rPr lang="en-US" dirty="0">
                <a:solidFill>
                  <a:srgbClr val="000000"/>
                </a:solidFill>
                <a:latin typeface="Calibri" panose="020F0502020204030204" pitchFamily="34" charset="0"/>
                <a:sym typeface=""/>
              </a:rPr>
              <a:t>[click] </a:t>
            </a:r>
            <a:r>
              <a:rPr lang="en-US" sz="1200" dirty="0"/>
              <a:t>The Court also held that a VA examination should seek information on the Veteran’s unmedicated state just as it must for flare ups under </a:t>
            </a:r>
            <a:r>
              <a:rPr lang="en-US" sz="1200" i="1" dirty="0"/>
              <a:t>Sharp v. Shinseki</a:t>
            </a:r>
            <a:r>
              <a:rPr lang="en-US" sz="1200" dirty="0"/>
              <a:t>.  However, VA is not likely to rush to comply with this decision and you can help a veteran address the issue through a lay statement.  Describing range of motion in a lay statement can be tricky but sometimes it is clear that it is worse, especially if the veteran has no functional use of the joint without medication.</a:t>
            </a:r>
          </a:p>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t>To be clear, </a:t>
            </a:r>
            <a:r>
              <a:rPr lang="en-US" sz="1200" b="1" dirty="0">
                <a:solidFill>
                  <a:schemeClr val="bg1"/>
                </a:solidFill>
              </a:rPr>
              <a:t>You should </a:t>
            </a:r>
            <a:r>
              <a:rPr lang="en-US" sz="1200" b="1" u="sng" dirty="0">
                <a:solidFill>
                  <a:schemeClr val="bg1"/>
                </a:solidFill>
              </a:rPr>
              <a:t>NOT</a:t>
            </a:r>
            <a:r>
              <a:rPr lang="en-US" sz="1200" b="1" dirty="0">
                <a:solidFill>
                  <a:schemeClr val="bg1"/>
                </a:solidFill>
              </a:rPr>
              <a:t> suggest that a Veteran stop taking medication in order to get a higher rating!</a:t>
            </a:r>
            <a:r>
              <a:rPr lang="en-US" sz="1200" b="0" dirty="0">
                <a:solidFill>
                  <a:schemeClr val="bg1"/>
                </a:solidFill>
              </a:rPr>
              <a:t>  That would be interfering with their medical treatment and you are not a doctor.  Rather, this information should be based on other sources, particularly the Veteran’s recollection of their condition from some time when they were not taking their medication.</a:t>
            </a:r>
            <a:endParaRPr lang="en-US" sz="1200" dirty="0">
              <a:solidFill>
                <a:schemeClr val="bg1"/>
              </a:solidFill>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200" dirty="0"/>
          </a:p>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F95BF88-AB3B-68EA-CD50-B075B16D5C53}"/>
              </a:ext>
            </a:extLst>
          </p:cNvPr>
          <p:cNvSpPr>
            <a:spLocks noGrp="1"/>
          </p:cNvSpPr>
          <p:nvPr>
            <p:ph type="sldNum" sz="quarter" idx="5"/>
          </p:nvPr>
        </p:nvSpPr>
        <p:spPr/>
        <p:txBody>
          <a:bodyPr/>
          <a:lstStyle/>
          <a:p>
            <a:fld id="{17055FE4-C66D-4B15-B666-BC04428DE721}" type="slidenum">
              <a:rPr lang="en-US" smtClean="0"/>
              <a:t>10</a:t>
            </a:fld>
            <a:endParaRPr lang="en-US"/>
          </a:p>
        </p:txBody>
      </p:sp>
    </p:spTree>
    <p:extLst>
      <p:ext uri="{BB962C8B-B14F-4D97-AF65-F5344CB8AC3E}">
        <p14:creationId xmlns:p14="http://schemas.microsoft.com/office/powerpoint/2010/main" val="306212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_one">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ACA905-FA76-425A-939F-5A34A981F1CA}"/>
              </a:ext>
            </a:extLst>
          </p:cNvPr>
          <p:cNvSpPr/>
          <p:nvPr userDrawn="1"/>
        </p:nvSpPr>
        <p:spPr>
          <a:xfrm>
            <a:off x="3804745" y="0"/>
            <a:ext cx="83872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6E151D-FE6F-48E4-97A7-84847DFBFFC3}"/>
              </a:ext>
            </a:extLst>
          </p:cNvPr>
          <p:cNvSpPr>
            <a:spLocks noGrp="1"/>
          </p:cNvSpPr>
          <p:nvPr>
            <p:ph type="ctrTitle" hasCustomPrompt="1"/>
          </p:nvPr>
        </p:nvSpPr>
        <p:spPr>
          <a:xfrm>
            <a:off x="4732283" y="2470641"/>
            <a:ext cx="5665076" cy="1909763"/>
          </a:xfrm>
          <a:prstGeom prst="rect">
            <a:avLst/>
          </a:prstGeom>
        </p:spPr>
        <p:txBody>
          <a:bodyPr anchor="b"/>
          <a:lstStyle>
            <a:lvl1pPr algn="l">
              <a:defRPr sz="6000">
                <a:solidFill>
                  <a:srgbClr val="104C7D"/>
                </a:solidFill>
                <a:latin typeface="Verdana" panose="020B0604030504040204" pitchFamily="34" charset="0"/>
                <a:ea typeface="Verdana" panose="020B0604030504040204" pitchFamily="34" charset="0"/>
              </a:defRPr>
            </a:lvl1pPr>
          </a:lstStyle>
          <a:p>
            <a:r>
              <a:rPr lang="en-US" dirty="0"/>
              <a:t>Lesson </a:t>
            </a:r>
            <a:r>
              <a:rPr lang="en-US" dirty="0" err="1"/>
              <a:t>x.x</a:t>
            </a:r>
            <a:br>
              <a:rPr lang="en-US" dirty="0"/>
            </a:br>
            <a:r>
              <a:rPr lang="en-US" dirty="0"/>
              <a:t>Title: Subtitle</a:t>
            </a:r>
          </a:p>
        </p:txBody>
      </p:sp>
      <p:sp>
        <p:nvSpPr>
          <p:cNvPr id="3" name="Subtitle 2">
            <a:extLst>
              <a:ext uri="{FF2B5EF4-FFF2-40B4-BE49-F238E27FC236}">
                <a16:creationId xmlns:a16="http://schemas.microsoft.com/office/drawing/2014/main" id="{B98EF51B-30A1-42BE-96B9-01E418F50AAC}"/>
              </a:ext>
            </a:extLst>
          </p:cNvPr>
          <p:cNvSpPr>
            <a:spLocks noGrp="1"/>
          </p:cNvSpPr>
          <p:nvPr>
            <p:ph type="subTitle" idx="1"/>
          </p:nvPr>
        </p:nvSpPr>
        <p:spPr>
          <a:xfrm>
            <a:off x="4732283" y="4512660"/>
            <a:ext cx="5935717" cy="1579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F9FAD28-F3AF-4E61-A493-82AFDDB5FF1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80D393D-028B-4941-8330-FCBF4EA914C2}"/>
              </a:ext>
            </a:extLst>
          </p:cNvPr>
          <p:cNvSpPr>
            <a:spLocks noGrp="1"/>
          </p:cNvSpPr>
          <p:nvPr>
            <p:ph type="ftr" sz="quarter" idx="11"/>
          </p:nvPr>
        </p:nvSpPr>
        <p:spPr>
          <a:xfrm>
            <a:off x="4038600" y="6356350"/>
            <a:ext cx="4114800" cy="365125"/>
          </a:xfrm>
          <a:prstGeom prst="rect">
            <a:avLst/>
          </a:prstGeom>
        </p:spPr>
        <p:txBody>
          <a:bodyPr/>
          <a:lstStyle/>
          <a:p>
            <a:r>
              <a:rPr lang="en-US" dirty="0"/>
              <a:t>© 2018-2025 Bergmann &amp; Moore LLC</a:t>
            </a:r>
          </a:p>
        </p:txBody>
      </p:sp>
      <p:sp>
        <p:nvSpPr>
          <p:cNvPr id="6" name="Slide Number Placeholder 5">
            <a:extLst>
              <a:ext uri="{FF2B5EF4-FFF2-40B4-BE49-F238E27FC236}">
                <a16:creationId xmlns:a16="http://schemas.microsoft.com/office/drawing/2014/main" id="{F2504389-B93A-4AF2-83C3-A0ECDD1B9607}"/>
              </a:ext>
            </a:extLst>
          </p:cNvPr>
          <p:cNvSpPr>
            <a:spLocks noGrp="1"/>
          </p:cNvSpPr>
          <p:nvPr>
            <p:ph type="sldNum" sz="quarter" idx="12"/>
          </p:nvPr>
        </p:nvSpPr>
        <p:spPr>
          <a:xfrm>
            <a:off x="8610600" y="6356350"/>
            <a:ext cx="2743200" cy="365125"/>
          </a:xfrm>
          <a:prstGeom prst="rect">
            <a:avLst/>
          </a:prstGeom>
        </p:spPr>
        <p:txBody>
          <a:bodyPr/>
          <a:lstStyle/>
          <a:p>
            <a:fld id="{75A3FBCB-B889-4A4C-9DFA-4D5296EE229C}" type="slidenum">
              <a:rPr lang="en-US" smtClean="0"/>
              <a:t>‹#›</a:t>
            </a:fld>
            <a:endParaRPr lang="en-US"/>
          </a:p>
        </p:txBody>
      </p:sp>
    </p:spTree>
    <p:extLst>
      <p:ext uri="{BB962C8B-B14F-4D97-AF65-F5344CB8AC3E}">
        <p14:creationId xmlns:p14="http://schemas.microsoft.com/office/powerpoint/2010/main" val="261650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al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62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BDCFC3-FFE7-FDC1-533A-DF319CB8936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6440F0D-AA29-CB7C-BDE5-5B92E8EAF348}"/>
              </a:ext>
            </a:extLst>
          </p:cNvPr>
          <p:cNvSpPr>
            <a:spLocks noGrp="1"/>
          </p:cNvSpPr>
          <p:nvPr>
            <p:ph type="ftr" sz="quarter" idx="11"/>
          </p:nvPr>
        </p:nvSpPr>
        <p:spPr/>
        <p:txBody>
          <a:bodyPr/>
          <a:lstStyle/>
          <a:p>
            <a:r>
              <a:rPr lang="en-US" dirty="0"/>
              <a:t>© 2018-2025 Bergmann &amp; Moore LLC</a:t>
            </a:r>
          </a:p>
        </p:txBody>
      </p:sp>
      <p:sp>
        <p:nvSpPr>
          <p:cNvPr id="4" name="Slide Number Placeholder 3">
            <a:extLst>
              <a:ext uri="{FF2B5EF4-FFF2-40B4-BE49-F238E27FC236}">
                <a16:creationId xmlns:a16="http://schemas.microsoft.com/office/drawing/2014/main" id="{21FCB02A-545A-AAF2-2FDA-661AA63CF862}"/>
              </a:ext>
            </a:extLst>
          </p:cNvPr>
          <p:cNvSpPr>
            <a:spLocks noGrp="1"/>
          </p:cNvSpPr>
          <p:nvPr>
            <p:ph type="sldNum" sz="quarter" idx="12"/>
          </p:nvPr>
        </p:nvSpPr>
        <p:spPr/>
        <p:txBody>
          <a:bodyPr/>
          <a:lstStyle/>
          <a:p>
            <a:fld id="{75A3FBCB-B889-4A4C-9DFA-4D5296EE229C}" type="slidenum">
              <a:rPr lang="en-US" smtClean="0"/>
              <a:t>‹#›</a:t>
            </a:fld>
            <a:endParaRPr lang="en-US"/>
          </a:p>
        </p:txBody>
      </p:sp>
    </p:spTree>
    <p:extLst>
      <p:ext uri="{BB962C8B-B14F-4D97-AF65-F5344CB8AC3E}">
        <p14:creationId xmlns:p14="http://schemas.microsoft.com/office/powerpoint/2010/main" val="410490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_FOO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11836400"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413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11836400"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61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with Graphic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6475307"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698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with Graphic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4793101" y="1498189"/>
            <a:ext cx="7398899"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79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23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D9E2D-C64A-410E-BD4D-F4805FE74153}"/>
              </a:ext>
            </a:extLst>
          </p:cNvPr>
          <p:cNvSpPr/>
          <p:nvPr userDrawn="1"/>
        </p:nvSpPr>
        <p:spPr>
          <a:xfrm>
            <a:off x="3804745" y="3"/>
            <a:ext cx="83872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5FDE16B-E99B-4AC6-82FF-65CB8D39624E}"/>
              </a:ext>
            </a:extLst>
          </p:cNvPr>
          <p:cNvSpPr txBox="1">
            <a:spLocks/>
          </p:cNvSpPr>
          <p:nvPr userDrawn="1"/>
        </p:nvSpPr>
        <p:spPr>
          <a:xfrm>
            <a:off x="4732283" y="2335426"/>
            <a:ext cx="5665076" cy="2322467"/>
          </a:xfrm>
          <a:prstGeom prst="rect">
            <a:avLst/>
          </a:prstGeom>
        </p:spPr>
        <p:txBody>
          <a:bodyPr anchor="b"/>
          <a:lstStyle>
            <a:lvl1pPr algn="l" defTabSz="914400" rtl="0" eaLnBrk="1" latinLnBrk="0" hangingPunct="1">
              <a:lnSpc>
                <a:spcPct val="90000"/>
              </a:lnSpc>
              <a:spcBef>
                <a:spcPct val="0"/>
              </a:spcBef>
              <a:buNone/>
              <a:defRPr sz="6000" kern="1200">
                <a:solidFill>
                  <a:srgbClr val="104C7D"/>
                </a:solidFill>
                <a:latin typeface="Verdana" panose="020B0604030504040204" pitchFamily="34" charset="0"/>
                <a:ea typeface="Verdana" panose="020B0604030504040204" pitchFamily="34" charset="0"/>
                <a:cs typeface="+mj-cs"/>
              </a:defRPr>
            </a:lvl1pPr>
          </a:lstStyle>
          <a:p>
            <a:r>
              <a:rPr lang="en-US" dirty="0"/>
              <a:t>Lesson </a:t>
            </a:r>
            <a:r>
              <a:rPr lang="en-US" dirty="0" err="1"/>
              <a:t>x.x</a:t>
            </a:r>
            <a:br>
              <a:rPr lang="en-US" dirty="0"/>
            </a:br>
            <a:r>
              <a:rPr lang="en-US" dirty="0"/>
              <a:t>Title: Subtitle</a:t>
            </a:r>
          </a:p>
        </p:txBody>
      </p:sp>
      <p:sp>
        <p:nvSpPr>
          <p:cNvPr id="9" name="Subtitle 2">
            <a:extLst>
              <a:ext uri="{FF2B5EF4-FFF2-40B4-BE49-F238E27FC236}">
                <a16:creationId xmlns:a16="http://schemas.microsoft.com/office/drawing/2014/main" id="{67093CBA-1F96-4DEF-8FD3-39B33223A681}"/>
              </a:ext>
            </a:extLst>
          </p:cNvPr>
          <p:cNvSpPr txBox="1">
            <a:spLocks/>
          </p:cNvSpPr>
          <p:nvPr userDrawn="1"/>
        </p:nvSpPr>
        <p:spPr>
          <a:xfrm>
            <a:off x="4732282" y="4794422"/>
            <a:ext cx="5935717" cy="92675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sp>
        <p:nvSpPr>
          <p:cNvPr id="10" name="Date Placeholder 3">
            <a:extLst>
              <a:ext uri="{FF2B5EF4-FFF2-40B4-BE49-F238E27FC236}">
                <a16:creationId xmlns:a16="http://schemas.microsoft.com/office/drawing/2014/main" id="{6E8B0E78-AD7C-4CC3-9DD3-E4113E368220}"/>
              </a:ext>
            </a:extLst>
          </p:cNvPr>
          <p:cNvSpPr>
            <a:spLocks noGrp="1"/>
          </p:cNvSpPr>
          <p:nvPr>
            <p:ph type="dt" sz="half" idx="2"/>
          </p:nvPr>
        </p:nvSpPr>
        <p:spPr>
          <a:xfrm>
            <a:off x="838200" y="6356350"/>
            <a:ext cx="2743200" cy="365125"/>
          </a:xfrm>
          <a:prstGeom prst="rect">
            <a:avLst/>
          </a:prstGeom>
        </p:spPr>
        <p:txBody>
          <a:bodyPr/>
          <a:lstStyle/>
          <a:p>
            <a:endParaRPr lang="en-US"/>
          </a:p>
        </p:txBody>
      </p:sp>
      <p:sp>
        <p:nvSpPr>
          <p:cNvPr id="11" name="Footer Placeholder 4">
            <a:extLst>
              <a:ext uri="{FF2B5EF4-FFF2-40B4-BE49-F238E27FC236}">
                <a16:creationId xmlns:a16="http://schemas.microsoft.com/office/drawing/2014/main" id="{60B491D6-0456-4CE0-8995-C62E19DD6E82}"/>
              </a:ext>
            </a:extLst>
          </p:cNvPr>
          <p:cNvSpPr>
            <a:spLocks noGrp="1"/>
          </p:cNvSpPr>
          <p:nvPr>
            <p:ph type="ftr" sz="quarter" idx="3"/>
          </p:nvPr>
        </p:nvSpPr>
        <p:spPr>
          <a:xfrm>
            <a:off x="4038600" y="6356350"/>
            <a:ext cx="4114800" cy="365125"/>
          </a:xfrm>
          <a:prstGeom prst="rect">
            <a:avLst/>
          </a:prstGeom>
        </p:spPr>
        <p:txBody>
          <a:bodyPr/>
          <a:lstStyle/>
          <a:p>
            <a:r>
              <a:rPr lang="en-US" dirty="0"/>
              <a:t>© 2018-2026 Bergmann &amp; Moore LLC</a:t>
            </a:r>
          </a:p>
        </p:txBody>
      </p:sp>
      <p:sp>
        <p:nvSpPr>
          <p:cNvPr id="12" name="Slide Number Placeholder 5">
            <a:extLst>
              <a:ext uri="{FF2B5EF4-FFF2-40B4-BE49-F238E27FC236}">
                <a16:creationId xmlns:a16="http://schemas.microsoft.com/office/drawing/2014/main" id="{67E32307-B977-4CD9-A33A-7C53D1190AC1}"/>
              </a:ext>
            </a:extLst>
          </p:cNvPr>
          <p:cNvSpPr>
            <a:spLocks noGrp="1"/>
          </p:cNvSpPr>
          <p:nvPr>
            <p:ph type="sldNum" sz="quarter" idx="4"/>
          </p:nvPr>
        </p:nvSpPr>
        <p:spPr>
          <a:xfrm>
            <a:off x="8610600" y="6356350"/>
            <a:ext cx="2743200" cy="365125"/>
          </a:xfrm>
          <a:prstGeom prst="rect">
            <a:avLst/>
          </a:prstGeom>
        </p:spPr>
        <p:txBody>
          <a:bodyPr/>
          <a:lstStyle/>
          <a:p>
            <a:fld id="{75A3FBCB-B889-4A4C-9DFA-4D5296EE229C}" type="slidenum">
              <a:rPr lang="en-US" smtClean="0"/>
              <a:t>‹#›</a:t>
            </a:fld>
            <a:endParaRPr lang="en-US"/>
          </a:p>
        </p:txBody>
      </p:sp>
      <p:pic>
        <p:nvPicPr>
          <p:cNvPr id="14" name="Picture 13">
            <a:extLst>
              <a:ext uri="{FF2B5EF4-FFF2-40B4-BE49-F238E27FC236}">
                <a16:creationId xmlns:a16="http://schemas.microsoft.com/office/drawing/2014/main" id="{916FC884-8DE5-4A55-B14D-D6E4D16EF6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396" y="357718"/>
            <a:ext cx="1905000" cy="1047750"/>
          </a:xfrm>
          <a:prstGeom prst="rect">
            <a:avLst/>
          </a:prstGeom>
        </p:spPr>
      </p:pic>
    </p:spTree>
    <p:extLst>
      <p:ext uri="{BB962C8B-B14F-4D97-AF65-F5344CB8AC3E}">
        <p14:creationId xmlns:p14="http://schemas.microsoft.com/office/powerpoint/2010/main" val="3836540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9D4154-A4E1-46BB-893C-7831CBD9DF44}"/>
              </a:ext>
            </a:extLst>
          </p:cNvPr>
          <p:cNvSpPr/>
          <p:nvPr userDrawn="1"/>
        </p:nvSpPr>
        <p:spPr>
          <a:xfrm>
            <a:off x="0" y="1366345"/>
            <a:ext cx="12192000" cy="54916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C7BD2EB-2D0A-46D6-B41D-B21156107293}"/>
              </a:ext>
            </a:extLst>
          </p:cNvPr>
          <p:cNvSpPr>
            <a:spLocks noGrp="1"/>
          </p:cNvSpPr>
          <p:nvPr>
            <p:ph type="sldNum" sz="quarter" idx="4"/>
          </p:nvPr>
        </p:nvSpPr>
        <p:spPr>
          <a:xfrm>
            <a:off x="8965324" y="62855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AD97A-4EE5-4134-952F-E148AF3C2668}" type="slidenum">
              <a:rPr lang="en-US" smtClean="0"/>
              <a:t>‹#›</a:t>
            </a:fld>
            <a:endParaRPr lang="en-US" dirty="0"/>
          </a:p>
        </p:txBody>
      </p:sp>
      <p:sp>
        <p:nvSpPr>
          <p:cNvPr id="8" name="Footer Placeholder 7">
            <a:extLst>
              <a:ext uri="{FF2B5EF4-FFF2-40B4-BE49-F238E27FC236}">
                <a16:creationId xmlns:a16="http://schemas.microsoft.com/office/drawing/2014/main" id="{99E5193E-EA91-4534-B1AE-CBBF67E11462}"/>
              </a:ext>
            </a:extLst>
          </p:cNvPr>
          <p:cNvSpPr txBox="1">
            <a:spLocks/>
          </p:cNvSpPr>
          <p:nvPr userDrawn="1"/>
        </p:nvSpPr>
        <p:spPr>
          <a:xfrm>
            <a:off x="0" y="6650704"/>
            <a:ext cx="1990165" cy="2101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 2018-2026 Bergmann &amp; Moore LLC</a:t>
            </a:r>
          </a:p>
        </p:txBody>
      </p:sp>
    </p:spTree>
    <p:extLst>
      <p:ext uri="{BB962C8B-B14F-4D97-AF65-F5344CB8AC3E}">
        <p14:creationId xmlns:p14="http://schemas.microsoft.com/office/powerpoint/2010/main" val="252401957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dt="0"/>
  <p:txStyles>
    <p:titleStyle>
      <a:lvl1pPr algn="l" defTabSz="914400"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04C7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15C67D-D745-4368-873E-4F1A99E39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 y="2621349"/>
            <a:ext cx="1905000" cy="1047750"/>
          </a:xfrm>
          <a:prstGeom prst="rect">
            <a:avLst/>
          </a:prstGeom>
        </p:spPr>
      </p:pic>
    </p:spTree>
    <p:extLst>
      <p:ext uri="{BB962C8B-B14F-4D97-AF65-F5344CB8AC3E}">
        <p14:creationId xmlns:p14="http://schemas.microsoft.com/office/powerpoint/2010/main" val="1311070868"/>
      </p:ext>
    </p:extLst>
  </p:cSld>
  <p:clrMap bg1="lt1" tx1="dk1" bg2="lt2" tx2="dk2" accent1="accent1" accent2="accent2" accent3="accent3" accent4="accent4" accent5="accent5" accent6="accent6" hlink="hlink" folHlink="folHlink"/>
  <p:sldLayoutIdLst>
    <p:sldLayoutId id="2147483670"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com"/></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2.com"/><Relationship Id="rId4" Type="http://schemas.openxmlformats.org/officeDocument/2006/relationships/hyperlink" Target="https://bergmannmoore.participoll.co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020D-81F1-6008-56B4-F40580861AF3}"/>
              </a:ext>
            </a:extLst>
          </p:cNvPr>
          <p:cNvSpPr>
            <a:spLocks noGrp="1"/>
          </p:cNvSpPr>
          <p:nvPr>
            <p:ph type="ctrTitle"/>
          </p:nvPr>
        </p:nvSpPr>
        <p:spPr>
          <a:xfrm>
            <a:off x="4187126" y="1727201"/>
            <a:ext cx="6969180" cy="1701800"/>
          </a:xfrm>
        </p:spPr>
        <p:txBody>
          <a:bodyPr/>
          <a:lstStyle/>
          <a:p>
            <a:r>
              <a:rPr lang="en-US" sz="3600" b="1" dirty="0">
                <a:solidFill>
                  <a:srgbClr val="C00000"/>
                </a:solidFill>
              </a:rPr>
              <a:t>Recent Court Opinions and Regulatory Changes</a:t>
            </a:r>
            <a:br>
              <a:rPr lang="en-US" sz="3600" b="1" dirty="0">
                <a:solidFill>
                  <a:srgbClr val="C00000"/>
                </a:solidFill>
              </a:rPr>
            </a:br>
            <a:r>
              <a:rPr lang="en-US" sz="3600" b="1" dirty="0">
                <a:solidFill>
                  <a:srgbClr val="C00000"/>
                </a:solidFill>
              </a:rPr>
              <a:t>Sept. 2025 - April 2026</a:t>
            </a:r>
          </a:p>
        </p:txBody>
      </p:sp>
      <p:pic>
        <p:nvPicPr>
          <p:cNvPr id="6" name="Picture 5">
            <a:extLst>
              <a:ext uri="{FF2B5EF4-FFF2-40B4-BE49-F238E27FC236}">
                <a16:creationId xmlns:a16="http://schemas.microsoft.com/office/drawing/2014/main" id="{6DB51999-BFA5-13F3-63C5-8ED907DB5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6567" y="4162567"/>
            <a:ext cx="2558955" cy="2558955"/>
          </a:xfrm>
          <a:prstGeom prst="rect">
            <a:avLst/>
          </a:prstGeom>
        </p:spPr>
      </p:pic>
      <p:sp>
        <p:nvSpPr>
          <p:cNvPr id="7" name="PP_address">
            <a:extLst>
              <a:ext uri="{FF2B5EF4-FFF2-40B4-BE49-F238E27FC236}">
                <a16:creationId xmlns:a16="http://schemas.microsoft.com/office/drawing/2014/main" id="{0D1C66C6-07B3-D3BD-6192-1669C31330C7}"/>
              </a:ext>
            </a:extLst>
          </p:cNvPr>
          <p:cNvSpPr txBox="1"/>
          <p:nvPr/>
        </p:nvSpPr>
        <p:spPr>
          <a:xfrm>
            <a:off x="6321567" y="6304128"/>
            <a:ext cx="3175000" cy="276999"/>
          </a:xfrm>
          <a:prstGeom prst="rect">
            <a:avLst/>
          </a:prstGeom>
          <a:noFill/>
        </p:spPr>
        <p:txBody>
          <a:bodyPr vert="horz" rtlCol="0">
            <a:spAutoFit/>
          </a:bodyPr>
          <a:lstStyle/>
          <a:p>
            <a:pPr algn="r"/>
            <a:r>
              <a:rPr lang="en-US" sz="1200" dirty="0">
                <a:latin typeface="Segoe UI" panose="020B0502040204020203" pitchFamily="34" charset="0"/>
              </a:rPr>
              <a:t>https://bergmannmoore.participoll.com/</a:t>
            </a:r>
          </a:p>
        </p:txBody>
      </p:sp>
    </p:spTree>
    <p:custDataLst>
      <p:tags r:id="rId1"/>
    </p:custDataLst>
    <p:extLst>
      <p:ext uri="{BB962C8B-B14F-4D97-AF65-F5344CB8AC3E}">
        <p14:creationId xmlns:p14="http://schemas.microsoft.com/office/powerpoint/2010/main" val="405154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2B98-3B24-B994-F700-1185C5BA2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C8453-263A-5E62-2226-DBEBDA797FC7}"/>
              </a:ext>
            </a:extLst>
          </p:cNvPr>
          <p:cNvSpPr>
            <a:spLocks noGrp="1"/>
          </p:cNvSpPr>
          <p:nvPr>
            <p:ph type="title"/>
          </p:nvPr>
        </p:nvSpPr>
        <p:spPr/>
        <p:txBody>
          <a:bodyPr>
            <a:normAutofit/>
          </a:bodyPr>
          <a:lstStyle/>
          <a:p>
            <a:r>
              <a:rPr lang="en-US" sz="5400" i="1" dirty="0"/>
              <a:t>Ingram v. Collins</a:t>
            </a:r>
          </a:p>
        </p:txBody>
      </p:sp>
      <p:sp>
        <p:nvSpPr>
          <p:cNvPr id="4" name="Slide Number Placeholder 3">
            <a:extLst>
              <a:ext uri="{FF2B5EF4-FFF2-40B4-BE49-F238E27FC236}">
                <a16:creationId xmlns:a16="http://schemas.microsoft.com/office/drawing/2014/main" id="{C9955C31-97B0-D7F1-76DC-E3D049678A59}"/>
              </a:ext>
            </a:extLst>
          </p:cNvPr>
          <p:cNvSpPr>
            <a:spLocks noGrp="1"/>
          </p:cNvSpPr>
          <p:nvPr>
            <p:ph type="sldNum" sz="quarter" idx="12"/>
          </p:nvPr>
        </p:nvSpPr>
        <p:spPr/>
        <p:txBody>
          <a:bodyPr/>
          <a:lstStyle/>
          <a:p>
            <a:fld id="{772AD97A-4EE5-4134-952F-E148AF3C2668}" type="slidenum">
              <a:rPr lang="en-US" smtClean="0"/>
              <a:pPr/>
              <a:t>10</a:t>
            </a:fld>
            <a:endParaRPr lang="en-US" dirty="0"/>
          </a:p>
        </p:txBody>
      </p:sp>
      <p:sp>
        <p:nvSpPr>
          <p:cNvPr id="5" name="Content Placeholder 4">
            <a:extLst>
              <a:ext uri="{FF2B5EF4-FFF2-40B4-BE49-F238E27FC236}">
                <a16:creationId xmlns:a16="http://schemas.microsoft.com/office/drawing/2014/main" id="{8E2AC008-22C0-9D6A-AA43-03D11B8F6682}"/>
              </a:ext>
            </a:extLst>
          </p:cNvPr>
          <p:cNvSpPr>
            <a:spLocks noGrp="1"/>
          </p:cNvSpPr>
          <p:nvPr>
            <p:ph idx="1"/>
          </p:nvPr>
        </p:nvSpPr>
        <p:spPr>
          <a:xfrm>
            <a:off x="360947" y="1371600"/>
            <a:ext cx="11454064" cy="3999874"/>
          </a:xfrm>
        </p:spPr>
        <p:txBody>
          <a:bodyPr anchor="ctr">
            <a:noAutofit/>
          </a:bodyPr>
          <a:lstStyle/>
          <a:p>
            <a:pPr>
              <a:lnSpc>
                <a:spcPct val="120000"/>
              </a:lnSpc>
            </a:pPr>
            <a:r>
              <a:rPr lang="en-US" sz="2400" dirty="0"/>
              <a:t>VA appealed </a:t>
            </a:r>
            <a:r>
              <a:rPr lang="en-US" sz="2400" i="1" dirty="0"/>
              <a:t>Ingram </a:t>
            </a:r>
            <a:r>
              <a:rPr lang="en-US" sz="2400" dirty="0"/>
              <a:t>to the Federal Circuit and asked that court to overturn the CAVC.</a:t>
            </a:r>
          </a:p>
          <a:p>
            <a:pPr>
              <a:lnSpc>
                <a:spcPct val="120000"/>
              </a:lnSpc>
            </a:pPr>
            <a:r>
              <a:rPr lang="en-US" sz="2400" dirty="0"/>
              <a:t>While that appeal was pending, VA published a rulemaking purporting to abrogate </a:t>
            </a:r>
            <a:r>
              <a:rPr lang="en-US" sz="2400" i="1" dirty="0"/>
              <a:t>Ingram</a:t>
            </a:r>
            <a:r>
              <a:rPr lang="en-US" sz="2400" dirty="0"/>
              <a:t>, i.e., nullify it by changing the underlying law.</a:t>
            </a:r>
          </a:p>
          <a:p>
            <a:pPr>
              <a:lnSpc>
                <a:spcPct val="120000"/>
              </a:lnSpc>
            </a:pPr>
            <a:r>
              <a:rPr lang="en-US" sz="2400" dirty="0"/>
              <a:t>That rulemaking resulted in a huge uproar and was withdrawn.</a:t>
            </a:r>
          </a:p>
          <a:p>
            <a:pPr>
              <a:lnSpc>
                <a:spcPct val="120000"/>
              </a:lnSpc>
            </a:pPr>
            <a:r>
              <a:rPr lang="en-US" sz="2400" dirty="0"/>
              <a:t>Subsequently, VA withdrew its appeal of </a:t>
            </a:r>
            <a:r>
              <a:rPr lang="en-US" sz="2400" i="1" dirty="0"/>
              <a:t>Ingram</a:t>
            </a:r>
            <a:r>
              <a:rPr lang="en-US" sz="2400" dirty="0"/>
              <a:t>.</a:t>
            </a:r>
          </a:p>
          <a:p>
            <a:pPr>
              <a:lnSpc>
                <a:spcPct val="120000"/>
              </a:lnSpc>
            </a:pPr>
            <a:r>
              <a:rPr lang="en-US" sz="2400" dirty="0"/>
              <a:t>Presently, </a:t>
            </a:r>
            <a:r>
              <a:rPr lang="en-US" sz="2400" i="1" dirty="0"/>
              <a:t>Ingram </a:t>
            </a:r>
            <a:r>
              <a:rPr lang="en-US" sz="2400" dirty="0"/>
              <a:t>is good law.  </a:t>
            </a:r>
          </a:p>
        </p:txBody>
      </p:sp>
      <p:sp>
        <p:nvSpPr>
          <p:cNvPr id="3" name="Rectangle: Rounded Corners 2">
            <a:extLst>
              <a:ext uri="{FF2B5EF4-FFF2-40B4-BE49-F238E27FC236}">
                <a16:creationId xmlns:a16="http://schemas.microsoft.com/office/drawing/2014/main" id="{512728B8-C59E-3390-E597-D5E00FC56B77}"/>
              </a:ext>
            </a:extLst>
          </p:cNvPr>
          <p:cNvSpPr/>
          <p:nvPr/>
        </p:nvSpPr>
        <p:spPr>
          <a:xfrm>
            <a:off x="268942" y="5371473"/>
            <a:ext cx="11649790" cy="120725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dirty="0">
                <a:solidFill>
                  <a:schemeClr val="bg1"/>
                </a:solidFill>
              </a:rPr>
              <a:t>Nothing prevents VA from trying a rulemaking in the future or challenging </a:t>
            </a:r>
            <a:r>
              <a:rPr lang="en-US" sz="3200" b="1" i="1" dirty="0">
                <a:solidFill>
                  <a:schemeClr val="bg1"/>
                </a:solidFill>
              </a:rPr>
              <a:t>Ingram</a:t>
            </a:r>
            <a:r>
              <a:rPr lang="en-US" sz="3200" b="1" dirty="0">
                <a:solidFill>
                  <a:schemeClr val="bg1"/>
                </a:solidFill>
              </a:rPr>
              <a:t> in a future Federal Circuit appeal.</a:t>
            </a:r>
          </a:p>
        </p:txBody>
      </p:sp>
    </p:spTree>
    <p:custDataLst>
      <p:tags r:id="rId1"/>
    </p:custDataLst>
    <p:extLst>
      <p:ext uri="{BB962C8B-B14F-4D97-AF65-F5344CB8AC3E}">
        <p14:creationId xmlns:p14="http://schemas.microsoft.com/office/powerpoint/2010/main" val="23737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13BF-18E3-970A-3D37-8B4625DF32B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48C8C0-1C6E-B1C2-F8D7-BCA3680FA33E}"/>
              </a:ext>
            </a:extLst>
          </p:cNvPr>
          <p:cNvSpPr>
            <a:spLocks noGrp="1"/>
          </p:cNvSpPr>
          <p:nvPr>
            <p:ph type="sldNum" sz="quarter" idx="12"/>
          </p:nvPr>
        </p:nvSpPr>
        <p:spPr/>
        <p:txBody>
          <a:bodyPr/>
          <a:lstStyle/>
          <a:p>
            <a:fld id="{772AD97A-4EE5-4134-952F-E148AF3C2668}" type="slidenum">
              <a:rPr lang="en-US" smtClean="0"/>
              <a:pPr/>
              <a:t>11</a:t>
            </a:fld>
            <a:endParaRPr lang="en-US" dirty="0"/>
          </a:p>
        </p:txBody>
      </p:sp>
      <p:sp>
        <p:nvSpPr>
          <p:cNvPr id="5" name="Content Placeholder 4">
            <a:extLst>
              <a:ext uri="{FF2B5EF4-FFF2-40B4-BE49-F238E27FC236}">
                <a16:creationId xmlns:a16="http://schemas.microsoft.com/office/drawing/2014/main" id="{B5CC2455-731D-1A15-402E-1C801231ED11}"/>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Stewart v. Collins</a:t>
            </a:r>
          </a:p>
          <a:p>
            <a:pPr marL="0" indent="0">
              <a:spcBef>
                <a:spcPts val="0"/>
              </a:spcBef>
              <a:buNone/>
            </a:pPr>
            <a:r>
              <a:rPr lang="en-US" sz="4800" dirty="0"/>
              <a:t>38 Vet.App. 407 (2025)</a:t>
            </a:r>
          </a:p>
        </p:txBody>
      </p:sp>
      <p:pic>
        <p:nvPicPr>
          <p:cNvPr id="9218" name="Picture 2" descr="Generated image">
            <a:extLst>
              <a:ext uri="{FF2B5EF4-FFF2-40B4-BE49-F238E27FC236}">
                <a16:creationId xmlns:a16="http://schemas.microsoft.com/office/drawing/2014/main" id="{4A2F4C69-94FF-D751-6FC4-4FE80008F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730" y="1456268"/>
            <a:ext cx="3528646" cy="52929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533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F157-4F2C-0ED3-072B-508C6BB9D01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7C62D41-F7E8-A6F1-45CF-D54CF3FCCC91}"/>
              </a:ext>
            </a:extLst>
          </p:cNvPr>
          <p:cNvSpPr>
            <a:spLocks noGrp="1"/>
          </p:cNvSpPr>
          <p:nvPr>
            <p:ph type="sldNum" sz="quarter" idx="12"/>
          </p:nvPr>
        </p:nvSpPr>
        <p:spPr/>
        <p:txBody>
          <a:bodyPr/>
          <a:lstStyle/>
          <a:p>
            <a:fld id="{772AD97A-4EE5-4134-952F-E148AF3C2668}" type="slidenum">
              <a:rPr lang="en-US" smtClean="0"/>
              <a:pPr/>
              <a:t>12</a:t>
            </a:fld>
            <a:endParaRPr lang="en-US" dirty="0"/>
          </a:p>
        </p:txBody>
      </p:sp>
      <p:sp>
        <p:nvSpPr>
          <p:cNvPr id="6" name="Content Placeholder 3">
            <a:extLst>
              <a:ext uri="{FF2B5EF4-FFF2-40B4-BE49-F238E27FC236}">
                <a16:creationId xmlns:a16="http://schemas.microsoft.com/office/drawing/2014/main" id="{C05B1F2A-51B1-C2E9-56E5-870D051AD26B}"/>
              </a:ext>
            </a:extLst>
          </p:cNvPr>
          <p:cNvSpPr>
            <a:spLocks noGrp="1"/>
          </p:cNvSpPr>
          <p:nvPr>
            <p:ph idx="1"/>
          </p:nvPr>
        </p:nvSpPr>
        <p:spPr>
          <a:xfrm>
            <a:off x="169333" y="1456268"/>
            <a:ext cx="11836400" cy="5152138"/>
          </a:xfrm>
        </p:spPr>
        <p:txBody>
          <a:bodyPr>
            <a:normAutofit/>
          </a:bodyPr>
          <a:lstStyle/>
          <a:p>
            <a:pPr marL="0" indent="0">
              <a:lnSpc>
                <a:spcPct val="110000"/>
              </a:lnSpc>
              <a:buNone/>
            </a:pPr>
            <a:r>
              <a:rPr lang="en-US" sz="2400" dirty="0"/>
              <a:t>Veteran Richard Stewart appealed a decision severing his award of special monthly compensation.  The RO found that his award of TDIU for PTSD did not satisfy the requirement that he have a single disability rated at 100%.  On appeal, the Board found that his PTSD did satisfy the 100% criteria, but that he did not meet the criteria for a separate 60% rating.</a:t>
            </a:r>
          </a:p>
          <a:p>
            <a:pPr marL="0" indent="0">
              <a:lnSpc>
                <a:spcPct val="110000"/>
              </a:lnSpc>
              <a:buNone/>
            </a:pPr>
            <a:r>
              <a:rPr lang="en-US" sz="2400" dirty="0"/>
              <a:t>Did the Board have the authority to change the basis for the severance?</a:t>
            </a:r>
          </a:p>
          <a:p>
            <a:pPr marL="514350" lvl="0" indent="-514350">
              <a:lnSpc>
                <a:spcPct val="110000"/>
              </a:lnSpc>
              <a:buAutoNum type="alphaUcPeriod"/>
            </a:pPr>
            <a:r>
              <a:rPr lang="en-US" sz="2400" b="1" dirty="0">
                <a:solidFill>
                  <a:schemeClr val="accent5"/>
                </a:solidFill>
              </a:rPr>
              <a:t>Yes.  The Board’s review is de novo so it gives no deference to the RO findings.</a:t>
            </a:r>
          </a:p>
          <a:p>
            <a:pPr marL="514350" lvl="0" indent="-514350">
              <a:lnSpc>
                <a:spcPct val="110000"/>
              </a:lnSpc>
              <a:buAutoNum type="alphaUcPeriod"/>
            </a:pPr>
            <a:r>
              <a:rPr lang="en-US" sz="2400" b="1" dirty="0">
                <a:solidFill>
                  <a:schemeClr val="accent6"/>
                </a:solidFill>
              </a:rPr>
              <a:t>No.  The Board cannot ignore a favorable finding made by the RO that the Veteran has separate disabilities that satisfy the 60% requirement.</a:t>
            </a:r>
          </a:p>
        </p:txBody>
      </p:sp>
      <p:sp>
        <p:nvSpPr>
          <p:cNvPr id="7" name="answerA">
            <a:extLst>
              <a:ext uri="{FF2B5EF4-FFF2-40B4-BE49-F238E27FC236}">
                <a16:creationId xmlns:a16="http://schemas.microsoft.com/office/drawing/2014/main" id="{1351012B-C3A3-3425-0C02-F0AF8F88060D}"/>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A">
            <a:extLst>
              <a:ext uri="{FF2B5EF4-FFF2-40B4-BE49-F238E27FC236}">
                <a16:creationId xmlns:a16="http://schemas.microsoft.com/office/drawing/2014/main" id="{FBB89BAC-C3CF-9305-A516-5FA9E5376692}"/>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9" name="answerB">
            <a:extLst>
              <a:ext uri="{FF2B5EF4-FFF2-40B4-BE49-F238E27FC236}">
                <a16:creationId xmlns:a16="http://schemas.microsoft.com/office/drawing/2014/main" id="{73A5D0CE-6572-399F-6E2F-613ECFE45E81}"/>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0" name="letterB">
            <a:extLst>
              <a:ext uri="{FF2B5EF4-FFF2-40B4-BE49-F238E27FC236}">
                <a16:creationId xmlns:a16="http://schemas.microsoft.com/office/drawing/2014/main" id="{0FD30BCE-995C-54FE-BCE0-23E65D540372}"/>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11" name="counter" descr="Classic ParticiPoll#False#False">
            <a:extLst>
              <a:ext uri="{FF2B5EF4-FFF2-40B4-BE49-F238E27FC236}">
                <a16:creationId xmlns:a16="http://schemas.microsoft.com/office/drawing/2014/main" id="{9F4CA1E0-0075-BAFC-2462-3D16E0615023}"/>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2" name="participoll" descr="2">
            <a:extLst>
              <a:ext uri="{FF2B5EF4-FFF2-40B4-BE49-F238E27FC236}">
                <a16:creationId xmlns:a16="http://schemas.microsoft.com/office/drawing/2014/main" id="{5F31F7F7-154C-79DC-18D1-2AECCE01ADBA}"/>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3" name="pp_status">
            <a:extLst>
              <a:ext uri="{FF2B5EF4-FFF2-40B4-BE49-F238E27FC236}">
                <a16:creationId xmlns:a16="http://schemas.microsoft.com/office/drawing/2014/main" id="{0B84155C-1078-80A8-9CBC-2867B5831784}"/>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265660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
                                          <p:stCondLst>
                                            <p:cond delay="0"/>
                                          </p:stCondLst>
                                        </p:cTn>
                                        <p:tgtEl>
                                          <p:spTgt spid="12"/>
                                        </p:tgtEl>
                                      </p:cBhvr>
                                    </p:animEffect>
                                    <p:anim calcmode="lin" valueType="num">
                                      <p:cBhvr>
                                        <p:cTn id="8" dur="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2"/>
                                        </p:tgtEl>
                                        <p:attrNameLst>
                                          <p:attrName>ppt_y</p:attrName>
                                        </p:attrNameLst>
                                      </p:cBhvr>
                                      <p:tavLst>
                                        <p:tav tm="0" fmla="#ppt_y-sin(pi*$)/81">
                                          <p:val>
                                            <p:fltVal val="0"/>
                                          </p:val>
                                        </p:tav>
                                        <p:tav tm="100000">
                                          <p:val>
                                            <p:fltVal val="1"/>
                                          </p:val>
                                        </p:tav>
                                      </p:tavLst>
                                    </p:anim>
                                    <p:animScale>
                                      <p:cBhvr>
                                        <p:cTn id="13" dur="1">
                                          <p:stCondLst>
                                            <p:cond delay="3"/>
                                          </p:stCondLst>
                                        </p:cTn>
                                        <p:tgtEl>
                                          <p:spTgt spid="12"/>
                                        </p:tgtEl>
                                      </p:cBhvr>
                                      <p:to x="100000" y="60000"/>
                                    </p:animScale>
                                    <p:animScale>
                                      <p:cBhvr>
                                        <p:cTn id="14" dur="1" decel="50000">
                                          <p:stCondLst>
                                            <p:cond delay="3"/>
                                          </p:stCondLst>
                                        </p:cTn>
                                        <p:tgtEl>
                                          <p:spTgt spid="12"/>
                                        </p:tgtEl>
                                      </p:cBhvr>
                                      <p:to x="100000" y="100000"/>
                                    </p:animScale>
                                    <p:animScale>
                                      <p:cBhvr>
                                        <p:cTn id="15" dur="1">
                                          <p:stCondLst>
                                            <p:cond delay="7"/>
                                          </p:stCondLst>
                                        </p:cTn>
                                        <p:tgtEl>
                                          <p:spTgt spid="12"/>
                                        </p:tgtEl>
                                      </p:cBhvr>
                                      <p:to x="100000" y="80000"/>
                                    </p:animScale>
                                    <p:animScale>
                                      <p:cBhvr>
                                        <p:cTn id="16" dur="1" decel="50000">
                                          <p:stCondLst>
                                            <p:cond delay="7"/>
                                          </p:stCondLst>
                                        </p:cTn>
                                        <p:tgtEl>
                                          <p:spTgt spid="12"/>
                                        </p:tgtEl>
                                      </p:cBhvr>
                                      <p:to x="100000" y="100000"/>
                                    </p:animScale>
                                    <p:animScale>
                                      <p:cBhvr>
                                        <p:cTn id="17" dur="1">
                                          <p:stCondLst>
                                            <p:cond delay="8"/>
                                          </p:stCondLst>
                                        </p:cTn>
                                        <p:tgtEl>
                                          <p:spTgt spid="12"/>
                                        </p:tgtEl>
                                      </p:cBhvr>
                                      <p:to x="100000" y="90000"/>
                                    </p:animScale>
                                    <p:animScale>
                                      <p:cBhvr>
                                        <p:cTn id="18" dur="1" decel="50000">
                                          <p:stCondLst>
                                            <p:cond delay="8"/>
                                          </p:stCondLst>
                                        </p:cTn>
                                        <p:tgtEl>
                                          <p:spTgt spid="12"/>
                                        </p:tgtEl>
                                      </p:cBhvr>
                                      <p:to x="100000" y="100000"/>
                                    </p:animScale>
                                    <p:animScale>
                                      <p:cBhvr>
                                        <p:cTn id="19" dur="1">
                                          <p:stCondLst>
                                            <p:cond delay="9"/>
                                          </p:stCondLst>
                                        </p:cTn>
                                        <p:tgtEl>
                                          <p:spTgt spid="12"/>
                                        </p:tgtEl>
                                      </p:cBhvr>
                                      <p:to x="100000" y="95000"/>
                                    </p:animScale>
                                    <p:animScale>
                                      <p:cBhvr>
                                        <p:cTn id="20" dur="1" decel="50000">
                                          <p:stCondLst>
                                            <p:cond delay="9"/>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CCC98-29C0-4028-080B-38D335359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D5CD7-A624-2310-C574-181E078518A0}"/>
              </a:ext>
            </a:extLst>
          </p:cNvPr>
          <p:cNvSpPr>
            <a:spLocks noGrp="1"/>
          </p:cNvSpPr>
          <p:nvPr>
            <p:ph type="title"/>
          </p:nvPr>
        </p:nvSpPr>
        <p:spPr/>
        <p:txBody>
          <a:bodyPr>
            <a:normAutofit/>
          </a:bodyPr>
          <a:lstStyle/>
          <a:p>
            <a:r>
              <a:rPr lang="en-US" sz="5400" i="1" dirty="0"/>
              <a:t>Stewart v. Collins</a:t>
            </a:r>
            <a:endParaRPr lang="en-US" i="1" dirty="0"/>
          </a:p>
        </p:txBody>
      </p:sp>
      <p:sp>
        <p:nvSpPr>
          <p:cNvPr id="4" name="Slide Number Placeholder 3">
            <a:extLst>
              <a:ext uri="{FF2B5EF4-FFF2-40B4-BE49-F238E27FC236}">
                <a16:creationId xmlns:a16="http://schemas.microsoft.com/office/drawing/2014/main" id="{8332ADCD-8BFF-1B74-7E06-B5A59216E0A0}"/>
              </a:ext>
            </a:extLst>
          </p:cNvPr>
          <p:cNvSpPr>
            <a:spLocks noGrp="1"/>
          </p:cNvSpPr>
          <p:nvPr>
            <p:ph type="sldNum" sz="quarter" idx="12"/>
          </p:nvPr>
        </p:nvSpPr>
        <p:spPr/>
        <p:txBody>
          <a:bodyPr/>
          <a:lstStyle/>
          <a:p>
            <a:fld id="{772AD97A-4EE5-4134-952F-E148AF3C2668}" type="slidenum">
              <a:rPr lang="en-US" smtClean="0"/>
              <a:pPr/>
              <a:t>13</a:t>
            </a:fld>
            <a:endParaRPr lang="en-US" dirty="0"/>
          </a:p>
        </p:txBody>
      </p:sp>
      <p:sp>
        <p:nvSpPr>
          <p:cNvPr id="5" name="Content Placeholder 4">
            <a:extLst>
              <a:ext uri="{FF2B5EF4-FFF2-40B4-BE49-F238E27FC236}">
                <a16:creationId xmlns:a16="http://schemas.microsoft.com/office/drawing/2014/main" id="{7249FC68-57CF-0973-6E29-408CDEAB0EEC}"/>
              </a:ext>
            </a:extLst>
          </p:cNvPr>
          <p:cNvSpPr>
            <a:spLocks noGrp="1"/>
          </p:cNvSpPr>
          <p:nvPr>
            <p:ph idx="1"/>
          </p:nvPr>
        </p:nvSpPr>
        <p:spPr>
          <a:xfrm>
            <a:off x="368968" y="1456266"/>
            <a:ext cx="11454064" cy="5152140"/>
          </a:xfrm>
        </p:spPr>
        <p:txBody>
          <a:bodyPr anchor="ctr">
            <a:normAutofit/>
          </a:bodyPr>
          <a:lstStyle/>
          <a:p>
            <a:pPr marL="514350" lvl="0" indent="-514350">
              <a:lnSpc>
                <a:spcPct val="110000"/>
              </a:lnSpc>
              <a:buFont typeface="+mj-lt"/>
              <a:buAutoNum type="alphaUcPeriod" startAt="2"/>
            </a:pPr>
            <a:r>
              <a:rPr lang="en-US" b="1" dirty="0">
                <a:solidFill>
                  <a:schemeClr val="accent6"/>
                </a:solidFill>
              </a:rPr>
              <a:t>No.  The Board cannot ignore a favorable finding made by the RO that the Veteran has separate disabilities that satisfy the 60% requirement.</a:t>
            </a:r>
          </a:p>
          <a:p>
            <a:pPr>
              <a:lnSpc>
                <a:spcPct val="110000"/>
              </a:lnSpc>
            </a:pPr>
            <a:r>
              <a:rPr lang="en-US" dirty="0"/>
              <a:t>The CAVC recognized that “</a:t>
            </a:r>
            <a:r>
              <a:rPr lang="en-US" b="1" dirty="0"/>
              <a:t>any </a:t>
            </a:r>
            <a:r>
              <a:rPr lang="en-US" dirty="0"/>
              <a:t>finding favorable to the claimant made by either a VA adjudicator . . . or by the Board . . . is binding on all subsequent [AOJ] and Board . . . adjudicators, unless rebutted by evidence that identifies a [CUE].”  38 C.F.R. § 3.104(c).  </a:t>
            </a:r>
          </a:p>
          <a:p>
            <a:pPr>
              <a:lnSpc>
                <a:spcPct val="110000"/>
              </a:lnSpc>
            </a:pPr>
            <a:r>
              <a:rPr lang="en-US" dirty="0"/>
              <a:t>This includes favorable findings that were made </a:t>
            </a:r>
            <a:r>
              <a:rPr lang="en-US" b="1" dirty="0"/>
              <a:t>previously</a:t>
            </a:r>
            <a:r>
              <a:rPr lang="en-US" dirty="0"/>
              <a:t> rather than in the decision on appeal.</a:t>
            </a:r>
          </a:p>
        </p:txBody>
      </p:sp>
    </p:spTree>
    <p:custDataLst>
      <p:tags r:id="rId1"/>
    </p:custDataLst>
    <p:extLst>
      <p:ext uri="{BB962C8B-B14F-4D97-AF65-F5344CB8AC3E}">
        <p14:creationId xmlns:p14="http://schemas.microsoft.com/office/powerpoint/2010/main" val="10114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216D-73CB-6B12-8F36-550164C7ED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156A53-6465-4A98-25A9-CCF123B7A4B0}"/>
              </a:ext>
            </a:extLst>
          </p:cNvPr>
          <p:cNvSpPr>
            <a:spLocks noGrp="1"/>
          </p:cNvSpPr>
          <p:nvPr>
            <p:ph type="sldNum" sz="quarter" idx="12"/>
          </p:nvPr>
        </p:nvSpPr>
        <p:spPr/>
        <p:txBody>
          <a:bodyPr/>
          <a:lstStyle/>
          <a:p>
            <a:fld id="{772AD97A-4EE5-4134-952F-E148AF3C2668}" type="slidenum">
              <a:rPr lang="en-US" smtClean="0"/>
              <a:pPr/>
              <a:t>14</a:t>
            </a:fld>
            <a:endParaRPr lang="en-US" dirty="0"/>
          </a:p>
        </p:txBody>
      </p:sp>
      <p:sp>
        <p:nvSpPr>
          <p:cNvPr id="5" name="Content Placeholder 4">
            <a:extLst>
              <a:ext uri="{FF2B5EF4-FFF2-40B4-BE49-F238E27FC236}">
                <a16:creationId xmlns:a16="http://schemas.microsoft.com/office/drawing/2014/main" id="{649AAD9E-225D-58F5-6D05-C78BB5A263E4}"/>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Witkowski v. Collins</a:t>
            </a:r>
          </a:p>
          <a:p>
            <a:pPr marL="0" indent="0">
              <a:spcBef>
                <a:spcPts val="0"/>
              </a:spcBef>
              <a:buNone/>
            </a:pPr>
            <a:r>
              <a:rPr lang="en-US" sz="4800" dirty="0"/>
              <a:t>38 Vet.App. 459 (2025)</a:t>
            </a:r>
          </a:p>
        </p:txBody>
      </p:sp>
      <p:pic>
        <p:nvPicPr>
          <p:cNvPr id="3" name="Picture 2" descr="Construction work tools">
            <a:extLst>
              <a:ext uri="{FF2B5EF4-FFF2-40B4-BE49-F238E27FC236}">
                <a16:creationId xmlns:a16="http://schemas.microsoft.com/office/drawing/2014/main" id="{D743CF31-CB19-E92C-D8DF-AFF569732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499" y="2226833"/>
            <a:ext cx="5817197" cy="3878131"/>
          </a:xfrm>
          <a:prstGeom prst="rect">
            <a:avLst/>
          </a:prstGeom>
        </p:spPr>
      </p:pic>
    </p:spTree>
    <p:custDataLst>
      <p:tags r:id="rId1"/>
    </p:custDataLst>
    <p:extLst>
      <p:ext uri="{BB962C8B-B14F-4D97-AF65-F5344CB8AC3E}">
        <p14:creationId xmlns:p14="http://schemas.microsoft.com/office/powerpoint/2010/main" val="353445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3910-5A8C-D1FD-6600-A80AA23D3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C1199-725E-D91C-0DBE-EB186BF3870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F28592B-9BC8-F518-B908-0B81D723C3D7}"/>
              </a:ext>
            </a:extLst>
          </p:cNvPr>
          <p:cNvSpPr>
            <a:spLocks noGrp="1"/>
          </p:cNvSpPr>
          <p:nvPr>
            <p:ph type="sldNum" sz="quarter" idx="12"/>
          </p:nvPr>
        </p:nvSpPr>
        <p:spPr/>
        <p:txBody>
          <a:bodyPr/>
          <a:lstStyle/>
          <a:p>
            <a:fld id="{772AD97A-4EE5-4134-952F-E148AF3C2668}" type="slidenum">
              <a:rPr lang="en-US" smtClean="0"/>
              <a:pPr/>
              <a:t>15</a:t>
            </a:fld>
            <a:endParaRPr lang="en-US" dirty="0"/>
          </a:p>
        </p:txBody>
      </p:sp>
      <p:sp>
        <p:nvSpPr>
          <p:cNvPr id="6" name="Content Placeholder 3">
            <a:extLst>
              <a:ext uri="{FF2B5EF4-FFF2-40B4-BE49-F238E27FC236}">
                <a16:creationId xmlns:a16="http://schemas.microsoft.com/office/drawing/2014/main" id="{0189D2AC-ED51-2C02-7568-C54DEFBD6621}"/>
              </a:ext>
            </a:extLst>
          </p:cNvPr>
          <p:cNvSpPr>
            <a:spLocks noGrp="1"/>
          </p:cNvSpPr>
          <p:nvPr>
            <p:ph idx="1"/>
          </p:nvPr>
        </p:nvSpPr>
        <p:spPr>
          <a:xfrm>
            <a:off x="169333" y="1456268"/>
            <a:ext cx="11836400" cy="5152138"/>
          </a:xfrm>
        </p:spPr>
        <p:txBody>
          <a:bodyPr>
            <a:normAutofit lnSpcReduction="10000"/>
          </a:bodyPr>
          <a:lstStyle/>
          <a:p>
            <a:pPr marL="0" indent="0">
              <a:lnSpc>
                <a:spcPct val="110000"/>
              </a:lnSpc>
              <a:buNone/>
            </a:pPr>
            <a:r>
              <a:rPr lang="en-US" sz="2400" dirty="0"/>
              <a:t>Veteran Witkowski’s combined ratings did not meet the schedular criteria for TDIU until June 17, 2021. He appealed denial of TDIU to the Board and specifically </a:t>
            </a:r>
            <a:r>
              <a:rPr lang="en-US" sz="2400"/>
              <a:t>waived referral </a:t>
            </a:r>
            <a:r>
              <a:rPr lang="en-US" sz="2400" dirty="0"/>
              <a:t>to the Director of Compensation Service for the period before June 17, 2021. The Board granted TDIU from June 17, 2021, but refused to consider extraschedular TDIU before that date. The Board stated it lacked authority to grant extraschedular TDIU in the first instance and that the Veteran had waived Director review.</a:t>
            </a:r>
          </a:p>
          <a:p>
            <a:pPr marL="0" indent="0">
              <a:lnSpc>
                <a:spcPct val="110000"/>
              </a:lnSpc>
              <a:buNone/>
            </a:pPr>
            <a:r>
              <a:rPr lang="en-US" sz="2400" dirty="0"/>
              <a:t>Was the Board’s decision correct?</a:t>
            </a:r>
          </a:p>
          <a:p>
            <a:pPr marL="514350" lvl="0" indent="-514350">
              <a:lnSpc>
                <a:spcPct val="110000"/>
              </a:lnSpc>
              <a:buAutoNum type="alphaUcPeriod"/>
            </a:pPr>
            <a:r>
              <a:rPr lang="en-US" sz="2400" b="1" dirty="0">
                <a:solidFill>
                  <a:schemeClr val="accent5"/>
                </a:solidFill>
              </a:rPr>
              <a:t>Yes. All extraschedular TDIU requests must be reviewed by the Director of Compensation Service at VBA first.</a:t>
            </a:r>
          </a:p>
          <a:p>
            <a:pPr marL="514350" lvl="0" indent="-514350">
              <a:lnSpc>
                <a:spcPct val="110000"/>
              </a:lnSpc>
              <a:buAutoNum type="alphaUcPeriod"/>
            </a:pPr>
            <a:r>
              <a:rPr lang="en-US" sz="2400" b="1" dirty="0">
                <a:solidFill>
                  <a:schemeClr val="accent6"/>
                </a:solidFill>
              </a:rPr>
              <a:t>No. Referral to the Director of Comp Service is not a legal requirement.</a:t>
            </a:r>
          </a:p>
        </p:txBody>
      </p:sp>
      <p:sp>
        <p:nvSpPr>
          <p:cNvPr id="4" name="answerA">
            <a:extLst>
              <a:ext uri="{FF2B5EF4-FFF2-40B4-BE49-F238E27FC236}">
                <a16:creationId xmlns:a16="http://schemas.microsoft.com/office/drawing/2014/main" id="{B6F92DA3-6F7E-4DC4-F8F8-601916705BFE}"/>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5" name="letterA">
            <a:extLst>
              <a:ext uri="{FF2B5EF4-FFF2-40B4-BE49-F238E27FC236}">
                <a16:creationId xmlns:a16="http://schemas.microsoft.com/office/drawing/2014/main" id="{E72CE889-A599-D693-FAA1-3FF08C15CD99}"/>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0B16304A-A613-6CA0-29B5-33F1114199C2}"/>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61E1B751-79AF-3025-B8FC-08E45A1B86AD}"/>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78907571-A22A-9CA7-B16F-98019E0837A3}"/>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790EC29E-EBB3-858B-498B-AE336CC6479E}"/>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1" name="pp_status">
            <a:extLst>
              <a:ext uri="{FF2B5EF4-FFF2-40B4-BE49-F238E27FC236}">
                <a16:creationId xmlns:a16="http://schemas.microsoft.com/office/drawing/2014/main" id="{F62117ED-B364-7645-7E15-46F876983B19}"/>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8337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B7C6-CFDB-AFC7-450D-1913EB1A3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2733C-85D9-EEC3-916C-9C2CE3EA88C9}"/>
              </a:ext>
            </a:extLst>
          </p:cNvPr>
          <p:cNvSpPr>
            <a:spLocks noGrp="1"/>
          </p:cNvSpPr>
          <p:nvPr>
            <p:ph type="title"/>
          </p:nvPr>
        </p:nvSpPr>
        <p:spPr/>
        <p:txBody>
          <a:bodyPr>
            <a:normAutofit/>
          </a:bodyPr>
          <a:lstStyle/>
          <a:p>
            <a:r>
              <a:rPr lang="en-US" i="1" dirty="0"/>
              <a:t>Witkowski</a:t>
            </a:r>
            <a:r>
              <a:rPr lang="en-US" sz="5400" i="1" dirty="0"/>
              <a:t> v. Collins</a:t>
            </a:r>
            <a:endParaRPr lang="en-US" i="1" dirty="0"/>
          </a:p>
        </p:txBody>
      </p:sp>
      <p:sp>
        <p:nvSpPr>
          <p:cNvPr id="4" name="Slide Number Placeholder 3">
            <a:extLst>
              <a:ext uri="{FF2B5EF4-FFF2-40B4-BE49-F238E27FC236}">
                <a16:creationId xmlns:a16="http://schemas.microsoft.com/office/drawing/2014/main" id="{BB01E7D9-C512-4F8D-CD3E-5F988442841E}"/>
              </a:ext>
            </a:extLst>
          </p:cNvPr>
          <p:cNvSpPr>
            <a:spLocks noGrp="1"/>
          </p:cNvSpPr>
          <p:nvPr>
            <p:ph type="sldNum" sz="quarter" idx="12"/>
          </p:nvPr>
        </p:nvSpPr>
        <p:spPr/>
        <p:txBody>
          <a:bodyPr/>
          <a:lstStyle/>
          <a:p>
            <a:fld id="{772AD97A-4EE5-4134-952F-E148AF3C2668}" type="slidenum">
              <a:rPr lang="en-US" smtClean="0"/>
              <a:pPr/>
              <a:t>16</a:t>
            </a:fld>
            <a:endParaRPr lang="en-US" dirty="0"/>
          </a:p>
        </p:txBody>
      </p:sp>
      <p:sp>
        <p:nvSpPr>
          <p:cNvPr id="5" name="Content Placeholder 4">
            <a:extLst>
              <a:ext uri="{FF2B5EF4-FFF2-40B4-BE49-F238E27FC236}">
                <a16:creationId xmlns:a16="http://schemas.microsoft.com/office/drawing/2014/main" id="{C6BFD64D-55F1-6A14-B18E-51A52347C0CD}"/>
              </a:ext>
            </a:extLst>
          </p:cNvPr>
          <p:cNvSpPr>
            <a:spLocks noGrp="1"/>
          </p:cNvSpPr>
          <p:nvPr>
            <p:ph idx="1"/>
          </p:nvPr>
        </p:nvSpPr>
        <p:spPr>
          <a:xfrm>
            <a:off x="368968" y="1456266"/>
            <a:ext cx="11454064" cy="5152140"/>
          </a:xfrm>
        </p:spPr>
        <p:txBody>
          <a:bodyPr anchor="ctr">
            <a:normAutofit/>
          </a:bodyPr>
          <a:lstStyle/>
          <a:p>
            <a:pPr marL="514350" lvl="0" indent="-514350">
              <a:lnSpc>
                <a:spcPct val="110000"/>
              </a:lnSpc>
              <a:buFont typeface="+mj-lt"/>
              <a:buAutoNum type="alphaUcPeriod" startAt="2"/>
            </a:pPr>
            <a:r>
              <a:rPr lang="en-US" b="1" dirty="0">
                <a:solidFill>
                  <a:schemeClr val="accent6"/>
                </a:solidFill>
              </a:rPr>
              <a:t>No. Referral to the Director of Comp Service is not a legal requirement.</a:t>
            </a:r>
          </a:p>
          <a:p>
            <a:pPr>
              <a:lnSpc>
                <a:spcPct val="110000"/>
              </a:lnSpc>
            </a:pPr>
            <a:r>
              <a:rPr lang="en-US" dirty="0"/>
              <a:t>The CAVC held that the Board </a:t>
            </a:r>
            <a:r>
              <a:rPr lang="en-US" b="1" dirty="0"/>
              <a:t>does</a:t>
            </a:r>
            <a:r>
              <a:rPr lang="en-US" dirty="0"/>
              <a:t> have jurisdiction to decide extraschedular TDIU in the first instance.</a:t>
            </a:r>
          </a:p>
          <a:p>
            <a:pPr>
              <a:lnSpc>
                <a:spcPct val="110000"/>
              </a:lnSpc>
            </a:pPr>
            <a:r>
              <a:rPr lang="en-US" dirty="0"/>
              <a:t>This decision overturned an earlier CAVC decision in </a:t>
            </a:r>
            <a:r>
              <a:rPr lang="en-US" i="1" dirty="0"/>
              <a:t>Bowling v. Principi</a:t>
            </a:r>
            <a:r>
              <a:rPr lang="en-US" dirty="0"/>
              <a:t> which had required Director review before the Board could act.</a:t>
            </a:r>
          </a:p>
          <a:p>
            <a:pPr>
              <a:lnSpc>
                <a:spcPct val="110000"/>
              </a:lnSpc>
            </a:pPr>
            <a:r>
              <a:rPr lang="en-US" dirty="0"/>
              <a:t>Waiving referral to the Director may lead to a quicker decision.</a:t>
            </a:r>
          </a:p>
        </p:txBody>
      </p:sp>
    </p:spTree>
    <p:custDataLst>
      <p:tags r:id="rId1"/>
    </p:custDataLst>
    <p:extLst>
      <p:ext uri="{BB962C8B-B14F-4D97-AF65-F5344CB8AC3E}">
        <p14:creationId xmlns:p14="http://schemas.microsoft.com/office/powerpoint/2010/main" val="287246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7E1B-A34D-5359-5D9C-6EC4A54A72F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507C20-CF1F-3A6B-B1B9-6A16CEED90B7}"/>
              </a:ext>
            </a:extLst>
          </p:cNvPr>
          <p:cNvSpPr>
            <a:spLocks noGrp="1"/>
          </p:cNvSpPr>
          <p:nvPr>
            <p:ph type="sldNum" sz="quarter" idx="12"/>
          </p:nvPr>
        </p:nvSpPr>
        <p:spPr/>
        <p:txBody>
          <a:bodyPr/>
          <a:lstStyle/>
          <a:p>
            <a:fld id="{772AD97A-4EE5-4134-952F-E148AF3C2668}" type="slidenum">
              <a:rPr lang="en-US" smtClean="0"/>
              <a:pPr/>
              <a:t>17</a:t>
            </a:fld>
            <a:endParaRPr lang="en-US" dirty="0"/>
          </a:p>
        </p:txBody>
      </p:sp>
      <p:sp>
        <p:nvSpPr>
          <p:cNvPr id="5" name="Content Placeholder 4">
            <a:extLst>
              <a:ext uri="{FF2B5EF4-FFF2-40B4-BE49-F238E27FC236}">
                <a16:creationId xmlns:a16="http://schemas.microsoft.com/office/drawing/2014/main" id="{4B49A316-D991-B831-E694-BF8EAE151EFB}"/>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Reynolds v. Collins </a:t>
            </a:r>
            <a:r>
              <a:rPr lang="en-US" sz="4800" dirty="0"/>
              <a:t>39 Vet.App. 53 (2025)</a:t>
            </a:r>
          </a:p>
        </p:txBody>
      </p:sp>
      <p:pic>
        <p:nvPicPr>
          <p:cNvPr id="1026" name="Picture 2" descr="undefined">
            <a:extLst>
              <a:ext uri="{FF2B5EF4-FFF2-40B4-BE49-F238E27FC236}">
                <a16:creationId xmlns:a16="http://schemas.microsoft.com/office/drawing/2014/main" id="{FA24E64A-7022-3FC0-9B2B-FD50A58F4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7276" y="1321537"/>
            <a:ext cx="3119381" cy="55455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0579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0BA1B-D508-A095-BF8D-09C98EC23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DC5D6-A5BE-4D07-2589-DD7D1EC2742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89F0807-4D9A-6F4F-FB8F-D1D725BF6B40}"/>
              </a:ext>
            </a:extLst>
          </p:cNvPr>
          <p:cNvSpPr>
            <a:spLocks noGrp="1"/>
          </p:cNvSpPr>
          <p:nvPr>
            <p:ph type="sldNum" sz="quarter" idx="12"/>
          </p:nvPr>
        </p:nvSpPr>
        <p:spPr/>
        <p:txBody>
          <a:bodyPr/>
          <a:lstStyle/>
          <a:p>
            <a:fld id="{772AD97A-4EE5-4134-952F-E148AF3C2668}" type="slidenum">
              <a:rPr lang="en-US" smtClean="0"/>
              <a:pPr/>
              <a:t>18</a:t>
            </a:fld>
            <a:endParaRPr lang="en-US" dirty="0"/>
          </a:p>
        </p:txBody>
      </p:sp>
      <p:sp>
        <p:nvSpPr>
          <p:cNvPr id="6" name="Content Placeholder 3">
            <a:extLst>
              <a:ext uri="{FF2B5EF4-FFF2-40B4-BE49-F238E27FC236}">
                <a16:creationId xmlns:a16="http://schemas.microsoft.com/office/drawing/2014/main" id="{D72F717B-01BC-C56A-A93B-A93C95F7905F}"/>
              </a:ext>
            </a:extLst>
          </p:cNvPr>
          <p:cNvSpPr>
            <a:spLocks noGrp="1"/>
          </p:cNvSpPr>
          <p:nvPr>
            <p:ph idx="1"/>
          </p:nvPr>
        </p:nvSpPr>
        <p:spPr>
          <a:xfrm>
            <a:off x="169333" y="1456268"/>
            <a:ext cx="11836400" cy="5152138"/>
          </a:xfrm>
        </p:spPr>
        <p:txBody>
          <a:bodyPr anchor="ctr">
            <a:normAutofit fontScale="92500" lnSpcReduction="10000"/>
          </a:bodyPr>
          <a:lstStyle/>
          <a:p>
            <a:pPr marL="0" indent="0">
              <a:lnSpc>
                <a:spcPct val="110000"/>
              </a:lnSpc>
              <a:buNone/>
            </a:pPr>
            <a:r>
              <a:rPr lang="en-US" sz="2400" dirty="0"/>
              <a:t>Veteran Reynold’s claim for service connection for hearing loss was denied in 1991. The record at the time included his DD 214 showing he had received a Purple Heart and a VA exam opining his STRs were “negative” for hearing loss.</a:t>
            </a:r>
          </a:p>
          <a:p>
            <a:pPr marL="0" indent="0">
              <a:lnSpc>
                <a:spcPct val="110000"/>
              </a:lnSpc>
              <a:buNone/>
            </a:pPr>
            <a:r>
              <a:rPr lang="en-US" sz="2400" dirty="0"/>
              <a:t>In 2020 he filed a new supplemental claim and submitted copies of a new service record reflecting he received a Bronze Star Medal. Service connection was granted after a new VA examiner said that his hearing loss was due to acoustic trauma in combat during service.</a:t>
            </a:r>
          </a:p>
          <a:p>
            <a:pPr marL="0" indent="0">
              <a:lnSpc>
                <a:spcPct val="110000"/>
              </a:lnSpc>
              <a:buNone/>
            </a:pPr>
            <a:r>
              <a:rPr lang="en-US" sz="2400" dirty="0"/>
              <a:t>Should 3.156(c) apply to award an effective date back to 1991?</a:t>
            </a:r>
          </a:p>
          <a:p>
            <a:pPr marL="514350" lvl="0" indent="-514350">
              <a:lnSpc>
                <a:spcPct val="110000"/>
              </a:lnSpc>
              <a:buAutoNum type="alphaUcPeriod"/>
            </a:pPr>
            <a:r>
              <a:rPr lang="en-US" sz="2400" b="1" dirty="0">
                <a:solidFill>
                  <a:schemeClr val="accent5"/>
                </a:solidFill>
              </a:rPr>
              <a:t>Yes. His claimed was granted after VA received new service records.</a:t>
            </a:r>
          </a:p>
          <a:p>
            <a:pPr marL="514350" lvl="0" indent="-514350">
              <a:lnSpc>
                <a:spcPct val="110000"/>
              </a:lnSpc>
              <a:buAutoNum type="alphaUcPeriod"/>
            </a:pPr>
            <a:r>
              <a:rPr lang="en-US" sz="2400" b="1" dirty="0">
                <a:solidFill>
                  <a:schemeClr val="accent6"/>
                </a:solidFill>
              </a:rPr>
              <a:t>No. The new records of the Bronze Star were not cited in the August 2020 rating decision that granted service connection.</a:t>
            </a:r>
          </a:p>
          <a:p>
            <a:pPr marL="514350" indent="-514350">
              <a:lnSpc>
                <a:spcPct val="110000"/>
              </a:lnSpc>
              <a:buFont typeface="Arial" panose="020B0604020202020204" pitchFamily="34" charset="0"/>
              <a:buAutoNum type="alphaUcPeriod"/>
            </a:pPr>
            <a:r>
              <a:rPr lang="en-US" sz="2400" b="1" dirty="0">
                <a:solidFill>
                  <a:srgbClr val="7030A0"/>
                </a:solidFill>
              </a:rPr>
              <a:t>Maybe. It depends on what role the records played in the adjudication process.</a:t>
            </a:r>
          </a:p>
        </p:txBody>
      </p:sp>
      <p:sp>
        <p:nvSpPr>
          <p:cNvPr id="4" name="answerA">
            <a:extLst>
              <a:ext uri="{FF2B5EF4-FFF2-40B4-BE49-F238E27FC236}">
                <a16:creationId xmlns:a16="http://schemas.microsoft.com/office/drawing/2014/main" id="{BE5574F6-21F8-76DF-243A-E319B0E7C158}"/>
              </a:ext>
            </a:extLst>
          </p:cNvPr>
          <p:cNvSpPr txBox="1"/>
          <p:nvPr/>
        </p:nvSpPr>
        <p:spPr>
          <a:xfrm>
            <a:off x="9842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5" name="letterA">
            <a:extLst>
              <a:ext uri="{FF2B5EF4-FFF2-40B4-BE49-F238E27FC236}">
                <a16:creationId xmlns:a16="http://schemas.microsoft.com/office/drawing/2014/main" id="{AE4E5BB2-3F12-9511-747D-C1E029F4F55F}"/>
              </a:ext>
            </a:extLst>
          </p:cNvPr>
          <p:cNvSpPr txBox="1"/>
          <p:nvPr/>
        </p:nvSpPr>
        <p:spPr>
          <a:xfrm>
            <a:off x="9842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44C5CACD-8463-6084-0F87-FFC8E2D1E982}"/>
              </a:ext>
            </a:extLst>
          </p:cNvPr>
          <p:cNvSpPr txBox="1"/>
          <p:nvPr/>
        </p:nvSpPr>
        <p:spPr>
          <a:xfrm>
            <a:off x="10350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8988E5EB-2726-EC6B-8A82-3C89EFC8325E}"/>
              </a:ext>
            </a:extLst>
          </p:cNvPr>
          <p:cNvSpPr txBox="1"/>
          <p:nvPr/>
        </p:nvSpPr>
        <p:spPr>
          <a:xfrm>
            <a:off x="10350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answerC">
            <a:extLst>
              <a:ext uri="{FF2B5EF4-FFF2-40B4-BE49-F238E27FC236}">
                <a16:creationId xmlns:a16="http://schemas.microsoft.com/office/drawing/2014/main" id="{DFEAAA3E-AC0F-D919-CB34-FC167F5B6A74}"/>
              </a:ext>
            </a:extLst>
          </p:cNvPr>
          <p:cNvSpPr txBox="1"/>
          <p:nvPr/>
        </p:nvSpPr>
        <p:spPr>
          <a:xfrm>
            <a:off x="10858500" y="6096000"/>
            <a:ext cx="482600" cy="38100"/>
          </a:xfrm>
          <a:prstGeom prst="rect">
            <a:avLst/>
          </a:prstGeom>
          <a:solidFill>
            <a:srgbClr val="8D0196">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0" name="letterC">
            <a:extLst>
              <a:ext uri="{FF2B5EF4-FFF2-40B4-BE49-F238E27FC236}">
                <a16:creationId xmlns:a16="http://schemas.microsoft.com/office/drawing/2014/main" id="{921895E2-D600-1FF8-DC69-DF3A62320F95}"/>
              </a:ext>
            </a:extLst>
          </p:cNvPr>
          <p:cNvSpPr txBox="1"/>
          <p:nvPr/>
        </p:nvSpPr>
        <p:spPr>
          <a:xfrm>
            <a:off x="10858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1" name="counter" descr="Classic ParticiPoll#False#False">
            <a:extLst>
              <a:ext uri="{FF2B5EF4-FFF2-40B4-BE49-F238E27FC236}">
                <a16:creationId xmlns:a16="http://schemas.microsoft.com/office/drawing/2014/main" id="{60FEE649-0495-53B6-CFB7-10CA40806D0A}"/>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2" name="participoll" descr="3">
            <a:extLst>
              <a:ext uri="{FF2B5EF4-FFF2-40B4-BE49-F238E27FC236}">
                <a16:creationId xmlns:a16="http://schemas.microsoft.com/office/drawing/2014/main" id="{8FC84ACB-9F88-8747-7CE4-7C8CA50FBCFD}"/>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4" name="pp_status">
            <a:extLst>
              <a:ext uri="{FF2B5EF4-FFF2-40B4-BE49-F238E27FC236}">
                <a16:creationId xmlns:a16="http://schemas.microsoft.com/office/drawing/2014/main" id="{7A8FF38F-79CB-EBD4-FE09-B08E9AC24C40}"/>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91700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
                                          <p:stCondLst>
                                            <p:cond delay="0"/>
                                          </p:stCondLst>
                                        </p:cTn>
                                        <p:tgtEl>
                                          <p:spTgt spid="12"/>
                                        </p:tgtEl>
                                      </p:cBhvr>
                                    </p:animEffect>
                                    <p:anim calcmode="lin" valueType="num">
                                      <p:cBhvr>
                                        <p:cTn id="8" dur="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2"/>
                                        </p:tgtEl>
                                        <p:attrNameLst>
                                          <p:attrName>ppt_y</p:attrName>
                                        </p:attrNameLst>
                                      </p:cBhvr>
                                      <p:tavLst>
                                        <p:tav tm="0" fmla="#ppt_y-sin(pi*$)/81">
                                          <p:val>
                                            <p:fltVal val="0"/>
                                          </p:val>
                                        </p:tav>
                                        <p:tav tm="100000">
                                          <p:val>
                                            <p:fltVal val="1"/>
                                          </p:val>
                                        </p:tav>
                                      </p:tavLst>
                                    </p:anim>
                                    <p:animScale>
                                      <p:cBhvr>
                                        <p:cTn id="13" dur="1">
                                          <p:stCondLst>
                                            <p:cond delay="3"/>
                                          </p:stCondLst>
                                        </p:cTn>
                                        <p:tgtEl>
                                          <p:spTgt spid="12"/>
                                        </p:tgtEl>
                                      </p:cBhvr>
                                      <p:to x="100000" y="60000"/>
                                    </p:animScale>
                                    <p:animScale>
                                      <p:cBhvr>
                                        <p:cTn id="14" dur="1" decel="50000">
                                          <p:stCondLst>
                                            <p:cond delay="3"/>
                                          </p:stCondLst>
                                        </p:cTn>
                                        <p:tgtEl>
                                          <p:spTgt spid="12"/>
                                        </p:tgtEl>
                                      </p:cBhvr>
                                      <p:to x="100000" y="100000"/>
                                    </p:animScale>
                                    <p:animScale>
                                      <p:cBhvr>
                                        <p:cTn id="15" dur="1">
                                          <p:stCondLst>
                                            <p:cond delay="7"/>
                                          </p:stCondLst>
                                        </p:cTn>
                                        <p:tgtEl>
                                          <p:spTgt spid="12"/>
                                        </p:tgtEl>
                                      </p:cBhvr>
                                      <p:to x="100000" y="80000"/>
                                    </p:animScale>
                                    <p:animScale>
                                      <p:cBhvr>
                                        <p:cTn id="16" dur="1" decel="50000">
                                          <p:stCondLst>
                                            <p:cond delay="7"/>
                                          </p:stCondLst>
                                        </p:cTn>
                                        <p:tgtEl>
                                          <p:spTgt spid="12"/>
                                        </p:tgtEl>
                                      </p:cBhvr>
                                      <p:to x="100000" y="100000"/>
                                    </p:animScale>
                                    <p:animScale>
                                      <p:cBhvr>
                                        <p:cTn id="17" dur="1">
                                          <p:stCondLst>
                                            <p:cond delay="8"/>
                                          </p:stCondLst>
                                        </p:cTn>
                                        <p:tgtEl>
                                          <p:spTgt spid="12"/>
                                        </p:tgtEl>
                                      </p:cBhvr>
                                      <p:to x="100000" y="90000"/>
                                    </p:animScale>
                                    <p:animScale>
                                      <p:cBhvr>
                                        <p:cTn id="18" dur="1" decel="50000">
                                          <p:stCondLst>
                                            <p:cond delay="8"/>
                                          </p:stCondLst>
                                        </p:cTn>
                                        <p:tgtEl>
                                          <p:spTgt spid="12"/>
                                        </p:tgtEl>
                                      </p:cBhvr>
                                      <p:to x="100000" y="100000"/>
                                    </p:animScale>
                                    <p:animScale>
                                      <p:cBhvr>
                                        <p:cTn id="19" dur="1">
                                          <p:stCondLst>
                                            <p:cond delay="9"/>
                                          </p:stCondLst>
                                        </p:cTn>
                                        <p:tgtEl>
                                          <p:spTgt spid="12"/>
                                        </p:tgtEl>
                                      </p:cBhvr>
                                      <p:to x="100000" y="95000"/>
                                    </p:animScale>
                                    <p:animScale>
                                      <p:cBhvr>
                                        <p:cTn id="20" dur="1" decel="50000">
                                          <p:stCondLst>
                                            <p:cond delay="9"/>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54001-E68A-3E53-A791-28F080543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C9545-4344-0B09-8F85-03600A35D72C}"/>
              </a:ext>
            </a:extLst>
          </p:cNvPr>
          <p:cNvSpPr>
            <a:spLocks noGrp="1"/>
          </p:cNvSpPr>
          <p:nvPr>
            <p:ph type="title"/>
          </p:nvPr>
        </p:nvSpPr>
        <p:spPr/>
        <p:txBody>
          <a:bodyPr>
            <a:normAutofit/>
          </a:bodyPr>
          <a:lstStyle/>
          <a:p>
            <a:r>
              <a:rPr lang="en-US" i="1" dirty="0"/>
              <a:t>Reynolds</a:t>
            </a:r>
            <a:r>
              <a:rPr lang="en-US" sz="5400" i="1" dirty="0"/>
              <a:t> v. Collins</a:t>
            </a:r>
            <a:endParaRPr lang="en-US" i="1" dirty="0"/>
          </a:p>
        </p:txBody>
      </p:sp>
      <p:sp>
        <p:nvSpPr>
          <p:cNvPr id="4" name="Slide Number Placeholder 3">
            <a:extLst>
              <a:ext uri="{FF2B5EF4-FFF2-40B4-BE49-F238E27FC236}">
                <a16:creationId xmlns:a16="http://schemas.microsoft.com/office/drawing/2014/main" id="{8BADF804-2B4E-508A-A297-713E00EBB4B7}"/>
              </a:ext>
            </a:extLst>
          </p:cNvPr>
          <p:cNvSpPr>
            <a:spLocks noGrp="1"/>
          </p:cNvSpPr>
          <p:nvPr>
            <p:ph type="sldNum" sz="quarter" idx="12"/>
          </p:nvPr>
        </p:nvSpPr>
        <p:spPr/>
        <p:txBody>
          <a:bodyPr/>
          <a:lstStyle/>
          <a:p>
            <a:fld id="{772AD97A-4EE5-4134-952F-E148AF3C2668}" type="slidenum">
              <a:rPr lang="en-US" smtClean="0"/>
              <a:pPr/>
              <a:t>19</a:t>
            </a:fld>
            <a:endParaRPr lang="en-US" dirty="0"/>
          </a:p>
        </p:txBody>
      </p:sp>
      <p:sp>
        <p:nvSpPr>
          <p:cNvPr id="5" name="Content Placeholder 4">
            <a:extLst>
              <a:ext uri="{FF2B5EF4-FFF2-40B4-BE49-F238E27FC236}">
                <a16:creationId xmlns:a16="http://schemas.microsoft.com/office/drawing/2014/main" id="{711BA04F-7E1E-D2B8-9F92-81B5D80AEF1A}"/>
              </a:ext>
            </a:extLst>
          </p:cNvPr>
          <p:cNvSpPr>
            <a:spLocks noGrp="1"/>
          </p:cNvSpPr>
          <p:nvPr>
            <p:ph idx="1"/>
          </p:nvPr>
        </p:nvSpPr>
        <p:spPr>
          <a:xfrm>
            <a:off x="368968" y="1456266"/>
            <a:ext cx="11454064" cy="5152140"/>
          </a:xfrm>
        </p:spPr>
        <p:txBody>
          <a:bodyPr anchor="ctr">
            <a:normAutofit/>
          </a:bodyPr>
          <a:lstStyle/>
          <a:p>
            <a:pPr marL="514350" indent="-514350">
              <a:lnSpc>
                <a:spcPct val="110000"/>
              </a:lnSpc>
              <a:buFont typeface="+mj-lt"/>
              <a:buAutoNum type="alphaUcPeriod" startAt="3"/>
            </a:pPr>
            <a:r>
              <a:rPr lang="en-US" b="1" dirty="0">
                <a:solidFill>
                  <a:srgbClr val="7030A0"/>
                </a:solidFill>
              </a:rPr>
              <a:t>Maybe. It depends on what role the records played in the adjudication process.</a:t>
            </a:r>
          </a:p>
          <a:p>
            <a:pPr>
              <a:lnSpc>
                <a:spcPct val="110000"/>
              </a:lnSpc>
            </a:pPr>
            <a:r>
              <a:rPr lang="en-US" dirty="0"/>
              <a:t>The CAVC held that the Board was wrong to require the grant of benefits to cite the new service records for 38 C.F.R. § 3.156(c) effective date exception to apply.</a:t>
            </a:r>
          </a:p>
          <a:p>
            <a:pPr>
              <a:lnSpc>
                <a:spcPct val="110000"/>
              </a:lnSpc>
            </a:pPr>
            <a:r>
              <a:rPr lang="en-US" dirty="0"/>
              <a:t>The CAVC held the new service records need only “form a link in the chain of reasoning that supports an award of benefits.”</a:t>
            </a:r>
          </a:p>
          <a:p>
            <a:pPr>
              <a:lnSpc>
                <a:spcPct val="110000"/>
              </a:lnSpc>
            </a:pPr>
            <a:r>
              <a:rPr lang="en-US" dirty="0"/>
              <a:t>The CAVC then remanded the case back to the Board for them to apply this “link in the chain” analysis.</a:t>
            </a:r>
          </a:p>
        </p:txBody>
      </p:sp>
    </p:spTree>
    <p:custDataLst>
      <p:tags r:id="rId1"/>
    </p:custDataLst>
    <p:extLst>
      <p:ext uri="{BB962C8B-B14F-4D97-AF65-F5344CB8AC3E}">
        <p14:creationId xmlns:p14="http://schemas.microsoft.com/office/powerpoint/2010/main" val="141894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AD0-7F51-4C00-BFBC-D968677A9040}"/>
              </a:ext>
            </a:extLst>
          </p:cNvPr>
          <p:cNvSpPr>
            <a:spLocks noGrp="1"/>
          </p:cNvSpPr>
          <p:nvPr>
            <p:ph type="title"/>
          </p:nvPr>
        </p:nvSpPr>
        <p:spPr/>
        <p:txBody>
          <a:bodyPr/>
          <a:lstStyle/>
          <a:p>
            <a:r>
              <a:rPr lang="en-US" dirty="0"/>
              <a:t>Polling Test Question</a:t>
            </a:r>
            <a:endParaRPr lang="en-US" dirty="0">
              <a:highlight>
                <a:srgbClr val="FFFF00"/>
              </a:highlight>
            </a:endParaRPr>
          </a:p>
        </p:txBody>
      </p:sp>
      <p:sp>
        <p:nvSpPr>
          <p:cNvPr id="4" name="Slide Number Placeholder 3">
            <a:extLst>
              <a:ext uri="{FF2B5EF4-FFF2-40B4-BE49-F238E27FC236}">
                <a16:creationId xmlns:a16="http://schemas.microsoft.com/office/drawing/2014/main" id="{ECD3B8FD-77B7-4C9A-A8CF-302BF8CFA1BE}"/>
              </a:ext>
            </a:extLst>
          </p:cNvPr>
          <p:cNvSpPr>
            <a:spLocks noGrp="1"/>
          </p:cNvSpPr>
          <p:nvPr>
            <p:ph type="sldNum" sz="quarter" idx="12"/>
          </p:nvPr>
        </p:nvSpPr>
        <p:spPr/>
        <p:txBody>
          <a:bodyPr/>
          <a:lstStyle/>
          <a:p>
            <a:fld id="{772AD97A-4EE5-4134-952F-E148AF3C2668}" type="slidenum">
              <a:rPr lang="en-US" smtClean="0"/>
              <a:pPr/>
              <a:t>2</a:t>
            </a:fld>
            <a:endParaRPr lang="en-US" dirty="0"/>
          </a:p>
        </p:txBody>
      </p:sp>
      <p:sp>
        <p:nvSpPr>
          <p:cNvPr id="7" name="Content Placeholder 6">
            <a:extLst>
              <a:ext uri="{FF2B5EF4-FFF2-40B4-BE49-F238E27FC236}">
                <a16:creationId xmlns:a16="http://schemas.microsoft.com/office/drawing/2014/main" id="{97B4916A-3BD0-AB25-55BD-EB0300261F83}"/>
              </a:ext>
            </a:extLst>
          </p:cNvPr>
          <p:cNvSpPr>
            <a:spLocks noGrp="1"/>
          </p:cNvSpPr>
          <p:nvPr>
            <p:ph idx="1"/>
          </p:nvPr>
        </p:nvSpPr>
        <p:spPr/>
        <p:txBody>
          <a:bodyPr>
            <a:normAutofit fontScale="92500" lnSpcReduction="10000"/>
          </a:bodyPr>
          <a:lstStyle/>
          <a:p>
            <a:pPr marL="0" indent="0">
              <a:buNone/>
            </a:pPr>
            <a:r>
              <a:rPr lang="en-US" sz="3000" dirty="0">
                <a:hlinkClick r:id="rId4"/>
              </a:rPr>
              <a:t>https://bergmannmoore.participoll.com/</a:t>
            </a:r>
            <a:endParaRPr lang="en-US" sz="3000" dirty="0"/>
          </a:p>
          <a:p>
            <a:pPr marL="0" indent="0">
              <a:buNone/>
            </a:pPr>
            <a:r>
              <a:rPr lang="en-US" sz="1500" dirty="0"/>
              <a:t>  </a:t>
            </a:r>
          </a:p>
          <a:p>
            <a:pPr marL="0" indent="0">
              <a:lnSpc>
                <a:spcPct val="110000"/>
              </a:lnSpc>
              <a:buNone/>
            </a:pPr>
            <a:r>
              <a:rPr lang="en-US" dirty="0"/>
              <a:t>How many decisions did the CAVC issue in FY2025 (Oct. 2024-Sept. 2025)?</a:t>
            </a:r>
          </a:p>
          <a:p>
            <a:pPr marL="0" indent="0">
              <a:lnSpc>
                <a:spcPct val="110000"/>
              </a:lnSpc>
              <a:buNone/>
            </a:pPr>
            <a:endParaRPr lang="en-US" dirty="0"/>
          </a:p>
          <a:p>
            <a:pPr marL="514350" lvl="0" indent="-514350">
              <a:buAutoNum type="alphaUcPeriod"/>
            </a:pPr>
            <a:r>
              <a:rPr lang="en-US" b="1" dirty="0">
                <a:solidFill>
                  <a:schemeClr val="accent5"/>
                </a:solidFill>
              </a:rPr>
              <a:t>Under 6,000</a:t>
            </a:r>
          </a:p>
          <a:p>
            <a:pPr marL="514350" lvl="0" indent="-514350">
              <a:buAutoNum type="alphaUcPeriod"/>
            </a:pPr>
            <a:r>
              <a:rPr lang="en-US" b="1" dirty="0">
                <a:solidFill>
                  <a:schemeClr val="accent6"/>
                </a:solidFill>
              </a:rPr>
              <a:t>6,000-6,999</a:t>
            </a:r>
          </a:p>
          <a:p>
            <a:pPr marL="514350" lvl="0" indent="-514350">
              <a:buAutoNum type="alphaUcPeriod"/>
            </a:pPr>
            <a:r>
              <a:rPr lang="en-US" b="1" dirty="0">
                <a:solidFill>
                  <a:srgbClr val="7030A0"/>
                </a:solidFill>
              </a:rPr>
              <a:t>7,000-7,999</a:t>
            </a:r>
          </a:p>
          <a:p>
            <a:pPr marL="514350" lvl="0" indent="-514350">
              <a:buAutoNum type="alphaUcPeriod"/>
            </a:pPr>
            <a:r>
              <a:rPr lang="en-US" b="1" dirty="0">
                <a:solidFill>
                  <a:schemeClr val="accent2"/>
                </a:solidFill>
              </a:rPr>
              <a:t>8,000-8,999 </a:t>
            </a:r>
          </a:p>
          <a:p>
            <a:pPr marL="514350" lvl="0" indent="-514350">
              <a:buAutoNum type="alphaUcPeriod"/>
            </a:pPr>
            <a:r>
              <a:rPr lang="en-US" b="1" dirty="0">
                <a:solidFill>
                  <a:srgbClr val="DA90E0"/>
                </a:solidFill>
              </a:rPr>
              <a:t>9,000-9,999</a:t>
            </a:r>
          </a:p>
          <a:p>
            <a:pPr marL="514350" lvl="0" indent="-514350">
              <a:buAutoNum type="alphaUcPeriod"/>
            </a:pPr>
            <a:r>
              <a:rPr lang="en-US" b="1" dirty="0">
                <a:solidFill>
                  <a:srgbClr val="6F2B35"/>
                </a:solidFill>
              </a:rPr>
              <a:t>Over 10,000</a:t>
            </a:r>
          </a:p>
          <a:p>
            <a:endParaRPr lang="en-US" dirty="0"/>
          </a:p>
        </p:txBody>
      </p:sp>
      <p:sp>
        <p:nvSpPr>
          <p:cNvPr id="12" name="answerA">
            <a:extLst>
              <a:ext uri="{FF2B5EF4-FFF2-40B4-BE49-F238E27FC236}">
                <a16:creationId xmlns:a16="http://schemas.microsoft.com/office/drawing/2014/main" id="{A1F23B91-D50B-D3A4-DBE0-5085D7962F75}"/>
              </a:ext>
            </a:extLst>
          </p:cNvPr>
          <p:cNvSpPr txBox="1"/>
          <p:nvPr/>
        </p:nvSpPr>
        <p:spPr>
          <a:xfrm>
            <a:off x="8318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3" name="letterA">
            <a:extLst>
              <a:ext uri="{FF2B5EF4-FFF2-40B4-BE49-F238E27FC236}">
                <a16:creationId xmlns:a16="http://schemas.microsoft.com/office/drawing/2014/main" id="{59709AB0-9439-64A5-A602-FE82891D3070}"/>
              </a:ext>
            </a:extLst>
          </p:cNvPr>
          <p:cNvSpPr txBox="1"/>
          <p:nvPr/>
        </p:nvSpPr>
        <p:spPr>
          <a:xfrm>
            <a:off x="8318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14" name="answerB">
            <a:extLst>
              <a:ext uri="{FF2B5EF4-FFF2-40B4-BE49-F238E27FC236}">
                <a16:creationId xmlns:a16="http://schemas.microsoft.com/office/drawing/2014/main" id="{59F08604-5D64-D216-0805-34E836F3BD5C}"/>
              </a:ext>
            </a:extLst>
          </p:cNvPr>
          <p:cNvSpPr txBox="1"/>
          <p:nvPr/>
        </p:nvSpPr>
        <p:spPr>
          <a:xfrm>
            <a:off x="8826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5" name="letterB">
            <a:extLst>
              <a:ext uri="{FF2B5EF4-FFF2-40B4-BE49-F238E27FC236}">
                <a16:creationId xmlns:a16="http://schemas.microsoft.com/office/drawing/2014/main" id="{EA9038AC-F959-7812-BD7C-203B933E8D3C}"/>
              </a:ext>
            </a:extLst>
          </p:cNvPr>
          <p:cNvSpPr txBox="1"/>
          <p:nvPr/>
        </p:nvSpPr>
        <p:spPr>
          <a:xfrm>
            <a:off x="8826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16" name="answerC">
            <a:extLst>
              <a:ext uri="{FF2B5EF4-FFF2-40B4-BE49-F238E27FC236}">
                <a16:creationId xmlns:a16="http://schemas.microsoft.com/office/drawing/2014/main" id="{E1496E1E-CBC7-5028-664F-0203CE7CB4E4}"/>
              </a:ext>
            </a:extLst>
          </p:cNvPr>
          <p:cNvSpPr txBox="1"/>
          <p:nvPr/>
        </p:nvSpPr>
        <p:spPr>
          <a:xfrm>
            <a:off x="9334500" y="6096000"/>
            <a:ext cx="482600" cy="38100"/>
          </a:xfrm>
          <a:prstGeom prst="rect">
            <a:avLst/>
          </a:prstGeom>
          <a:solidFill>
            <a:srgbClr val="8D0196">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7" name="letterC">
            <a:extLst>
              <a:ext uri="{FF2B5EF4-FFF2-40B4-BE49-F238E27FC236}">
                <a16:creationId xmlns:a16="http://schemas.microsoft.com/office/drawing/2014/main" id="{68AA7BD9-E2E8-0434-F138-286B42EB1F73}"/>
              </a:ext>
            </a:extLst>
          </p:cNvPr>
          <p:cNvSpPr txBox="1"/>
          <p:nvPr/>
        </p:nvSpPr>
        <p:spPr>
          <a:xfrm>
            <a:off x="9334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8" name="answerD">
            <a:extLst>
              <a:ext uri="{FF2B5EF4-FFF2-40B4-BE49-F238E27FC236}">
                <a16:creationId xmlns:a16="http://schemas.microsoft.com/office/drawing/2014/main" id="{850D1588-6EF9-7353-7383-EBA092E05DEF}"/>
              </a:ext>
            </a:extLst>
          </p:cNvPr>
          <p:cNvSpPr txBox="1"/>
          <p:nvPr/>
        </p:nvSpPr>
        <p:spPr>
          <a:xfrm>
            <a:off x="9842500" y="6096000"/>
            <a:ext cx="482600" cy="38100"/>
          </a:xfrm>
          <a:prstGeom prst="rect">
            <a:avLst/>
          </a:prstGeom>
          <a:solidFill>
            <a:srgbClr val="FD5C04">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9" name="letterD">
            <a:extLst>
              <a:ext uri="{FF2B5EF4-FFF2-40B4-BE49-F238E27FC236}">
                <a16:creationId xmlns:a16="http://schemas.microsoft.com/office/drawing/2014/main" id="{799D6D90-3247-4473-F8AF-0E951A6C44A9}"/>
              </a:ext>
            </a:extLst>
          </p:cNvPr>
          <p:cNvSpPr txBox="1"/>
          <p:nvPr/>
        </p:nvSpPr>
        <p:spPr>
          <a:xfrm>
            <a:off x="9842500" y="6159500"/>
            <a:ext cx="482600" cy="381000"/>
          </a:xfrm>
          <a:prstGeom prst="rect">
            <a:avLst/>
          </a:prstGeom>
          <a:solidFill>
            <a:srgbClr val="FD5C04"/>
          </a:solidFill>
        </p:spPr>
        <p:txBody>
          <a:bodyPr vert="horz" rtlCol="0" anchor="b" anchorCtr="0">
            <a:noAutofit/>
          </a:bodyPr>
          <a:lstStyle/>
          <a:p>
            <a:r>
              <a:rPr lang="en-US" sz="1200">
                <a:solidFill>
                  <a:srgbClr val="FFFFFF"/>
                </a:solidFill>
                <a:latin typeface="Segoe UI" panose="020B0502040204020203" pitchFamily="34" charset="0"/>
              </a:rPr>
              <a:t>D</a:t>
            </a:r>
          </a:p>
        </p:txBody>
      </p:sp>
      <p:sp>
        <p:nvSpPr>
          <p:cNvPr id="20" name="answerE">
            <a:extLst>
              <a:ext uri="{FF2B5EF4-FFF2-40B4-BE49-F238E27FC236}">
                <a16:creationId xmlns:a16="http://schemas.microsoft.com/office/drawing/2014/main" id="{A5F045A3-88BF-8CA9-CC0E-097BED433DE5}"/>
              </a:ext>
            </a:extLst>
          </p:cNvPr>
          <p:cNvSpPr txBox="1"/>
          <p:nvPr/>
        </p:nvSpPr>
        <p:spPr>
          <a:xfrm>
            <a:off x="10350500" y="6096000"/>
            <a:ext cx="482600" cy="38100"/>
          </a:xfrm>
          <a:prstGeom prst="rect">
            <a:avLst/>
          </a:prstGeom>
          <a:solidFill>
            <a:srgbClr val="E86EB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21" name="letterE">
            <a:extLst>
              <a:ext uri="{FF2B5EF4-FFF2-40B4-BE49-F238E27FC236}">
                <a16:creationId xmlns:a16="http://schemas.microsoft.com/office/drawing/2014/main" id="{A1514288-1C70-B94F-BF36-9336C7456DF6}"/>
              </a:ext>
            </a:extLst>
          </p:cNvPr>
          <p:cNvSpPr txBox="1"/>
          <p:nvPr/>
        </p:nvSpPr>
        <p:spPr>
          <a:xfrm>
            <a:off x="10350500" y="6159500"/>
            <a:ext cx="482600" cy="381000"/>
          </a:xfrm>
          <a:prstGeom prst="rect">
            <a:avLst/>
          </a:prstGeom>
          <a:solidFill>
            <a:srgbClr val="E86EB2"/>
          </a:solidFill>
        </p:spPr>
        <p:txBody>
          <a:bodyPr vert="horz" rtlCol="0" anchor="b" anchorCtr="0">
            <a:noAutofit/>
          </a:bodyPr>
          <a:lstStyle/>
          <a:p>
            <a:r>
              <a:rPr lang="en-US" sz="1200">
                <a:solidFill>
                  <a:srgbClr val="FFFFFF"/>
                </a:solidFill>
                <a:latin typeface="Segoe UI" panose="020B0502040204020203" pitchFamily="34" charset="0"/>
              </a:rPr>
              <a:t>E</a:t>
            </a:r>
          </a:p>
        </p:txBody>
      </p:sp>
      <p:sp>
        <p:nvSpPr>
          <p:cNvPr id="22" name="answerF">
            <a:extLst>
              <a:ext uri="{FF2B5EF4-FFF2-40B4-BE49-F238E27FC236}">
                <a16:creationId xmlns:a16="http://schemas.microsoft.com/office/drawing/2014/main" id="{61845A04-E24E-1CA6-C330-5848268B865F}"/>
              </a:ext>
            </a:extLst>
          </p:cNvPr>
          <p:cNvSpPr txBox="1"/>
          <p:nvPr/>
        </p:nvSpPr>
        <p:spPr>
          <a:xfrm>
            <a:off x="10858500" y="6096000"/>
            <a:ext cx="482600" cy="38100"/>
          </a:xfrm>
          <a:prstGeom prst="rect">
            <a:avLst/>
          </a:prstGeom>
          <a:solidFill>
            <a:srgbClr val="881111">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23" name="letterF">
            <a:extLst>
              <a:ext uri="{FF2B5EF4-FFF2-40B4-BE49-F238E27FC236}">
                <a16:creationId xmlns:a16="http://schemas.microsoft.com/office/drawing/2014/main" id="{9B29375C-7495-9BD9-10E9-3EE4EAA95B79}"/>
              </a:ext>
            </a:extLst>
          </p:cNvPr>
          <p:cNvSpPr txBox="1"/>
          <p:nvPr/>
        </p:nvSpPr>
        <p:spPr>
          <a:xfrm>
            <a:off x="10858500" y="6159500"/>
            <a:ext cx="482600" cy="381000"/>
          </a:xfrm>
          <a:prstGeom prst="rect">
            <a:avLst/>
          </a:prstGeom>
          <a:solidFill>
            <a:srgbClr val="881111"/>
          </a:solidFill>
        </p:spPr>
        <p:txBody>
          <a:bodyPr vert="horz" rtlCol="0" anchor="b" anchorCtr="0">
            <a:noAutofit/>
          </a:bodyPr>
          <a:lstStyle/>
          <a:p>
            <a:r>
              <a:rPr lang="en-US" sz="1200">
                <a:solidFill>
                  <a:srgbClr val="FFFFFF"/>
                </a:solidFill>
                <a:latin typeface="Segoe UI" panose="020B0502040204020203" pitchFamily="34" charset="0"/>
              </a:rPr>
              <a:t>F</a:t>
            </a:r>
          </a:p>
        </p:txBody>
      </p:sp>
      <p:sp>
        <p:nvSpPr>
          <p:cNvPr id="24" name="counter" descr="Classic ParticiPoll#False#False">
            <a:extLst>
              <a:ext uri="{FF2B5EF4-FFF2-40B4-BE49-F238E27FC236}">
                <a16:creationId xmlns:a16="http://schemas.microsoft.com/office/drawing/2014/main" id="{73720EB8-989B-8681-EA19-9D1B169FAB65}"/>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25" name="participoll" descr="6">
            <a:extLst>
              <a:ext uri="{FF2B5EF4-FFF2-40B4-BE49-F238E27FC236}">
                <a16:creationId xmlns:a16="http://schemas.microsoft.com/office/drawing/2014/main" id="{6503CC9F-604D-D4C8-1D0F-4EEB84271CCA}"/>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26" name="pp_status">
            <a:extLst>
              <a:ext uri="{FF2B5EF4-FFF2-40B4-BE49-F238E27FC236}">
                <a16:creationId xmlns:a16="http://schemas.microsoft.com/office/drawing/2014/main" id="{D638EFAF-D52D-C23F-8E02-DAC5BCEF7569}"/>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pic>
        <p:nvPicPr>
          <p:cNvPr id="3" name="Picture 2">
            <a:extLst>
              <a:ext uri="{FF2B5EF4-FFF2-40B4-BE49-F238E27FC236}">
                <a16:creationId xmlns:a16="http://schemas.microsoft.com/office/drawing/2014/main" id="{F4A4BEB9-1E24-D068-8484-6DBA483C7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5886" y="127000"/>
            <a:ext cx="2086781" cy="2086781"/>
          </a:xfrm>
          <a:prstGeom prst="rect">
            <a:avLst/>
          </a:prstGeom>
        </p:spPr>
      </p:pic>
    </p:spTree>
    <p:custDataLst>
      <p:tags r:id="rId1"/>
    </p:custDataLst>
    <p:extLst>
      <p:ext uri="{BB962C8B-B14F-4D97-AF65-F5344CB8AC3E}">
        <p14:creationId xmlns:p14="http://schemas.microsoft.com/office/powerpoint/2010/main" val="317350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3">
                                          <p:stCondLst>
                                            <p:cond delay="0"/>
                                          </p:stCondLst>
                                        </p:cTn>
                                        <p:tgtEl>
                                          <p:spTgt spid="25"/>
                                        </p:tgtEl>
                                      </p:cBhvr>
                                    </p:animEffect>
                                    <p:anim calcmode="lin" valueType="num">
                                      <p:cBhvr>
                                        <p:cTn id="8" dur="9"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25"/>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25"/>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25"/>
                                        </p:tgtEl>
                                        <p:attrNameLst>
                                          <p:attrName>ppt_y</p:attrName>
                                        </p:attrNameLst>
                                      </p:cBhvr>
                                      <p:tavLst>
                                        <p:tav tm="0" fmla="#ppt_y-sin(pi*$)/81">
                                          <p:val>
                                            <p:fltVal val="0"/>
                                          </p:val>
                                        </p:tav>
                                        <p:tav tm="100000">
                                          <p:val>
                                            <p:fltVal val="1"/>
                                          </p:val>
                                        </p:tav>
                                      </p:tavLst>
                                    </p:anim>
                                    <p:animScale>
                                      <p:cBhvr>
                                        <p:cTn id="13" dur="1">
                                          <p:stCondLst>
                                            <p:cond delay="3"/>
                                          </p:stCondLst>
                                        </p:cTn>
                                        <p:tgtEl>
                                          <p:spTgt spid="25"/>
                                        </p:tgtEl>
                                      </p:cBhvr>
                                      <p:to x="100000" y="60000"/>
                                    </p:animScale>
                                    <p:animScale>
                                      <p:cBhvr>
                                        <p:cTn id="14" dur="1" decel="50000">
                                          <p:stCondLst>
                                            <p:cond delay="3"/>
                                          </p:stCondLst>
                                        </p:cTn>
                                        <p:tgtEl>
                                          <p:spTgt spid="25"/>
                                        </p:tgtEl>
                                      </p:cBhvr>
                                      <p:to x="100000" y="100000"/>
                                    </p:animScale>
                                    <p:animScale>
                                      <p:cBhvr>
                                        <p:cTn id="15" dur="1">
                                          <p:stCondLst>
                                            <p:cond delay="7"/>
                                          </p:stCondLst>
                                        </p:cTn>
                                        <p:tgtEl>
                                          <p:spTgt spid="25"/>
                                        </p:tgtEl>
                                      </p:cBhvr>
                                      <p:to x="100000" y="80000"/>
                                    </p:animScale>
                                    <p:animScale>
                                      <p:cBhvr>
                                        <p:cTn id="16" dur="1" decel="50000">
                                          <p:stCondLst>
                                            <p:cond delay="7"/>
                                          </p:stCondLst>
                                        </p:cTn>
                                        <p:tgtEl>
                                          <p:spTgt spid="25"/>
                                        </p:tgtEl>
                                      </p:cBhvr>
                                      <p:to x="100000" y="100000"/>
                                    </p:animScale>
                                    <p:animScale>
                                      <p:cBhvr>
                                        <p:cTn id="17" dur="1">
                                          <p:stCondLst>
                                            <p:cond delay="8"/>
                                          </p:stCondLst>
                                        </p:cTn>
                                        <p:tgtEl>
                                          <p:spTgt spid="25"/>
                                        </p:tgtEl>
                                      </p:cBhvr>
                                      <p:to x="100000" y="90000"/>
                                    </p:animScale>
                                    <p:animScale>
                                      <p:cBhvr>
                                        <p:cTn id="18" dur="1" decel="50000">
                                          <p:stCondLst>
                                            <p:cond delay="8"/>
                                          </p:stCondLst>
                                        </p:cTn>
                                        <p:tgtEl>
                                          <p:spTgt spid="25"/>
                                        </p:tgtEl>
                                      </p:cBhvr>
                                      <p:to x="100000" y="100000"/>
                                    </p:animScale>
                                    <p:animScale>
                                      <p:cBhvr>
                                        <p:cTn id="19" dur="1">
                                          <p:stCondLst>
                                            <p:cond delay="9"/>
                                          </p:stCondLst>
                                        </p:cTn>
                                        <p:tgtEl>
                                          <p:spTgt spid="25"/>
                                        </p:tgtEl>
                                      </p:cBhvr>
                                      <p:to x="100000" y="95000"/>
                                    </p:animScale>
                                    <p:animScale>
                                      <p:cBhvr>
                                        <p:cTn id="20" dur="1" decel="50000">
                                          <p:stCondLst>
                                            <p:cond delay="9"/>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4A5CA-8F1F-179B-8E99-45A91301236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954EF2-F36B-8DC5-F357-1D2CB63B7428}"/>
              </a:ext>
            </a:extLst>
          </p:cNvPr>
          <p:cNvSpPr>
            <a:spLocks noGrp="1"/>
          </p:cNvSpPr>
          <p:nvPr>
            <p:ph type="sldNum" sz="quarter" idx="12"/>
          </p:nvPr>
        </p:nvSpPr>
        <p:spPr/>
        <p:txBody>
          <a:bodyPr/>
          <a:lstStyle/>
          <a:p>
            <a:fld id="{772AD97A-4EE5-4134-952F-E148AF3C2668}" type="slidenum">
              <a:rPr lang="en-US" smtClean="0"/>
              <a:pPr/>
              <a:t>20</a:t>
            </a:fld>
            <a:endParaRPr lang="en-US" dirty="0"/>
          </a:p>
        </p:txBody>
      </p:sp>
      <p:sp>
        <p:nvSpPr>
          <p:cNvPr id="5" name="Content Placeholder 4">
            <a:extLst>
              <a:ext uri="{FF2B5EF4-FFF2-40B4-BE49-F238E27FC236}">
                <a16:creationId xmlns:a16="http://schemas.microsoft.com/office/drawing/2014/main" id="{FC0D0708-4646-BB3D-57E1-CA1B3EAB2358}"/>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Cash v. Collins </a:t>
            </a:r>
          </a:p>
          <a:p>
            <a:pPr marL="0" indent="0">
              <a:spcBef>
                <a:spcPts val="0"/>
              </a:spcBef>
              <a:buNone/>
            </a:pPr>
            <a:r>
              <a:rPr lang="en-US" sz="4800" dirty="0"/>
              <a:t>166 F.4</a:t>
            </a:r>
            <a:r>
              <a:rPr lang="en-US" sz="4800" baseline="30000" dirty="0"/>
              <a:t>th</a:t>
            </a:r>
            <a:r>
              <a:rPr lang="en-US" sz="4800" dirty="0"/>
              <a:t> 1046 (2026)</a:t>
            </a:r>
          </a:p>
        </p:txBody>
      </p:sp>
      <p:pic>
        <p:nvPicPr>
          <p:cNvPr id="3" name="Picture 2" descr="Stack of file folders">
            <a:extLst>
              <a:ext uri="{FF2B5EF4-FFF2-40B4-BE49-F238E27FC236}">
                <a16:creationId xmlns:a16="http://schemas.microsoft.com/office/drawing/2014/main" id="{9FFBA841-879F-C0E9-99B7-D4DD80162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312" y="1456267"/>
            <a:ext cx="3424024" cy="5136036"/>
          </a:xfrm>
          <a:prstGeom prst="rect">
            <a:avLst/>
          </a:prstGeom>
        </p:spPr>
      </p:pic>
    </p:spTree>
    <p:custDataLst>
      <p:tags r:id="rId1"/>
    </p:custDataLst>
    <p:extLst>
      <p:ext uri="{BB962C8B-B14F-4D97-AF65-F5344CB8AC3E}">
        <p14:creationId xmlns:p14="http://schemas.microsoft.com/office/powerpoint/2010/main" val="1814072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B7C4A-03AD-D613-EC89-5A184ECEF8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EC45C-B361-CC95-9163-06B8D1AE0DB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18EEFAA-3611-305E-F1C5-35E49EDD5149}"/>
              </a:ext>
            </a:extLst>
          </p:cNvPr>
          <p:cNvSpPr>
            <a:spLocks noGrp="1"/>
          </p:cNvSpPr>
          <p:nvPr>
            <p:ph type="sldNum" sz="quarter" idx="12"/>
          </p:nvPr>
        </p:nvSpPr>
        <p:spPr/>
        <p:txBody>
          <a:bodyPr/>
          <a:lstStyle/>
          <a:p>
            <a:fld id="{772AD97A-4EE5-4134-952F-E148AF3C2668}" type="slidenum">
              <a:rPr lang="en-US" smtClean="0"/>
              <a:pPr/>
              <a:t>21</a:t>
            </a:fld>
            <a:endParaRPr lang="en-US" dirty="0"/>
          </a:p>
        </p:txBody>
      </p:sp>
      <p:sp>
        <p:nvSpPr>
          <p:cNvPr id="6" name="Content Placeholder 3">
            <a:extLst>
              <a:ext uri="{FF2B5EF4-FFF2-40B4-BE49-F238E27FC236}">
                <a16:creationId xmlns:a16="http://schemas.microsoft.com/office/drawing/2014/main" id="{2E84F9E1-E2FC-80AA-337C-2C0A1D882967}"/>
              </a:ext>
            </a:extLst>
          </p:cNvPr>
          <p:cNvSpPr>
            <a:spLocks noGrp="1"/>
          </p:cNvSpPr>
          <p:nvPr>
            <p:ph idx="1"/>
          </p:nvPr>
        </p:nvSpPr>
        <p:spPr>
          <a:xfrm>
            <a:off x="169333" y="1456268"/>
            <a:ext cx="11836400" cy="5152138"/>
          </a:xfrm>
        </p:spPr>
        <p:txBody>
          <a:bodyPr>
            <a:normAutofit lnSpcReduction="10000"/>
          </a:bodyPr>
          <a:lstStyle/>
          <a:p>
            <a:pPr marL="0" indent="0">
              <a:lnSpc>
                <a:spcPct val="110000"/>
              </a:lnSpc>
              <a:buNone/>
            </a:pPr>
            <a:r>
              <a:rPr lang="en-US" sz="2400" dirty="0"/>
              <a:t>Veteran Cash’s claim for service connection for COPD was denied in a July 2021 rating decision. In February 2022, he submitted medical articles linking lead exposure to COPD in support of his claim. Then in June 2022 he filed a 10182 selecting the evidence docket. He also included an addendum asking the Board to review the evidence that he submitted in February 2022. The Board denied his claims without reviewing the evidence submitted in February 2022.</a:t>
            </a:r>
          </a:p>
          <a:p>
            <a:pPr marL="0" indent="0">
              <a:lnSpc>
                <a:spcPct val="110000"/>
              </a:lnSpc>
              <a:buNone/>
            </a:pPr>
            <a:r>
              <a:rPr lang="en-US" sz="2400" dirty="0"/>
              <a:t>Was the Board correct not to review the February 2022 evidence?</a:t>
            </a:r>
          </a:p>
          <a:p>
            <a:pPr marL="514350" lvl="0" indent="-514350">
              <a:lnSpc>
                <a:spcPct val="110000"/>
              </a:lnSpc>
              <a:buAutoNum type="alphaUcPeriod"/>
            </a:pPr>
            <a:r>
              <a:rPr lang="en-US" sz="2400" b="1" dirty="0">
                <a:solidFill>
                  <a:schemeClr val="accent5"/>
                </a:solidFill>
              </a:rPr>
              <a:t>Yes. The evidence was received after his rating decision but before his 10182.</a:t>
            </a:r>
          </a:p>
          <a:p>
            <a:pPr marL="514350" lvl="0" indent="-514350">
              <a:lnSpc>
                <a:spcPct val="110000"/>
              </a:lnSpc>
              <a:buAutoNum type="alphaUcPeriod"/>
            </a:pPr>
            <a:r>
              <a:rPr lang="en-US" sz="2400" b="1" dirty="0">
                <a:solidFill>
                  <a:schemeClr val="accent6"/>
                </a:solidFill>
              </a:rPr>
              <a:t>No. Mr. Cash directed the Board’s attention to this evidence during a valid AMA evidentiary window.</a:t>
            </a:r>
          </a:p>
        </p:txBody>
      </p:sp>
      <p:sp>
        <p:nvSpPr>
          <p:cNvPr id="4" name="answerA">
            <a:extLst>
              <a:ext uri="{FF2B5EF4-FFF2-40B4-BE49-F238E27FC236}">
                <a16:creationId xmlns:a16="http://schemas.microsoft.com/office/drawing/2014/main" id="{36E89B16-0F7A-1EF3-F05E-AAD3909076BB}"/>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5" name="letterA">
            <a:extLst>
              <a:ext uri="{FF2B5EF4-FFF2-40B4-BE49-F238E27FC236}">
                <a16:creationId xmlns:a16="http://schemas.microsoft.com/office/drawing/2014/main" id="{1A716A23-408B-3660-D355-61924A5CB426}"/>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908311BC-B671-1C36-CE6F-03C228C57940}"/>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BC9D2A2E-28DA-14C8-0E35-F6C088CAF3BC}"/>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BCB249D1-7ED3-7453-2D81-C602AD961DCE}"/>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70DD034B-E9C4-E809-1EEE-B1E01B559348}"/>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1" name="pp_status">
            <a:extLst>
              <a:ext uri="{FF2B5EF4-FFF2-40B4-BE49-F238E27FC236}">
                <a16:creationId xmlns:a16="http://schemas.microsoft.com/office/drawing/2014/main" id="{C598C759-FAB1-3D9C-E1FE-C4B8AC6E071B}"/>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193740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933B-2F1B-9F54-27CD-2B3E141F7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58F29-5FD8-B279-DD88-D972356EA505}"/>
              </a:ext>
            </a:extLst>
          </p:cNvPr>
          <p:cNvSpPr>
            <a:spLocks noGrp="1"/>
          </p:cNvSpPr>
          <p:nvPr>
            <p:ph type="title"/>
          </p:nvPr>
        </p:nvSpPr>
        <p:spPr/>
        <p:txBody>
          <a:bodyPr>
            <a:normAutofit/>
          </a:bodyPr>
          <a:lstStyle/>
          <a:p>
            <a:r>
              <a:rPr lang="en-US" sz="5400" i="1" dirty="0"/>
              <a:t>Cash v. Collins</a:t>
            </a:r>
            <a:endParaRPr lang="en-US" i="1" dirty="0"/>
          </a:p>
        </p:txBody>
      </p:sp>
      <p:sp>
        <p:nvSpPr>
          <p:cNvPr id="4" name="Slide Number Placeholder 3">
            <a:extLst>
              <a:ext uri="{FF2B5EF4-FFF2-40B4-BE49-F238E27FC236}">
                <a16:creationId xmlns:a16="http://schemas.microsoft.com/office/drawing/2014/main" id="{16605352-26C8-83F6-A659-6D35DACC1959}"/>
              </a:ext>
            </a:extLst>
          </p:cNvPr>
          <p:cNvSpPr>
            <a:spLocks noGrp="1"/>
          </p:cNvSpPr>
          <p:nvPr>
            <p:ph type="sldNum" sz="quarter" idx="12"/>
          </p:nvPr>
        </p:nvSpPr>
        <p:spPr/>
        <p:txBody>
          <a:bodyPr/>
          <a:lstStyle/>
          <a:p>
            <a:fld id="{772AD97A-4EE5-4134-952F-E148AF3C2668}" type="slidenum">
              <a:rPr lang="en-US" smtClean="0"/>
              <a:pPr/>
              <a:t>22</a:t>
            </a:fld>
            <a:endParaRPr lang="en-US" dirty="0"/>
          </a:p>
        </p:txBody>
      </p:sp>
      <p:sp>
        <p:nvSpPr>
          <p:cNvPr id="5" name="Content Placeholder 4">
            <a:extLst>
              <a:ext uri="{FF2B5EF4-FFF2-40B4-BE49-F238E27FC236}">
                <a16:creationId xmlns:a16="http://schemas.microsoft.com/office/drawing/2014/main" id="{97E9534A-74A3-BA4F-CBC4-60AAB3D0A741}"/>
              </a:ext>
            </a:extLst>
          </p:cNvPr>
          <p:cNvSpPr>
            <a:spLocks noGrp="1"/>
          </p:cNvSpPr>
          <p:nvPr>
            <p:ph idx="1"/>
          </p:nvPr>
        </p:nvSpPr>
        <p:spPr>
          <a:xfrm>
            <a:off x="368968" y="1456266"/>
            <a:ext cx="11454064" cy="5152140"/>
          </a:xfrm>
        </p:spPr>
        <p:txBody>
          <a:bodyPr anchor="ctr">
            <a:normAutofit/>
          </a:bodyPr>
          <a:lstStyle/>
          <a:p>
            <a:pPr marL="514350" lvl="0" indent="-514350">
              <a:lnSpc>
                <a:spcPct val="110000"/>
              </a:lnSpc>
              <a:buFont typeface="+mj-lt"/>
              <a:buAutoNum type="alphaUcPeriod" startAt="2"/>
            </a:pPr>
            <a:r>
              <a:rPr lang="en-US" b="1" dirty="0">
                <a:solidFill>
                  <a:schemeClr val="accent6"/>
                </a:solidFill>
              </a:rPr>
              <a:t>No. Mr. Cash directed the Board’s attention to this evidence during a valid AMA evidence window.</a:t>
            </a:r>
          </a:p>
          <a:p>
            <a:pPr>
              <a:lnSpc>
                <a:spcPct val="110000"/>
              </a:lnSpc>
            </a:pPr>
            <a:r>
              <a:rPr lang="en-US" dirty="0"/>
              <a:t>The Fed. Circ. reversed “Because we determine that Mr. Cash satisfied the statutory evidentiary submission requirement by clearly and timely referring to his prior submission to the Board in his Notice of Disagreement addendum.”</a:t>
            </a:r>
          </a:p>
          <a:p>
            <a:pPr>
              <a:lnSpc>
                <a:spcPct val="110000"/>
              </a:lnSpc>
            </a:pPr>
            <a:r>
              <a:rPr lang="en-US" dirty="0"/>
              <a:t>In appealing to the Board </a:t>
            </a:r>
            <a:r>
              <a:rPr lang="en-US" b="1" dirty="0"/>
              <a:t>specifically identify </a:t>
            </a:r>
            <a:r>
              <a:rPr lang="en-US" dirty="0"/>
              <a:t>evidence already in the file you would like them to review during a valid AMA evidentiary window.</a:t>
            </a:r>
          </a:p>
        </p:txBody>
      </p:sp>
    </p:spTree>
    <p:custDataLst>
      <p:tags r:id="rId1"/>
    </p:custDataLst>
    <p:extLst>
      <p:ext uri="{BB962C8B-B14F-4D97-AF65-F5344CB8AC3E}">
        <p14:creationId xmlns:p14="http://schemas.microsoft.com/office/powerpoint/2010/main" val="281891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76290-4647-CA01-FE39-A2871ED269C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C7727B-FFE3-41E8-0379-371815768B86}"/>
              </a:ext>
            </a:extLst>
          </p:cNvPr>
          <p:cNvSpPr>
            <a:spLocks noGrp="1"/>
          </p:cNvSpPr>
          <p:nvPr>
            <p:ph type="sldNum" sz="quarter" idx="12"/>
          </p:nvPr>
        </p:nvSpPr>
        <p:spPr/>
        <p:txBody>
          <a:bodyPr/>
          <a:lstStyle/>
          <a:p>
            <a:fld id="{772AD97A-4EE5-4134-952F-E148AF3C2668}" type="slidenum">
              <a:rPr lang="en-US" smtClean="0"/>
              <a:pPr/>
              <a:t>23</a:t>
            </a:fld>
            <a:endParaRPr lang="en-US" dirty="0"/>
          </a:p>
        </p:txBody>
      </p:sp>
      <p:pic>
        <p:nvPicPr>
          <p:cNvPr id="6" name="Picture 5" descr="Jars of coins">
            <a:extLst>
              <a:ext uri="{FF2B5EF4-FFF2-40B4-BE49-F238E27FC236}">
                <a16:creationId xmlns:a16="http://schemas.microsoft.com/office/drawing/2014/main" id="{44213584-E30A-7F73-3176-21A2600D0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379" y="2582109"/>
            <a:ext cx="6015291" cy="4010194"/>
          </a:xfrm>
          <a:prstGeom prst="rect">
            <a:avLst/>
          </a:prstGeom>
        </p:spPr>
      </p:pic>
      <p:sp>
        <p:nvSpPr>
          <p:cNvPr id="5" name="Content Placeholder 4">
            <a:extLst>
              <a:ext uri="{FF2B5EF4-FFF2-40B4-BE49-F238E27FC236}">
                <a16:creationId xmlns:a16="http://schemas.microsoft.com/office/drawing/2014/main" id="{4DCC2BA5-27F9-47C3-8B67-D6CE3E31467E}"/>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Westphal v. Collins</a:t>
            </a:r>
          </a:p>
          <a:p>
            <a:pPr marL="0" indent="0">
              <a:spcBef>
                <a:spcPts val="0"/>
              </a:spcBef>
              <a:buNone/>
            </a:pPr>
            <a:r>
              <a:rPr lang="en-US" sz="4800" dirty="0"/>
              <a:t>__ Vet.App. __</a:t>
            </a:r>
          </a:p>
          <a:p>
            <a:pPr marL="0" indent="0">
              <a:spcBef>
                <a:spcPts val="0"/>
              </a:spcBef>
              <a:buNone/>
            </a:pPr>
            <a:r>
              <a:rPr lang="en-US" sz="4800" dirty="0"/>
              <a:t>2026 U.S. App. Vet. Claims LEXIS 72 (Jan. 22, 2026)</a:t>
            </a:r>
          </a:p>
        </p:txBody>
      </p:sp>
    </p:spTree>
    <p:custDataLst>
      <p:tags r:id="rId1"/>
    </p:custDataLst>
    <p:extLst>
      <p:ext uri="{BB962C8B-B14F-4D97-AF65-F5344CB8AC3E}">
        <p14:creationId xmlns:p14="http://schemas.microsoft.com/office/powerpoint/2010/main" val="902221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C3BE7-3326-0181-1A92-C002185602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358CB-046B-5295-C377-55226C2F9EC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27D5931-33E8-86F4-6994-B0AAAAB2C4F0}"/>
              </a:ext>
            </a:extLst>
          </p:cNvPr>
          <p:cNvSpPr>
            <a:spLocks noGrp="1"/>
          </p:cNvSpPr>
          <p:nvPr>
            <p:ph type="sldNum" sz="quarter" idx="12"/>
          </p:nvPr>
        </p:nvSpPr>
        <p:spPr/>
        <p:txBody>
          <a:bodyPr/>
          <a:lstStyle/>
          <a:p>
            <a:fld id="{772AD97A-4EE5-4134-952F-E148AF3C2668}" type="slidenum">
              <a:rPr lang="en-US" smtClean="0"/>
              <a:pPr/>
              <a:t>24</a:t>
            </a:fld>
            <a:endParaRPr lang="en-US" dirty="0"/>
          </a:p>
        </p:txBody>
      </p:sp>
      <p:sp>
        <p:nvSpPr>
          <p:cNvPr id="6" name="Content Placeholder 3">
            <a:extLst>
              <a:ext uri="{FF2B5EF4-FFF2-40B4-BE49-F238E27FC236}">
                <a16:creationId xmlns:a16="http://schemas.microsoft.com/office/drawing/2014/main" id="{C65B1B51-6513-6184-BAE9-F3AA1C3354B0}"/>
              </a:ext>
            </a:extLst>
          </p:cNvPr>
          <p:cNvSpPr>
            <a:spLocks noGrp="1"/>
          </p:cNvSpPr>
          <p:nvPr>
            <p:ph idx="1"/>
          </p:nvPr>
        </p:nvSpPr>
        <p:spPr>
          <a:xfrm>
            <a:off x="169333" y="1456268"/>
            <a:ext cx="11836400" cy="5152138"/>
          </a:xfrm>
        </p:spPr>
        <p:txBody>
          <a:bodyPr>
            <a:normAutofit/>
          </a:bodyPr>
          <a:lstStyle/>
          <a:p>
            <a:pPr marL="0" indent="0">
              <a:lnSpc>
                <a:spcPct val="110000"/>
              </a:lnSpc>
              <a:buNone/>
            </a:pPr>
            <a:r>
              <a:rPr lang="en-US" dirty="0"/>
              <a:t>Veteran Sharon Westphal receives SMC(k) benefits for loss of use of creative organ for her uterus. She is now seeking entitlement to an additional SMC(k) award for loss of use of creative organ for her vagina.</a:t>
            </a:r>
          </a:p>
          <a:p>
            <a:pPr marL="0" indent="0">
              <a:lnSpc>
                <a:spcPct val="110000"/>
              </a:lnSpc>
              <a:buNone/>
            </a:pPr>
            <a:r>
              <a:rPr lang="en-US" dirty="0"/>
              <a:t>Can veterans be entitled to more than one award of SMC(k) for loss of use of more than one creative organ?</a:t>
            </a:r>
          </a:p>
          <a:p>
            <a:pPr marL="514350" indent="-514350">
              <a:lnSpc>
                <a:spcPct val="110000"/>
              </a:lnSpc>
              <a:buFont typeface="Arial" panose="020B0604020202020204" pitchFamily="34" charset="0"/>
              <a:buAutoNum type="alphaUcPeriod"/>
            </a:pPr>
            <a:r>
              <a:rPr lang="en-US" sz="2600" b="1" dirty="0">
                <a:solidFill>
                  <a:schemeClr val="accent5"/>
                </a:solidFill>
              </a:rPr>
              <a:t>No. The law at 1114(k) only authorizes VA to grant one award of SMC(k) based on loss of use of creative organ. </a:t>
            </a:r>
          </a:p>
          <a:p>
            <a:pPr marL="514350" indent="-514350">
              <a:lnSpc>
                <a:spcPct val="110000"/>
              </a:lnSpc>
              <a:buFont typeface="Arial" panose="020B0604020202020204" pitchFamily="34" charset="0"/>
              <a:buAutoNum type="alphaUcPeriod"/>
            </a:pPr>
            <a:r>
              <a:rPr lang="en-US" b="1" dirty="0">
                <a:solidFill>
                  <a:schemeClr val="accent6"/>
                </a:solidFill>
              </a:rPr>
              <a:t>Yes. She has lost use of more than one creative organ so should receive more than one award.</a:t>
            </a:r>
          </a:p>
          <a:p>
            <a:pPr marL="514350" lvl="0" indent="-514350">
              <a:lnSpc>
                <a:spcPct val="110000"/>
              </a:lnSpc>
              <a:buAutoNum type="alphaUcPeriod"/>
            </a:pPr>
            <a:endParaRPr lang="en-US" b="1" dirty="0">
              <a:solidFill>
                <a:schemeClr val="accent6"/>
              </a:solidFill>
            </a:endParaRPr>
          </a:p>
        </p:txBody>
      </p:sp>
      <p:sp>
        <p:nvSpPr>
          <p:cNvPr id="4" name="answerA">
            <a:extLst>
              <a:ext uri="{FF2B5EF4-FFF2-40B4-BE49-F238E27FC236}">
                <a16:creationId xmlns:a16="http://schemas.microsoft.com/office/drawing/2014/main" id="{9055B4F4-5D43-CE08-76B1-B0EBFB39E203}"/>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5" name="letterA">
            <a:extLst>
              <a:ext uri="{FF2B5EF4-FFF2-40B4-BE49-F238E27FC236}">
                <a16:creationId xmlns:a16="http://schemas.microsoft.com/office/drawing/2014/main" id="{DF816550-1C8A-4A85-0C72-2205CB2FAC70}"/>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6E7B589A-0ECF-2F48-5391-A7203304903C}"/>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FD218D2B-5C41-7CA8-1C69-3D72D8C8DACE}"/>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31EEF854-107D-2AEF-1831-2A766259E857}"/>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C198F38E-61B0-6E08-85C4-E489F42917E7}"/>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1" name="pp_status">
            <a:extLst>
              <a:ext uri="{FF2B5EF4-FFF2-40B4-BE49-F238E27FC236}">
                <a16:creationId xmlns:a16="http://schemas.microsoft.com/office/drawing/2014/main" id="{88620737-D6A9-E02C-F004-6DECAEC2563D}"/>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119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1BB42-B887-AA48-B97B-6AA3249A0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2BBC4-29F8-2F8A-2587-75E63ECA4F41}"/>
              </a:ext>
            </a:extLst>
          </p:cNvPr>
          <p:cNvSpPr>
            <a:spLocks noGrp="1"/>
          </p:cNvSpPr>
          <p:nvPr>
            <p:ph type="title"/>
          </p:nvPr>
        </p:nvSpPr>
        <p:spPr/>
        <p:txBody>
          <a:bodyPr>
            <a:normAutofit/>
          </a:bodyPr>
          <a:lstStyle/>
          <a:p>
            <a:r>
              <a:rPr lang="en-US" i="1" dirty="0"/>
              <a:t>Westphal</a:t>
            </a:r>
            <a:r>
              <a:rPr lang="en-US" sz="5400" i="1" dirty="0"/>
              <a:t> v. Collins</a:t>
            </a:r>
            <a:endParaRPr lang="en-US" i="1" dirty="0"/>
          </a:p>
        </p:txBody>
      </p:sp>
      <p:sp>
        <p:nvSpPr>
          <p:cNvPr id="4" name="Slide Number Placeholder 3">
            <a:extLst>
              <a:ext uri="{FF2B5EF4-FFF2-40B4-BE49-F238E27FC236}">
                <a16:creationId xmlns:a16="http://schemas.microsoft.com/office/drawing/2014/main" id="{40E22C0B-4BE4-8009-41E6-550BFB15D925}"/>
              </a:ext>
            </a:extLst>
          </p:cNvPr>
          <p:cNvSpPr>
            <a:spLocks noGrp="1"/>
          </p:cNvSpPr>
          <p:nvPr>
            <p:ph type="sldNum" sz="quarter" idx="12"/>
          </p:nvPr>
        </p:nvSpPr>
        <p:spPr/>
        <p:txBody>
          <a:bodyPr/>
          <a:lstStyle/>
          <a:p>
            <a:fld id="{772AD97A-4EE5-4134-952F-E148AF3C2668}" type="slidenum">
              <a:rPr lang="en-US" smtClean="0"/>
              <a:pPr/>
              <a:t>25</a:t>
            </a:fld>
            <a:endParaRPr lang="en-US" dirty="0"/>
          </a:p>
        </p:txBody>
      </p:sp>
      <p:sp>
        <p:nvSpPr>
          <p:cNvPr id="5" name="Content Placeholder 4">
            <a:extLst>
              <a:ext uri="{FF2B5EF4-FFF2-40B4-BE49-F238E27FC236}">
                <a16:creationId xmlns:a16="http://schemas.microsoft.com/office/drawing/2014/main" id="{9ECE7DB7-714D-6970-B1CC-8D36EBAA6BF6}"/>
              </a:ext>
            </a:extLst>
          </p:cNvPr>
          <p:cNvSpPr>
            <a:spLocks noGrp="1"/>
          </p:cNvSpPr>
          <p:nvPr>
            <p:ph idx="1"/>
          </p:nvPr>
        </p:nvSpPr>
        <p:spPr>
          <a:xfrm>
            <a:off x="368968" y="1456266"/>
            <a:ext cx="11454064" cy="5152140"/>
          </a:xfrm>
        </p:spPr>
        <p:txBody>
          <a:bodyPr anchor="ctr">
            <a:normAutofit/>
          </a:bodyPr>
          <a:lstStyle/>
          <a:p>
            <a:pPr marL="514350" indent="-514350">
              <a:lnSpc>
                <a:spcPct val="110000"/>
              </a:lnSpc>
              <a:buFont typeface="Arial" panose="020B0604020202020204" pitchFamily="34" charset="0"/>
              <a:buAutoNum type="alphaUcPeriod"/>
            </a:pPr>
            <a:r>
              <a:rPr lang="en-US" b="1" dirty="0">
                <a:solidFill>
                  <a:schemeClr val="accent5"/>
                </a:solidFill>
              </a:rPr>
              <a:t>No. The law at 1114(k) only authorizes VA to grant one award of SMC(k) based on loss of use of creative organ. </a:t>
            </a:r>
          </a:p>
          <a:p>
            <a:pPr>
              <a:lnSpc>
                <a:spcPct val="110000"/>
              </a:lnSpc>
            </a:pPr>
            <a:r>
              <a:rPr lang="en-US" dirty="0"/>
              <a:t>The CAVC held that the phrase “one or more” in 1114(k) means that veterans may only receive a single award of SMC(k) based on loss of use of creative organ even if the use of more than one creative organ is lost.</a:t>
            </a:r>
          </a:p>
          <a:p>
            <a:pPr>
              <a:lnSpc>
                <a:spcPct val="110000"/>
              </a:lnSpc>
            </a:pPr>
            <a:r>
              <a:rPr lang="en-US" dirty="0"/>
              <a:t>The statute is structured in a confusing way.</a:t>
            </a:r>
          </a:p>
          <a:p>
            <a:pPr>
              <a:lnSpc>
                <a:spcPct val="110000"/>
              </a:lnSpc>
            </a:pPr>
            <a:r>
              <a:rPr lang="en-US" dirty="0"/>
              <a:t>There are many ways to get multiple awards of SMC(k), but this is not one of them.</a:t>
            </a:r>
          </a:p>
        </p:txBody>
      </p:sp>
    </p:spTree>
    <p:custDataLst>
      <p:tags r:id="rId1"/>
    </p:custDataLst>
    <p:extLst>
      <p:ext uri="{BB962C8B-B14F-4D97-AF65-F5344CB8AC3E}">
        <p14:creationId xmlns:p14="http://schemas.microsoft.com/office/powerpoint/2010/main" val="2163317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1D498-D13B-57EC-76FD-255A557559C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E2951C-3020-1D30-E1E0-2822AF8C2339}"/>
              </a:ext>
            </a:extLst>
          </p:cNvPr>
          <p:cNvSpPr>
            <a:spLocks noGrp="1"/>
          </p:cNvSpPr>
          <p:nvPr>
            <p:ph type="sldNum" sz="quarter" idx="12"/>
          </p:nvPr>
        </p:nvSpPr>
        <p:spPr/>
        <p:txBody>
          <a:bodyPr/>
          <a:lstStyle/>
          <a:p>
            <a:fld id="{772AD97A-4EE5-4134-952F-E148AF3C2668}" type="slidenum">
              <a:rPr lang="en-US" smtClean="0"/>
              <a:pPr/>
              <a:t>26</a:t>
            </a:fld>
            <a:endParaRPr lang="en-US" dirty="0"/>
          </a:p>
        </p:txBody>
      </p:sp>
      <p:sp>
        <p:nvSpPr>
          <p:cNvPr id="5" name="Content Placeholder 4">
            <a:extLst>
              <a:ext uri="{FF2B5EF4-FFF2-40B4-BE49-F238E27FC236}">
                <a16:creationId xmlns:a16="http://schemas.microsoft.com/office/drawing/2014/main" id="{C1F7B3EE-BFD2-A674-BC62-D7479478D398}"/>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Hamill v. Collins </a:t>
            </a:r>
          </a:p>
          <a:p>
            <a:pPr marL="0" indent="0">
              <a:spcBef>
                <a:spcPts val="0"/>
              </a:spcBef>
              <a:buNone/>
            </a:pPr>
            <a:r>
              <a:rPr lang="en-US" sz="4800" dirty="0"/>
              <a:t>__ Vet.App. __</a:t>
            </a:r>
          </a:p>
          <a:p>
            <a:pPr marL="0" indent="0">
              <a:spcBef>
                <a:spcPts val="0"/>
              </a:spcBef>
              <a:buNone/>
            </a:pPr>
            <a:r>
              <a:rPr lang="en-US" sz="4800" dirty="0"/>
              <a:t>2025 U.S. App. Vet. Claims LEXIS 155 </a:t>
            </a:r>
          </a:p>
          <a:p>
            <a:pPr marL="0" indent="0">
              <a:spcBef>
                <a:spcPts val="0"/>
              </a:spcBef>
              <a:buNone/>
            </a:pPr>
            <a:r>
              <a:rPr lang="en-US" sz="4800" dirty="0"/>
              <a:t>(Feb. 6, 2026)</a:t>
            </a:r>
          </a:p>
        </p:txBody>
      </p:sp>
      <p:pic>
        <p:nvPicPr>
          <p:cNvPr id="6" name="Picture 5">
            <a:extLst>
              <a:ext uri="{FF2B5EF4-FFF2-40B4-BE49-F238E27FC236}">
                <a16:creationId xmlns:a16="http://schemas.microsoft.com/office/drawing/2014/main" id="{326E9480-28C7-1AF4-C514-892AEEB470A7}"/>
              </a:ext>
            </a:extLst>
          </p:cNvPr>
          <p:cNvPicPr>
            <a:picLocks noChangeAspect="1"/>
          </p:cNvPicPr>
          <p:nvPr/>
        </p:nvPicPr>
        <p:blipFill>
          <a:blip r:embed="rId4"/>
          <a:stretch>
            <a:fillRect/>
          </a:stretch>
        </p:blipFill>
        <p:spPr>
          <a:xfrm>
            <a:off x="6804864" y="2538805"/>
            <a:ext cx="5190456" cy="3373796"/>
          </a:xfrm>
          <a:prstGeom prst="rect">
            <a:avLst/>
          </a:prstGeom>
        </p:spPr>
      </p:pic>
    </p:spTree>
    <p:custDataLst>
      <p:tags r:id="rId1"/>
    </p:custDataLst>
    <p:extLst>
      <p:ext uri="{BB962C8B-B14F-4D97-AF65-F5344CB8AC3E}">
        <p14:creationId xmlns:p14="http://schemas.microsoft.com/office/powerpoint/2010/main" val="1382398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1ACC1-DBD1-5C87-B979-36048F4F9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8AA59-CACE-BED6-798A-9CC09302393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8B939D4-39B3-276B-2C2E-8349A1A8FB20}"/>
              </a:ext>
            </a:extLst>
          </p:cNvPr>
          <p:cNvSpPr>
            <a:spLocks noGrp="1"/>
          </p:cNvSpPr>
          <p:nvPr>
            <p:ph type="sldNum" sz="quarter" idx="12"/>
          </p:nvPr>
        </p:nvSpPr>
        <p:spPr/>
        <p:txBody>
          <a:bodyPr/>
          <a:lstStyle/>
          <a:p>
            <a:fld id="{772AD97A-4EE5-4134-952F-E148AF3C2668}" type="slidenum">
              <a:rPr lang="en-US" smtClean="0"/>
              <a:pPr/>
              <a:t>27</a:t>
            </a:fld>
            <a:endParaRPr lang="en-US" dirty="0"/>
          </a:p>
        </p:txBody>
      </p:sp>
      <p:sp>
        <p:nvSpPr>
          <p:cNvPr id="6" name="Content Placeholder 3">
            <a:extLst>
              <a:ext uri="{FF2B5EF4-FFF2-40B4-BE49-F238E27FC236}">
                <a16:creationId xmlns:a16="http://schemas.microsoft.com/office/drawing/2014/main" id="{554A6F26-D468-135D-1823-D5D1672757F5}"/>
              </a:ext>
            </a:extLst>
          </p:cNvPr>
          <p:cNvSpPr>
            <a:spLocks noGrp="1"/>
          </p:cNvSpPr>
          <p:nvPr>
            <p:ph idx="1"/>
          </p:nvPr>
        </p:nvSpPr>
        <p:spPr>
          <a:xfrm>
            <a:off x="169333" y="1456268"/>
            <a:ext cx="11836400" cy="4690532"/>
          </a:xfrm>
        </p:spPr>
        <p:txBody>
          <a:bodyPr>
            <a:normAutofit fontScale="92500"/>
          </a:bodyPr>
          <a:lstStyle/>
          <a:p>
            <a:pPr marL="0" indent="0">
              <a:lnSpc>
                <a:spcPct val="110000"/>
              </a:lnSpc>
              <a:buNone/>
            </a:pPr>
            <a:r>
              <a:rPr lang="en-US" dirty="0"/>
              <a:t>In the past, David Hamill was denied benefits for PTSD because of an unfavorable character of discharge.  In 2021, he filed a new claim to excuse his character of discharge and receive compensation for PTSD.  The RO granted service connection for PTSD for treatment purposes only.  It did not mention his character of discharge.</a:t>
            </a:r>
          </a:p>
          <a:p>
            <a:pPr marL="0" indent="0">
              <a:lnSpc>
                <a:spcPct val="110000"/>
              </a:lnSpc>
              <a:buNone/>
            </a:pPr>
            <a:r>
              <a:rPr lang="en-US" dirty="0"/>
              <a:t>Did the RO implicitly deny the character of discharge issue?</a:t>
            </a:r>
          </a:p>
          <a:p>
            <a:pPr marL="514350" lvl="0" indent="-514350">
              <a:buAutoNum type="alphaUcPeriod"/>
            </a:pPr>
            <a:r>
              <a:rPr lang="en-US" b="1" dirty="0">
                <a:solidFill>
                  <a:schemeClr val="accent5"/>
                </a:solidFill>
              </a:rPr>
              <a:t>Yes.  The grant put him on notice that had not been changed.</a:t>
            </a:r>
          </a:p>
          <a:p>
            <a:pPr marL="514350" lvl="0" indent="-514350">
              <a:buAutoNum type="alphaUcPeriod"/>
            </a:pPr>
            <a:r>
              <a:rPr lang="en-US" b="1" dirty="0">
                <a:solidFill>
                  <a:schemeClr val="accent6"/>
                </a:solidFill>
              </a:rPr>
              <a:t>No.  There is no indication that this was considered.</a:t>
            </a:r>
          </a:p>
          <a:p>
            <a:pPr marL="514350" lvl="0" indent="-514350">
              <a:buAutoNum type="alphaUcPeriod"/>
            </a:pPr>
            <a:r>
              <a:rPr lang="en-US" b="1" dirty="0">
                <a:solidFill>
                  <a:srgbClr val="7030A0"/>
                </a:solidFill>
              </a:rPr>
              <a:t>No.  Implicit denial no longer exists under the AMA.</a:t>
            </a:r>
          </a:p>
        </p:txBody>
      </p:sp>
      <p:sp>
        <p:nvSpPr>
          <p:cNvPr id="4" name="answerA">
            <a:extLst>
              <a:ext uri="{FF2B5EF4-FFF2-40B4-BE49-F238E27FC236}">
                <a16:creationId xmlns:a16="http://schemas.microsoft.com/office/drawing/2014/main" id="{BBFEEED9-8827-0357-A976-F0FEA193B6E6}"/>
              </a:ext>
            </a:extLst>
          </p:cNvPr>
          <p:cNvSpPr txBox="1"/>
          <p:nvPr/>
        </p:nvSpPr>
        <p:spPr>
          <a:xfrm>
            <a:off x="9842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5" name="letterA">
            <a:extLst>
              <a:ext uri="{FF2B5EF4-FFF2-40B4-BE49-F238E27FC236}">
                <a16:creationId xmlns:a16="http://schemas.microsoft.com/office/drawing/2014/main" id="{5EAFF0F6-AD8B-C9D7-91B3-DB9F4A6F033A}"/>
              </a:ext>
            </a:extLst>
          </p:cNvPr>
          <p:cNvSpPr txBox="1"/>
          <p:nvPr/>
        </p:nvSpPr>
        <p:spPr>
          <a:xfrm>
            <a:off x="9842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E2752125-BB71-78C3-FAD1-E892EB7AFAA3}"/>
              </a:ext>
            </a:extLst>
          </p:cNvPr>
          <p:cNvSpPr txBox="1"/>
          <p:nvPr/>
        </p:nvSpPr>
        <p:spPr>
          <a:xfrm>
            <a:off x="10350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7B3F8D9C-3AF3-0499-4435-028F4291F5C2}"/>
              </a:ext>
            </a:extLst>
          </p:cNvPr>
          <p:cNvSpPr txBox="1"/>
          <p:nvPr/>
        </p:nvSpPr>
        <p:spPr>
          <a:xfrm>
            <a:off x="10350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answerC">
            <a:extLst>
              <a:ext uri="{FF2B5EF4-FFF2-40B4-BE49-F238E27FC236}">
                <a16:creationId xmlns:a16="http://schemas.microsoft.com/office/drawing/2014/main" id="{B4DF3C30-2186-ECBF-D5CA-8E5E78BA4005}"/>
              </a:ext>
            </a:extLst>
          </p:cNvPr>
          <p:cNvSpPr txBox="1"/>
          <p:nvPr/>
        </p:nvSpPr>
        <p:spPr>
          <a:xfrm>
            <a:off x="10858500" y="6096000"/>
            <a:ext cx="482600" cy="38100"/>
          </a:xfrm>
          <a:prstGeom prst="rect">
            <a:avLst/>
          </a:prstGeom>
          <a:solidFill>
            <a:srgbClr val="8D0196">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10" name="letterC">
            <a:extLst>
              <a:ext uri="{FF2B5EF4-FFF2-40B4-BE49-F238E27FC236}">
                <a16:creationId xmlns:a16="http://schemas.microsoft.com/office/drawing/2014/main" id="{B6941CC3-BE6B-5B28-703A-731D4B95FDEF}"/>
              </a:ext>
            </a:extLst>
          </p:cNvPr>
          <p:cNvSpPr txBox="1"/>
          <p:nvPr/>
        </p:nvSpPr>
        <p:spPr>
          <a:xfrm>
            <a:off x="10858500" y="6159500"/>
            <a:ext cx="482600" cy="381000"/>
          </a:xfrm>
          <a:prstGeom prst="rect">
            <a:avLst/>
          </a:prstGeom>
          <a:solidFill>
            <a:srgbClr val="8D0196"/>
          </a:solidFill>
        </p:spPr>
        <p:txBody>
          <a:bodyPr vert="horz" rtlCol="0" anchor="b" anchorCtr="0">
            <a:noAutofit/>
          </a:bodyPr>
          <a:lstStyle/>
          <a:p>
            <a:r>
              <a:rPr lang="en-US" sz="1200">
                <a:solidFill>
                  <a:srgbClr val="FFFFFF"/>
                </a:solidFill>
                <a:latin typeface="Segoe UI" panose="020B0502040204020203" pitchFamily="34" charset="0"/>
              </a:rPr>
              <a:t>C</a:t>
            </a:r>
          </a:p>
        </p:txBody>
      </p:sp>
      <p:sp>
        <p:nvSpPr>
          <p:cNvPr id="11" name="counter" descr="Classic ParticiPoll#False#False">
            <a:extLst>
              <a:ext uri="{FF2B5EF4-FFF2-40B4-BE49-F238E27FC236}">
                <a16:creationId xmlns:a16="http://schemas.microsoft.com/office/drawing/2014/main" id="{19AB9B28-2249-669E-F8EF-AD78A4934F9C}"/>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2" name="participoll" descr="3">
            <a:extLst>
              <a:ext uri="{FF2B5EF4-FFF2-40B4-BE49-F238E27FC236}">
                <a16:creationId xmlns:a16="http://schemas.microsoft.com/office/drawing/2014/main" id="{D956AA72-66AA-743A-35C3-549D4F752D1B}"/>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4" name="pp_status">
            <a:extLst>
              <a:ext uri="{FF2B5EF4-FFF2-40B4-BE49-F238E27FC236}">
                <a16:creationId xmlns:a16="http://schemas.microsoft.com/office/drawing/2014/main" id="{F4D47CB5-63BC-D167-084D-EA783D7A20B4}"/>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30435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
                                          <p:stCondLst>
                                            <p:cond delay="0"/>
                                          </p:stCondLst>
                                        </p:cTn>
                                        <p:tgtEl>
                                          <p:spTgt spid="12"/>
                                        </p:tgtEl>
                                      </p:cBhvr>
                                    </p:animEffect>
                                    <p:anim calcmode="lin" valueType="num">
                                      <p:cBhvr>
                                        <p:cTn id="8" dur="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2"/>
                                        </p:tgtEl>
                                        <p:attrNameLst>
                                          <p:attrName>ppt_y</p:attrName>
                                        </p:attrNameLst>
                                      </p:cBhvr>
                                      <p:tavLst>
                                        <p:tav tm="0" fmla="#ppt_y-sin(pi*$)/81">
                                          <p:val>
                                            <p:fltVal val="0"/>
                                          </p:val>
                                        </p:tav>
                                        <p:tav tm="100000">
                                          <p:val>
                                            <p:fltVal val="1"/>
                                          </p:val>
                                        </p:tav>
                                      </p:tavLst>
                                    </p:anim>
                                    <p:animScale>
                                      <p:cBhvr>
                                        <p:cTn id="13" dur="1">
                                          <p:stCondLst>
                                            <p:cond delay="3"/>
                                          </p:stCondLst>
                                        </p:cTn>
                                        <p:tgtEl>
                                          <p:spTgt spid="12"/>
                                        </p:tgtEl>
                                      </p:cBhvr>
                                      <p:to x="100000" y="60000"/>
                                    </p:animScale>
                                    <p:animScale>
                                      <p:cBhvr>
                                        <p:cTn id="14" dur="1" decel="50000">
                                          <p:stCondLst>
                                            <p:cond delay="3"/>
                                          </p:stCondLst>
                                        </p:cTn>
                                        <p:tgtEl>
                                          <p:spTgt spid="12"/>
                                        </p:tgtEl>
                                      </p:cBhvr>
                                      <p:to x="100000" y="100000"/>
                                    </p:animScale>
                                    <p:animScale>
                                      <p:cBhvr>
                                        <p:cTn id="15" dur="1">
                                          <p:stCondLst>
                                            <p:cond delay="7"/>
                                          </p:stCondLst>
                                        </p:cTn>
                                        <p:tgtEl>
                                          <p:spTgt spid="12"/>
                                        </p:tgtEl>
                                      </p:cBhvr>
                                      <p:to x="100000" y="80000"/>
                                    </p:animScale>
                                    <p:animScale>
                                      <p:cBhvr>
                                        <p:cTn id="16" dur="1" decel="50000">
                                          <p:stCondLst>
                                            <p:cond delay="7"/>
                                          </p:stCondLst>
                                        </p:cTn>
                                        <p:tgtEl>
                                          <p:spTgt spid="12"/>
                                        </p:tgtEl>
                                      </p:cBhvr>
                                      <p:to x="100000" y="100000"/>
                                    </p:animScale>
                                    <p:animScale>
                                      <p:cBhvr>
                                        <p:cTn id="17" dur="1">
                                          <p:stCondLst>
                                            <p:cond delay="8"/>
                                          </p:stCondLst>
                                        </p:cTn>
                                        <p:tgtEl>
                                          <p:spTgt spid="12"/>
                                        </p:tgtEl>
                                      </p:cBhvr>
                                      <p:to x="100000" y="90000"/>
                                    </p:animScale>
                                    <p:animScale>
                                      <p:cBhvr>
                                        <p:cTn id="18" dur="1" decel="50000">
                                          <p:stCondLst>
                                            <p:cond delay="8"/>
                                          </p:stCondLst>
                                        </p:cTn>
                                        <p:tgtEl>
                                          <p:spTgt spid="12"/>
                                        </p:tgtEl>
                                      </p:cBhvr>
                                      <p:to x="100000" y="100000"/>
                                    </p:animScale>
                                    <p:animScale>
                                      <p:cBhvr>
                                        <p:cTn id="19" dur="1">
                                          <p:stCondLst>
                                            <p:cond delay="9"/>
                                          </p:stCondLst>
                                        </p:cTn>
                                        <p:tgtEl>
                                          <p:spTgt spid="12"/>
                                        </p:tgtEl>
                                      </p:cBhvr>
                                      <p:to x="100000" y="95000"/>
                                    </p:animScale>
                                    <p:animScale>
                                      <p:cBhvr>
                                        <p:cTn id="20" dur="1" decel="50000">
                                          <p:stCondLst>
                                            <p:cond delay="9"/>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F341-AA57-2B9A-B98A-AAB0B69ACB4C}"/>
              </a:ext>
            </a:extLst>
          </p:cNvPr>
          <p:cNvSpPr>
            <a:spLocks noGrp="1"/>
          </p:cNvSpPr>
          <p:nvPr>
            <p:ph type="title"/>
          </p:nvPr>
        </p:nvSpPr>
        <p:spPr/>
        <p:txBody>
          <a:bodyPr/>
          <a:lstStyle/>
          <a:p>
            <a:r>
              <a:rPr lang="en-US" i="1" dirty="0"/>
              <a:t>Hamill v. Collins</a:t>
            </a:r>
          </a:p>
        </p:txBody>
      </p:sp>
      <p:sp>
        <p:nvSpPr>
          <p:cNvPr id="3" name="Slide Number Placeholder 2">
            <a:extLst>
              <a:ext uri="{FF2B5EF4-FFF2-40B4-BE49-F238E27FC236}">
                <a16:creationId xmlns:a16="http://schemas.microsoft.com/office/drawing/2014/main" id="{6858CAC6-EE7E-6682-8955-7FF7A43CB97B}"/>
              </a:ext>
            </a:extLst>
          </p:cNvPr>
          <p:cNvSpPr>
            <a:spLocks noGrp="1"/>
          </p:cNvSpPr>
          <p:nvPr>
            <p:ph type="sldNum" sz="quarter" idx="12"/>
          </p:nvPr>
        </p:nvSpPr>
        <p:spPr/>
        <p:txBody>
          <a:bodyPr/>
          <a:lstStyle/>
          <a:p>
            <a:fld id="{772AD97A-4EE5-4134-952F-E148AF3C2668}" type="slidenum">
              <a:rPr lang="en-US" smtClean="0"/>
              <a:pPr/>
              <a:t>28</a:t>
            </a:fld>
            <a:endParaRPr lang="en-US" dirty="0"/>
          </a:p>
        </p:txBody>
      </p:sp>
      <p:sp>
        <p:nvSpPr>
          <p:cNvPr id="4" name="Content Placeholder 3">
            <a:extLst>
              <a:ext uri="{FF2B5EF4-FFF2-40B4-BE49-F238E27FC236}">
                <a16:creationId xmlns:a16="http://schemas.microsoft.com/office/drawing/2014/main" id="{CCA7E503-2F01-8A64-6828-0C81290FDAC6}"/>
              </a:ext>
            </a:extLst>
          </p:cNvPr>
          <p:cNvSpPr>
            <a:spLocks noGrp="1"/>
          </p:cNvSpPr>
          <p:nvPr>
            <p:ph idx="1"/>
          </p:nvPr>
        </p:nvSpPr>
        <p:spPr/>
        <p:txBody>
          <a:bodyPr anchor="ctr">
            <a:normAutofit/>
          </a:bodyPr>
          <a:lstStyle/>
          <a:p>
            <a:pPr marL="514350" indent="-514350">
              <a:buFont typeface="+mj-lt"/>
              <a:buAutoNum type="alphaUcPeriod" startAt="3"/>
            </a:pPr>
            <a:r>
              <a:rPr lang="en-US" sz="3200" b="1" dirty="0">
                <a:solidFill>
                  <a:srgbClr val="7030A0"/>
                </a:solidFill>
              </a:rPr>
              <a:t>No.  Implicit denial no longer exists under the AMA.</a:t>
            </a:r>
          </a:p>
          <a:p>
            <a:r>
              <a:rPr lang="en-US" sz="3200" dirty="0"/>
              <a:t>“</a:t>
            </a:r>
            <a:r>
              <a:rPr lang="en-US" sz="3200" b="1" dirty="0"/>
              <a:t>Under the AMA, a veteran’s claims can no longer be implicitly denied</a:t>
            </a:r>
            <a:r>
              <a:rPr lang="en-US" sz="3200" dirty="0"/>
              <a:t>.”</a:t>
            </a:r>
          </a:p>
          <a:p>
            <a:r>
              <a:rPr lang="en-US" sz="3200" dirty="0"/>
              <a:t>The Fed. Circ. found the legislative history and notice provisions of the AMA means that implicit denial cannot survive under the AMA.</a:t>
            </a:r>
          </a:p>
          <a:p>
            <a:r>
              <a:rPr lang="en-US" sz="3200" dirty="0"/>
              <a:t>The consequences of this are unclear, but it seems most likely this will arise in effective date appeals in the future.</a:t>
            </a:r>
          </a:p>
        </p:txBody>
      </p:sp>
    </p:spTree>
    <p:extLst>
      <p:ext uri="{BB962C8B-B14F-4D97-AF65-F5344CB8AC3E}">
        <p14:creationId xmlns:p14="http://schemas.microsoft.com/office/powerpoint/2010/main" val="1143905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46C3D-D76C-FC53-EC8C-508896EDD5E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876B88-1028-047A-64A4-E325FF507FE1}"/>
              </a:ext>
            </a:extLst>
          </p:cNvPr>
          <p:cNvSpPr>
            <a:spLocks noGrp="1"/>
          </p:cNvSpPr>
          <p:nvPr>
            <p:ph type="sldNum" sz="quarter" idx="12"/>
          </p:nvPr>
        </p:nvSpPr>
        <p:spPr/>
        <p:txBody>
          <a:bodyPr/>
          <a:lstStyle/>
          <a:p>
            <a:fld id="{772AD97A-4EE5-4134-952F-E148AF3C2668}" type="slidenum">
              <a:rPr lang="en-US" smtClean="0"/>
              <a:pPr/>
              <a:t>29</a:t>
            </a:fld>
            <a:endParaRPr lang="en-US" dirty="0"/>
          </a:p>
        </p:txBody>
      </p:sp>
      <p:sp>
        <p:nvSpPr>
          <p:cNvPr id="5" name="Content Placeholder 4">
            <a:extLst>
              <a:ext uri="{FF2B5EF4-FFF2-40B4-BE49-F238E27FC236}">
                <a16:creationId xmlns:a16="http://schemas.microsoft.com/office/drawing/2014/main" id="{C9D580ED-32DA-D028-A081-95BE5433A84A}"/>
              </a:ext>
            </a:extLst>
          </p:cNvPr>
          <p:cNvSpPr>
            <a:spLocks noGrp="1"/>
          </p:cNvSpPr>
          <p:nvPr>
            <p:ph idx="1"/>
          </p:nvPr>
        </p:nvSpPr>
        <p:spPr>
          <a:xfrm>
            <a:off x="435147" y="1456268"/>
            <a:ext cx="6700242" cy="5136035"/>
          </a:xfrm>
        </p:spPr>
        <p:txBody>
          <a:bodyPr anchor="ctr">
            <a:noAutofit/>
          </a:bodyPr>
          <a:lstStyle/>
          <a:p>
            <a:pPr marL="0" indent="0">
              <a:spcBef>
                <a:spcPts val="0"/>
              </a:spcBef>
              <a:buNone/>
            </a:pPr>
            <a:r>
              <a:rPr lang="en-US" sz="4800" b="1" i="1" dirty="0"/>
              <a:t>Freund v. Collins </a:t>
            </a:r>
          </a:p>
          <a:p>
            <a:pPr marL="0" indent="0">
              <a:spcBef>
                <a:spcPts val="0"/>
              </a:spcBef>
              <a:buNone/>
            </a:pPr>
            <a:r>
              <a:rPr lang="en-US" sz="4800" dirty="0"/>
              <a:t>__ Vet.App. __</a:t>
            </a:r>
          </a:p>
          <a:p>
            <a:pPr marL="0" indent="0">
              <a:spcBef>
                <a:spcPts val="0"/>
              </a:spcBef>
              <a:buNone/>
            </a:pPr>
            <a:r>
              <a:rPr lang="en-US" sz="4800" dirty="0"/>
              <a:t>2026 U.S. App. Vet. Claims LEXIS 435</a:t>
            </a:r>
          </a:p>
          <a:p>
            <a:pPr marL="0" indent="0">
              <a:spcBef>
                <a:spcPts val="0"/>
              </a:spcBef>
              <a:buNone/>
            </a:pPr>
            <a:r>
              <a:rPr lang="en-US" sz="4800" dirty="0"/>
              <a:t>(Mar. 18, 2026)</a:t>
            </a:r>
          </a:p>
        </p:txBody>
      </p:sp>
      <p:sp>
        <p:nvSpPr>
          <p:cNvPr id="6" name="AutoShape 4" descr="Generated image: Veterans affairs claim in worn hands">
            <a:extLst>
              <a:ext uri="{FF2B5EF4-FFF2-40B4-BE49-F238E27FC236}">
                <a16:creationId xmlns:a16="http://schemas.microsoft.com/office/drawing/2014/main" id="{99A9638F-8908-64C9-3572-C36B9F2D4F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1B14E8D2-3258-EEF4-0A2B-02197BB9AAB7}"/>
              </a:ext>
            </a:extLst>
          </p:cNvPr>
          <p:cNvPicPr>
            <a:picLocks noChangeAspect="1"/>
          </p:cNvPicPr>
          <p:nvPr/>
        </p:nvPicPr>
        <p:blipFill>
          <a:blip r:embed="rId4"/>
          <a:srcRect l="482" t="3270" r="-482" b="31421"/>
          <a:stretch>
            <a:fillRect/>
          </a:stretch>
        </p:blipFill>
        <p:spPr>
          <a:xfrm>
            <a:off x="7184853" y="1456267"/>
            <a:ext cx="4572000" cy="4478865"/>
          </a:xfrm>
          <a:prstGeom prst="rect">
            <a:avLst/>
          </a:prstGeom>
        </p:spPr>
      </p:pic>
    </p:spTree>
    <p:custDataLst>
      <p:tags r:id="rId1"/>
    </p:custDataLst>
    <p:extLst>
      <p:ext uri="{BB962C8B-B14F-4D97-AF65-F5344CB8AC3E}">
        <p14:creationId xmlns:p14="http://schemas.microsoft.com/office/powerpoint/2010/main" val="327613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BAA2A-5EB0-30E1-0EE5-0D4F6C2514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F7A85-5771-2120-B925-D0408BECB4A7}"/>
              </a:ext>
            </a:extLst>
          </p:cNvPr>
          <p:cNvSpPr>
            <a:spLocks noGrp="1"/>
          </p:cNvSpPr>
          <p:nvPr>
            <p:ph type="title"/>
          </p:nvPr>
        </p:nvSpPr>
        <p:spPr/>
        <p:txBody>
          <a:bodyPr/>
          <a:lstStyle/>
          <a:p>
            <a:r>
              <a:rPr lang="en-US" dirty="0"/>
              <a:t>Polling Test Answer</a:t>
            </a:r>
            <a:endParaRPr lang="en-US" dirty="0">
              <a:highlight>
                <a:srgbClr val="FFFF00"/>
              </a:highlight>
            </a:endParaRPr>
          </a:p>
        </p:txBody>
      </p:sp>
      <p:sp>
        <p:nvSpPr>
          <p:cNvPr id="4" name="Slide Number Placeholder 3">
            <a:extLst>
              <a:ext uri="{FF2B5EF4-FFF2-40B4-BE49-F238E27FC236}">
                <a16:creationId xmlns:a16="http://schemas.microsoft.com/office/drawing/2014/main" id="{A9903808-4E45-232A-2210-B0582C4A0896}"/>
              </a:ext>
            </a:extLst>
          </p:cNvPr>
          <p:cNvSpPr>
            <a:spLocks noGrp="1"/>
          </p:cNvSpPr>
          <p:nvPr>
            <p:ph type="sldNum" sz="quarter" idx="12"/>
          </p:nvPr>
        </p:nvSpPr>
        <p:spPr/>
        <p:txBody>
          <a:bodyPr/>
          <a:lstStyle/>
          <a:p>
            <a:fld id="{772AD97A-4EE5-4134-952F-E148AF3C2668}" type="slidenum">
              <a:rPr lang="en-US" smtClean="0"/>
              <a:pPr/>
              <a:t>3</a:t>
            </a:fld>
            <a:endParaRPr lang="en-US" dirty="0"/>
          </a:p>
        </p:txBody>
      </p:sp>
      <p:sp>
        <p:nvSpPr>
          <p:cNvPr id="5" name="Content Placeholder 4">
            <a:extLst>
              <a:ext uri="{FF2B5EF4-FFF2-40B4-BE49-F238E27FC236}">
                <a16:creationId xmlns:a16="http://schemas.microsoft.com/office/drawing/2014/main" id="{AFF2D85B-C391-2A98-3C32-26A57D801998}"/>
              </a:ext>
            </a:extLst>
          </p:cNvPr>
          <p:cNvSpPr>
            <a:spLocks noGrp="1"/>
          </p:cNvSpPr>
          <p:nvPr>
            <p:ph idx="1"/>
          </p:nvPr>
        </p:nvSpPr>
        <p:spPr>
          <a:xfrm>
            <a:off x="397566" y="1456268"/>
            <a:ext cx="6308034" cy="5152138"/>
          </a:xfrm>
        </p:spPr>
        <p:txBody>
          <a:bodyPr anchor="ctr">
            <a:normAutofit fontScale="92500"/>
          </a:bodyPr>
          <a:lstStyle/>
          <a:p>
            <a:pPr marL="514350" indent="-514350">
              <a:buFont typeface="+mj-lt"/>
              <a:buAutoNum type="alphaUcPeriod" startAt="6"/>
            </a:pPr>
            <a:r>
              <a:rPr lang="en-US" sz="3200" b="1" dirty="0">
                <a:solidFill>
                  <a:srgbClr val="6F2B35"/>
                </a:solidFill>
              </a:rPr>
              <a:t> Over 10,000</a:t>
            </a:r>
          </a:p>
          <a:p>
            <a:pPr marL="0" indent="0">
              <a:lnSpc>
                <a:spcPct val="100000"/>
              </a:lnSpc>
              <a:spcBef>
                <a:spcPts val="0"/>
              </a:spcBef>
              <a:buNone/>
            </a:pPr>
            <a:r>
              <a:rPr lang="en-US" sz="3200" dirty="0"/>
              <a:t>   </a:t>
            </a:r>
          </a:p>
          <a:p>
            <a:pPr>
              <a:lnSpc>
                <a:spcPct val="110000"/>
              </a:lnSpc>
              <a:spcBef>
                <a:spcPts val="0"/>
              </a:spcBef>
            </a:pPr>
            <a:r>
              <a:rPr lang="en-US" sz="3200" dirty="0"/>
              <a:t>This is a record number!</a:t>
            </a:r>
          </a:p>
          <a:p>
            <a:pPr>
              <a:lnSpc>
                <a:spcPct val="110000"/>
              </a:lnSpc>
              <a:spcBef>
                <a:spcPts val="0"/>
              </a:spcBef>
            </a:pPr>
            <a:r>
              <a:rPr lang="en-US" sz="3200" dirty="0"/>
              <a:t>Official report has not been released.</a:t>
            </a:r>
          </a:p>
          <a:p>
            <a:pPr>
              <a:lnSpc>
                <a:spcPct val="110000"/>
              </a:lnSpc>
              <a:spcBef>
                <a:spcPts val="0"/>
              </a:spcBef>
            </a:pPr>
            <a:r>
              <a:rPr lang="en-US" sz="3200" dirty="0"/>
              <a:t>However, the Chief Judge has been stating this publicly.</a:t>
            </a:r>
          </a:p>
          <a:p>
            <a:pPr>
              <a:lnSpc>
                <a:spcPct val="110000"/>
              </a:lnSpc>
              <a:spcBef>
                <a:spcPts val="0"/>
              </a:spcBef>
            </a:pPr>
            <a:r>
              <a:rPr lang="en-US" sz="3200" dirty="0"/>
              <a:t>He has also stated that FY26 numbers are already running higher than FY25.</a:t>
            </a:r>
          </a:p>
        </p:txBody>
      </p:sp>
      <p:pic>
        <p:nvPicPr>
          <p:cNvPr id="1026" name="Picture 2" descr="United States Court of Appeals for Veterans Claims - Wikipedia">
            <a:extLst>
              <a:ext uri="{FF2B5EF4-FFF2-40B4-BE49-F238E27FC236}">
                <a16:creationId xmlns:a16="http://schemas.microsoft.com/office/drawing/2014/main" id="{6E8AB5EA-B026-F028-A4EA-B4D82D14D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478" y="1710267"/>
            <a:ext cx="4479606" cy="4463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44756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0059-FCDF-444D-BC5A-33AA39494D90}"/>
              </a:ext>
            </a:extLst>
          </p:cNvPr>
          <p:cNvSpPr>
            <a:spLocks noGrp="1"/>
          </p:cNvSpPr>
          <p:nvPr>
            <p:ph type="title"/>
          </p:nvPr>
        </p:nvSpPr>
        <p:spPr/>
        <p:txBody>
          <a:bodyPr/>
          <a:lstStyle/>
          <a:p>
            <a:r>
              <a:rPr lang="en-US" i="1" dirty="0"/>
              <a:t>Freund </a:t>
            </a:r>
            <a:r>
              <a:rPr lang="en-US" dirty="0"/>
              <a:t>Background</a:t>
            </a:r>
            <a:endParaRPr lang="en-US" i="1" dirty="0"/>
          </a:p>
        </p:txBody>
      </p:sp>
      <p:sp>
        <p:nvSpPr>
          <p:cNvPr id="4" name="Slide Number Placeholder 3">
            <a:extLst>
              <a:ext uri="{FF2B5EF4-FFF2-40B4-BE49-F238E27FC236}">
                <a16:creationId xmlns:a16="http://schemas.microsoft.com/office/drawing/2014/main" id="{96648AEA-C2F1-4630-853A-960E8CA72AC1}"/>
              </a:ext>
            </a:extLst>
          </p:cNvPr>
          <p:cNvSpPr>
            <a:spLocks noGrp="1"/>
          </p:cNvSpPr>
          <p:nvPr>
            <p:ph type="sldNum" sz="quarter" idx="12"/>
          </p:nvPr>
        </p:nvSpPr>
        <p:spPr/>
        <p:txBody>
          <a:bodyPr/>
          <a:lstStyle/>
          <a:p>
            <a:fld id="{772AD97A-4EE5-4134-952F-E148AF3C2668}" type="slidenum">
              <a:rPr lang="en-US" smtClean="0"/>
              <a:pPr/>
              <a:t>30</a:t>
            </a:fld>
            <a:endParaRPr lang="en-US" dirty="0"/>
          </a:p>
        </p:txBody>
      </p:sp>
      <p:sp>
        <p:nvSpPr>
          <p:cNvPr id="5" name="Content Placeholder 4">
            <a:extLst>
              <a:ext uri="{FF2B5EF4-FFF2-40B4-BE49-F238E27FC236}">
                <a16:creationId xmlns:a16="http://schemas.microsoft.com/office/drawing/2014/main" id="{AA53390B-C869-4733-8E02-4E61AD38A2E2}"/>
              </a:ext>
            </a:extLst>
          </p:cNvPr>
          <p:cNvSpPr>
            <a:spLocks noGrp="1"/>
          </p:cNvSpPr>
          <p:nvPr>
            <p:ph idx="4294967295"/>
          </p:nvPr>
        </p:nvSpPr>
        <p:spPr>
          <a:xfrm>
            <a:off x="395785" y="1825624"/>
            <a:ext cx="11312739" cy="457517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00000"/>
              </a:lnSpc>
              <a:spcBef>
                <a:spcPts val="5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00000"/>
              </a:lnSpc>
              <a:spcBef>
                <a:spcPts val="5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As far back as 1990, the Board’s legacy computer system (VACOLS) automatically closed appeals “on the first day of the month following” the expiration of the appeal period if a Form 9 was not entered into the system.</a:t>
            </a:r>
          </a:p>
          <a:p>
            <a:r>
              <a:rPr lang="en-US" sz="3200" dirty="0"/>
              <a:t>Thousands were closed erroneously, for example if the mail was received but just not logged in time.</a:t>
            </a:r>
          </a:p>
          <a:p>
            <a:r>
              <a:rPr lang="en-US" sz="3200" dirty="0"/>
              <a:t>No notice was sent to these Veterans.</a:t>
            </a:r>
          </a:p>
        </p:txBody>
      </p:sp>
    </p:spTree>
    <p:extLst>
      <p:ext uri="{BB962C8B-B14F-4D97-AF65-F5344CB8AC3E}">
        <p14:creationId xmlns:p14="http://schemas.microsoft.com/office/powerpoint/2010/main" val="3269203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F4E0-CA59-3138-8104-E6AE0E4B219C}"/>
              </a:ext>
            </a:extLst>
          </p:cNvPr>
          <p:cNvSpPr>
            <a:spLocks noGrp="1"/>
          </p:cNvSpPr>
          <p:nvPr>
            <p:ph type="title"/>
          </p:nvPr>
        </p:nvSpPr>
        <p:spPr/>
        <p:txBody>
          <a:bodyPr/>
          <a:lstStyle/>
          <a:p>
            <a:r>
              <a:rPr lang="en-US" i="1" dirty="0"/>
              <a:t>Freund</a:t>
            </a:r>
            <a:r>
              <a:rPr lang="en-US" dirty="0"/>
              <a:t> History</a:t>
            </a:r>
          </a:p>
        </p:txBody>
      </p:sp>
      <p:sp>
        <p:nvSpPr>
          <p:cNvPr id="4" name="Slide Number Placeholder 3">
            <a:extLst>
              <a:ext uri="{FF2B5EF4-FFF2-40B4-BE49-F238E27FC236}">
                <a16:creationId xmlns:a16="http://schemas.microsoft.com/office/drawing/2014/main" id="{493AB49D-3285-AA0A-0A56-0B556542B151}"/>
              </a:ext>
            </a:extLst>
          </p:cNvPr>
          <p:cNvSpPr>
            <a:spLocks noGrp="1"/>
          </p:cNvSpPr>
          <p:nvPr>
            <p:ph type="sldNum" sz="quarter" idx="12"/>
          </p:nvPr>
        </p:nvSpPr>
        <p:spPr/>
        <p:txBody>
          <a:bodyPr/>
          <a:lstStyle/>
          <a:p>
            <a:fld id="{772AD97A-4EE5-4134-952F-E148AF3C2668}" type="slidenum">
              <a:rPr lang="en-US" smtClean="0"/>
              <a:t>31</a:t>
            </a:fld>
            <a:endParaRPr lang="en-US" dirty="0"/>
          </a:p>
        </p:txBody>
      </p:sp>
      <p:sp>
        <p:nvSpPr>
          <p:cNvPr id="5" name="Content Placeholder 4">
            <a:extLst>
              <a:ext uri="{FF2B5EF4-FFF2-40B4-BE49-F238E27FC236}">
                <a16:creationId xmlns:a16="http://schemas.microsoft.com/office/drawing/2014/main" id="{2CD3327F-50BC-A198-E99E-E736D2F89F73}"/>
              </a:ext>
            </a:extLst>
          </p:cNvPr>
          <p:cNvSpPr>
            <a:spLocks noGrp="1"/>
          </p:cNvSpPr>
          <p:nvPr>
            <p:ph idx="1"/>
          </p:nvPr>
        </p:nvSpPr>
        <p:spPr/>
        <p:txBody>
          <a:bodyPr anchor="ctr">
            <a:normAutofit/>
          </a:bodyPr>
          <a:lstStyle/>
          <a:p>
            <a:pPr>
              <a:lnSpc>
                <a:spcPct val="100000"/>
              </a:lnSpc>
            </a:pPr>
            <a:r>
              <a:rPr lang="en-US" sz="3200" dirty="0"/>
              <a:t>In 2021, Mr. Freund’s attorney petitioned to certify a class of Veterans whose appeals were improperly closed.</a:t>
            </a:r>
          </a:p>
          <a:p>
            <a:pPr>
              <a:lnSpc>
                <a:spcPct val="100000"/>
              </a:lnSpc>
            </a:pPr>
            <a:r>
              <a:rPr lang="en-US" sz="3200" dirty="0"/>
              <a:t>CAVC originally denied the class motion in 2022 as moot because Mr. Freund’s appeal was reopened.</a:t>
            </a:r>
          </a:p>
          <a:p>
            <a:pPr>
              <a:lnSpc>
                <a:spcPct val="100000"/>
              </a:lnSpc>
            </a:pPr>
            <a:r>
              <a:rPr lang="en-US" sz="3200" dirty="0"/>
              <a:t>In August 2024, the Federal Circuit found that the CAVC erred and remanded the case.</a:t>
            </a:r>
          </a:p>
          <a:p>
            <a:pPr>
              <a:lnSpc>
                <a:spcPct val="100000"/>
              </a:lnSpc>
            </a:pPr>
            <a:r>
              <a:rPr lang="en-US" sz="3200" dirty="0"/>
              <a:t>In December of 2025, the parties filed a Joint Motion to Approve the Proposed Settlement.</a:t>
            </a:r>
          </a:p>
        </p:txBody>
      </p:sp>
    </p:spTree>
    <p:extLst>
      <p:ext uri="{BB962C8B-B14F-4D97-AF65-F5344CB8AC3E}">
        <p14:creationId xmlns:p14="http://schemas.microsoft.com/office/powerpoint/2010/main" val="2215302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BE2C-D0DE-A9A2-C1D8-535E71E539A3}"/>
              </a:ext>
            </a:extLst>
          </p:cNvPr>
          <p:cNvSpPr>
            <a:spLocks noGrp="1"/>
          </p:cNvSpPr>
          <p:nvPr>
            <p:ph type="title"/>
          </p:nvPr>
        </p:nvSpPr>
        <p:spPr/>
        <p:txBody>
          <a:bodyPr/>
          <a:lstStyle/>
          <a:p>
            <a:r>
              <a:rPr lang="en-US" dirty="0"/>
              <a:t>Expected </a:t>
            </a:r>
            <a:r>
              <a:rPr lang="en-US" i="1" dirty="0"/>
              <a:t>Freund </a:t>
            </a:r>
            <a:r>
              <a:rPr lang="en-US" dirty="0"/>
              <a:t>Notice</a:t>
            </a:r>
          </a:p>
        </p:txBody>
      </p:sp>
      <p:sp>
        <p:nvSpPr>
          <p:cNvPr id="4" name="Slide Number Placeholder 3">
            <a:extLst>
              <a:ext uri="{FF2B5EF4-FFF2-40B4-BE49-F238E27FC236}">
                <a16:creationId xmlns:a16="http://schemas.microsoft.com/office/drawing/2014/main" id="{8598A3A3-FA42-FC51-2248-557DABFDBCC4}"/>
              </a:ext>
            </a:extLst>
          </p:cNvPr>
          <p:cNvSpPr>
            <a:spLocks noGrp="1"/>
          </p:cNvSpPr>
          <p:nvPr>
            <p:ph type="sldNum" sz="quarter" idx="12"/>
          </p:nvPr>
        </p:nvSpPr>
        <p:spPr/>
        <p:txBody>
          <a:bodyPr/>
          <a:lstStyle/>
          <a:p>
            <a:fld id="{772AD97A-4EE5-4134-952F-E148AF3C2668}" type="slidenum">
              <a:rPr lang="en-US" smtClean="0"/>
              <a:t>32</a:t>
            </a:fld>
            <a:endParaRPr lang="en-US" dirty="0"/>
          </a:p>
        </p:txBody>
      </p:sp>
      <p:sp>
        <p:nvSpPr>
          <p:cNvPr id="5" name="Content Placeholder 4">
            <a:extLst>
              <a:ext uri="{FF2B5EF4-FFF2-40B4-BE49-F238E27FC236}">
                <a16:creationId xmlns:a16="http://schemas.microsoft.com/office/drawing/2014/main" id="{E53B46E6-CCC4-1A0E-634E-D4532A40DB92}"/>
              </a:ext>
            </a:extLst>
          </p:cNvPr>
          <p:cNvSpPr>
            <a:spLocks noGrp="1"/>
          </p:cNvSpPr>
          <p:nvPr>
            <p:ph idx="1"/>
          </p:nvPr>
        </p:nvSpPr>
        <p:spPr/>
        <p:txBody>
          <a:bodyPr anchor="ctr">
            <a:normAutofit fontScale="92500" lnSpcReduction="10000"/>
          </a:bodyPr>
          <a:lstStyle/>
          <a:p>
            <a:pPr>
              <a:lnSpc>
                <a:spcPct val="100000"/>
              </a:lnSpc>
            </a:pPr>
            <a:r>
              <a:rPr lang="en-US" dirty="0"/>
              <a:t>The class is based upon the period from December 12, </a:t>
            </a:r>
            <a:r>
              <a:rPr lang="en-US" b="1" dirty="0"/>
              <a:t>1990</a:t>
            </a:r>
            <a:r>
              <a:rPr lang="en-US" dirty="0"/>
              <a:t>, to February 6, </a:t>
            </a:r>
            <a:r>
              <a:rPr lang="en-US" b="1" dirty="0"/>
              <a:t>2025</a:t>
            </a:r>
            <a:r>
              <a:rPr lang="en-US" dirty="0"/>
              <a:t>.</a:t>
            </a:r>
          </a:p>
          <a:p>
            <a:pPr>
              <a:lnSpc>
                <a:spcPct val="100000"/>
              </a:lnSpc>
            </a:pPr>
            <a:r>
              <a:rPr lang="en-US" b="1" dirty="0"/>
              <a:t>Phase 1 </a:t>
            </a:r>
            <a:r>
              <a:rPr lang="en-US" dirty="0"/>
              <a:t>– 28,000+ appeals with a timely Form 9 in VBMS</a:t>
            </a:r>
          </a:p>
          <a:p>
            <a:pPr lvl="1">
              <a:lnSpc>
                <a:spcPct val="100000"/>
              </a:lnSpc>
            </a:pPr>
            <a:r>
              <a:rPr lang="en-US" sz="2800" dirty="0"/>
              <a:t>VA will individually review and automatically reactivate.</a:t>
            </a:r>
          </a:p>
          <a:p>
            <a:pPr lvl="1">
              <a:lnSpc>
                <a:spcPct val="100000"/>
              </a:lnSpc>
            </a:pPr>
            <a:r>
              <a:rPr lang="en-US" sz="2800" dirty="0"/>
              <a:t>These Veterans will receive notice of the date of the SOC and appeal that has been reactivated.</a:t>
            </a:r>
          </a:p>
          <a:p>
            <a:pPr>
              <a:lnSpc>
                <a:spcPct val="100000"/>
              </a:lnSpc>
            </a:pPr>
            <a:r>
              <a:rPr lang="en-US" b="1" dirty="0"/>
              <a:t>Phase 2 </a:t>
            </a:r>
            <a:r>
              <a:rPr lang="en-US" dirty="0"/>
              <a:t>– 64,000+ appeals with a VA Form 21-4138 in VBMS</a:t>
            </a:r>
          </a:p>
          <a:p>
            <a:pPr lvl="1">
              <a:lnSpc>
                <a:spcPct val="100000"/>
              </a:lnSpc>
            </a:pPr>
            <a:r>
              <a:rPr lang="en-US" sz="2800" dirty="0"/>
              <a:t>VA will attempt to screen out blank 21-4138s.</a:t>
            </a:r>
          </a:p>
          <a:p>
            <a:pPr lvl="1">
              <a:lnSpc>
                <a:spcPct val="100000"/>
              </a:lnSpc>
            </a:pPr>
            <a:r>
              <a:rPr lang="en-US" sz="2800" dirty="0"/>
              <a:t>Remaining Veterans will receive generic notice that they may have had an appeal improperly closed.</a:t>
            </a:r>
          </a:p>
          <a:p>
            <a:pPr lvl="1">
              <a:lnSpc>
                <a:spcPct val="100000"/>
              </a:lnSpc>
            </a:pPr>
            <a:r>
              <a:rPr lang="en-US" sz="2800" dirty="0"/>
              <a:t>If they respond within one year, VA will review for reactivation.</a:t>
            </a:r>
          </a:p>
        </p:txBody>
      </p:sp>
    </p:spTree>
    <p:extLst>
      <p:ext uri="{BB962C8B-B14F-4D97-AF65-F5344CB8AC3E}">
        <p14:creationId xmlns:p14="http://schemas.microsoft.com/office/powerpoint/2010/main" val="1802053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09D5B-1EF1-DA76-CFFF-1E527153C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95608-6CA9-66D0-F8C8-AA6710080431}"/>
              </a:ext>
            </a:extLst>
          </p:cNvPr>
          <p:cNvSpPr>
            <a:spLocks noGrp="1"/>
          </p:cNvSpPr>
          <p:nvPr>
            <p:ph type="title"/>
          </p:nvPr>
        </p:nvSpPr>
        <p:spPr/>
        <p:txBody>
          <a:bodyPr/>
          <a:lstStyle/>
          <a:p>
            <a:r>
              <a:rPr lang="en-US" dirty="0"/>
              <a:t>Timing and process</a:t>
            </a:r>
          </a:p>
        </p:txBody>
      </p:sp>
      <p:sp>
        <p:nvSpPr>
          <p:cNvPr id="4" name="Slide Number Placeholder 3">
            <a:extLst>
              <a:ext uri="{FF2B5EF4-FFF2-40B4-BE49-F238E27FC236}">
                <a16:creationId xmlns:a16="http://schemas.microsoft.com/office/drawing/2014/main" id="{1A6420F1-7E5B-EB59-6480-177FA59FB571}"/>
              </a:ext>
            </a:extLst>
          </p:cNvPr>
          <p:cNvSpPr>
            <a:spLocks noGrp="1"/>
          </p:cNvSpPr>
          <p:nvPr>
            <p:ph type="sldNum" sz="quarter" idx="12"/>
          </p:nvPr>
        </p:nvSpPr>
        <p:spPr/>
        <p:txBody>
          <a:bodyPr/>
          <a:lstStyle/>
          <a:p>
            <a:fld id="{772AD97A-4EE5-4134-952F-E148AF3C2668}" type="slidenum">
              <a:rPr lang="en-US" smtClean="0"/>
              <a:t>33</a:t>
            </a:fld>
            <a:endParaRPr lang="en-US" dirty="0"/>
          </a:p>
        </p:txBody>
      </p:sp>
      <p:sp>
        <p:nvSpPr>
          <p:cNvPr id="5" name="Content Placeholder 4">
            <a:extLst>
              <a:ext uri="{FF2B5EF4-FFF2-40B4-BE49-F238E27FC236}">
                <a16:creationId xmlns:a16="http://schemas.microsoft.com/office/drawing/2014/main" id="{320D9C08-8D2C-45FF-D492-C3D2208D0B37}"/>
              </a:ext>
            </a:extLst>
          </p:cNvPr>
          <p:cNvSpPr>
            <a:spLocks noGrp="1"/>
          </p:cNvSpPr>
          <p:nvPr>
            <p:ph idx="1"/>
          </p:nvPr>
        </p:nvSpPr>
        <p:spPr/>
        <p:txBody>
          <a:bodyPr anchor="ctr">
            <a:normAutofit lnSpcReduction="10000"/>
          </a:bodyPr>
          <a:lstStyle/>
          <a:p>
            <a:pPr>
              <a:lnSpc>
                <a:spcPct val="100000"/>
              </a:lnSpc>
            </a:pPr>
            <a:r>
              <a:rPr lang="en-US" dirty="0"/>
              <a:t>VA should have posted notice of the settlement last week.</a:t>
            </a:r>
          </a:p>
          <a:p>
            <a:pPr>
              <a:lnSpc>
                <a:spcPct val="100000"/>
              </a:lnSpc>
            </a:pPr>
            <a:r>
              <a:rPr lang="en-US" dirty="0"/>
              <a:t>Actual letters to veterans should go out this summer.</a:t>
            </a:r>
          </a:p>
          <a:p>
            <a:pPr>
              <a:lnSpc>
                <a:spcPct val="100000"/>
              </a:lnSpc>
            </a:pPr>
            <a:r>
              <a:rPr lang="en-US" dirty="0"/>
              <a:t>The CAVC still needs to decide who will get letters.</a:t>
            </a:r>
          </a:p>
          <a:p>
            <a:pPr>
              <a:lnSpc>
                <a:spcPct val="100000"/>
              </a:lnSpc>
            </a:pPr>
            <a:r>
              <a:rPr lang="en-US" dirty="0"/>
              <a:t>Representatives may need to examine what was filed within the relevant timeframe and submit argument that there was a valid appeal.</a:t>
            </a:r>
          </a:p>
          <a:p>
            <a:pPr>
              <a:lnSpc>
                <a:spcPct val="100000"/>
              </a:lnSpc>
            </a:pPr>
            <a:r>
              <a:rPr lang="en-US" dirty="0"/>
              <a:t>Once the legacy appeal is reopened, the claimant will need help with the merits.</a:t>
            </a:r>
          </a:p>
          <a:p>
            <a:pPr>
              <a:lnSpc>
                <a:spcPct val="100000"/>
              </a:lnSpc>
            </a:pPr>
            <a:r>
              <a:rPr lang="en-US" dirty="0"/>
              <a:t>VBA will likely send a Supplemental Statement of the Case and there will be an opportunity to opt into the AMA system at that point. </a:t>
            </a:r>
          </a:p>
        </p:txBody>
      </p:sp>
    </p:spTree>
    <p:extLst>
      <p:ext uri="{BB962C8B-B14F-4D97-AF65-F5344CB8AC3E}">
        <p14:creationId xmlns:p14="http://schemas.microsoft.com/office/powerpoint/2010/main" val="4166224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E686-D65F-6A0D-5534-145F55EDA949}"/>
              </a:ext>
            </a:extLst>
          </p:cNvPr>
          <p:cNvSpPr>
            <a:spLocks noGrp="1"/>
          </p:cNvSpPr>
          <p:nvPr>
            <p:ph type="title"/>
          </p:nvPr>
        </p:nvSpPr>
        <p:spPr/>
        <p:txBody>
          <a:bodyPr/>
          <a:lstStyle/>
          <a:p>
            <a:r>
              <a:rPr lang="en-US" dirty="0"/>
              <a:t>Look for Pending Appeals</a:t>
            </a:r>
          </a:p>
        </p:txBody>
      </p:sp>
      <p:sp>
        <p:nvSpPr>
          <p:cNvPr id="3" name="Slide Number Placeholder 2">
            <a:extLst>
              <a:ext uri="{FF2B5EF4-FFF2-40B4-BE49-F238E27FC236}">
                <a16:creationId xmlns:a16="http://schemas.microsoft.com/office/drawing/2014/main" id="{24F41B92-7DAD-F80B-CC76-88009D580E40}"/>
              </a:ext>
            </a:extLst>
          </p:cNvPr>
          <p:cNvSpPr>
            <a:spLocks noGrp="1"/>
          </p:cNvSpPr>
          <p:nvPr>
            <p:ph type="sldNum" sz="quarter" idx="12"/>
          </p:nvPr>
        </p:nvSpPr>
        <p:spPr/>
        <p:txBody>
          <a:bodyPr/>
          <a:lstStyle/>
          <a:p>
            <a:fld id="{772AD97A-4EE5-4134-952F-E148AF3C2668}" type="slidenum">
              <a:rPr lang="en-US" smtClean="0"/>
              <a:t>34</a:t>
            </a:fld>
            <a:endParaRPr lang="en-US" dirty="0"/>
          </a:p>
        </p:txBody>
      </p:sp>
      <p:sp>
        <p:nvSpPr>
          <p:cNvPr id="4" name="Content Placeholder 3">
            <a:extLst>
              <a:ext uri="{FF2B5EF4-FFF2-40B4-BE49-F238E27FC236}">
                <a16:creationId xmlns:a16="http://schemas.microsoft.com/office/drawing/2014/main" id="{9116D992-F4BE-A956-E1E1-19D01FEC65B0}"/>
              </a:ext>
            </a:extLst>
          </p:cNvPr>
          <p:cNvSpPr>
            <a:spLocks noGrp="1"/>
          </p:cNvSpPr>
          <p:nvPr>
            <p:ph idx="1"/>
          </p:nvPr>
        </p:nvSpPr>
        <p:spPr>
          <a:xfrm>
            <a:off x="169333" y="1456268"/>
            <a:ext cx="11836400" cy="3961893"/>
          </a:xfrm>
        </p:spPr>
        <p:txBody>
          <a:bodyPr anchor="ctr">
            <a:normAutofit/>
          </a:bodyPr>
          <a:lstStyle/>
          <a:p>
            <a:pPr>
              <a:lnSpc>
                <a:spcPct val="100000"/>
              </a:lnSpc>
            </a:pPr>
            <a:r>
              <a:rPr lang="en-US" dirty="0"/>
              <a:t>Regardless of whether a veteran gets a </a:t>
            </a:r>
            <a:r>
              <a:rPr lang="en-US" i="1" dirty="0"/>
              <a:t>Freund</a:t>
            </a:r>
            <a:r>
              <a:rPr lang="en-US" dirty="0"/>
              <a:t> letter, be on the lookout for unprocessed substantive appeals.</a:t>
            </a:r>
          </a:p>
          <a:p>
            <a:pPr>
              <a:lnSpc>
                <a:spcPct val="100000"/>
              </a:lnSpc>
            </a:pPr>
            <a:r>
              <a:rPr lang="en-US" dirty="0"/>
              <a:t>If a substantive appeal was filed within 60 days of an SOC or within the remainder of one year of the rating decision.</a:t>
            </a:r>
          </a:p>
          <a:p>
            <a:pPr lvl="1">
              <a:lnSpc>
                <a:spcPct val="100000"/>
              </a:lnSpc>
            </a:pPr>
            <a:r>
              <a:rPr lang="en-US" sz="2800" dirty="0"/>
              <a:t>If no action was taken this may be a case where VACOLS improperly closed the appeal.</a:t>
            </a:r>
          </a:p>
          <a:p>
            <a:pPr>
              <a:lnSpc>
                <a:spcPct val="100000"/>
              </a:lnSpc>
            </a:pPr>
            <a:r>
              <a:rPr lang="en-US" dirty="0"/>
              <a:t>Help the client contact VA and ask for their appeal to be reactivated. </a:t>
            </a:r>
          </a:p>
        </p:txBody>
      </p:sp>
      <p:sp>
        <p:nvSpPr>
          <p:cNvPr id="5" name="Rectangle: Rounded Corners 4">
            <a:extLst>
              <a:ext uri="{FF2B5EF4-FFF2-40B4-BE49-F238E27FC236}">
                <a16:creationId xmlns:a16="http://schemas.microsoft.com/office/drawing/2014/main" id="{FF0BA53B-8E8F-003A-2948-C839315C6732}"/>
              </a:ext>
            </a:extLst>
          </p:cNvPr>
          <p:cNvSpPr/>
          <p:nvPr/>
        </p:nvSpPr>
        <p:spPr>
          <a:xfrm>
            <a:off x="1806839" y="5397384"/>
            <a:ext cx="8561383" cy="120725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dirty="0">
                <a:solidFill>
                  <a:schemeClr val="bg1"/>
                </a:solidFill>
              </a:rPr>
              <a:t>Freund is not the only pending class action where courts are ordering notice letters!</a:t>
            </a:r>
          </a:p>
        </p:txBody>
      </p:sp>
    </p:spTree>
    <p:extLst>
      <p:ext uri="{BB962C8B-B14F-4D97-AF65-F5344CB8AC3E}">
        <p14:creationId xmlns:p14="http://schemas.microsoft.com/office/powerpoint/2010/main" val="203969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282790-87A6-4334-91F2-A50190AF5038}"/>
              </a:ext>
            </a:extLst>
          </p:cNvPr>
          <p:cNvSpPr>
            <a:spLocks noGrp="1"/>
          </p:cNvSpPr>
          <p:nvPr>
            <p:ph type="sldNum" sz="quarter" idx="12"/>
          </p:nvPr>
        </p:nvSpPr>
        <p:spPr/>
        <p:txBody>
          <a:bodyPr/>
          <a:lstStyle/>
          <a:p>
            <a:fld id="{772AD97A-4EE5-4134-952F-E148AF3C2668}" type="slidenum">
              <a:rPr lang="en-US" smtClean="0"/>
              <a:pPr/>
              <a:t>35</a:t>
            </a:fld>
            <a:endParaRPr lang="en-US" dirty="0"/>
          </a:p>
        </p:txBody>
      </p:sp>
      <p:sp>
        <p:nvSpPr>
          <p:cNvPr id="5" name="Content Placeholder 4">
            <a:extLst>
              <a:ext uri="{FF2B5EF4-FFF2-40B4-BE49-F238E27FC236}">
                <a16:creationId xmlns:a16="http://schemas.microsoft.com/office/drawing/2014/main" id="{742B66A3-6565-492C-AF9F-580B7E4E0C11}"/>
              </a:ext>
            </a:extLst>
          </p:cNvPr>
          <p:cNvSpPr>
            <a:spLocks noGrp="1"/>
          </p:cNvSpPr>
          <p:nvPr>
            <p:ph idx="1"/>
          </p:nvPr>
        </p:nvSpPr>
        <p:spPr>
          <a:xfrm>
            <a:off x="442733" y="1916724"/>
            <a:ext cx="4507337" cy="4038056"/>
          </a:xfrm>
        </p:spPr>
        <p:txBody>
          <a:bodyPr anchor="ctr">
            <a:noAutofit/>
          </a:bodyPr>
          <a:lstStyle/>
          <a:p>
            <a:pPr marL="0" indent="0">
              <a:spcBef>
                <a:spcPts val="0"/>
              </a:spcBef>
              <a:buNone/>
            </a:pPr>
            <a:r>
              <a:rPr lang="en-US" sz="4800" b="1" dirty="0"/>
              <a:t>Supreme Court case we are closely watching</a:t>
            </a:r>
            <a:endParaRPr lang="en-US" sz="4800" dirty="0"/>
          </a:p>
        </p:txBody>
      </p:sp>
      <p:pic>
        <p:nvPicPr>
          <p:cNvPr id="2" name="Picture 1">
            <a:extLst>
              <a:ext uri="{FF2B5EF4-FFF2-40B4-BE49-F238E27FC236}">
                <a16:creationId xmlns:a16="http://schemas.microsoft.com/office/drawing/2014/main" id="{30542A39-9744-4D11-86DC-9C7C802B1C53}"/>
              </a:ext>
            </a:extLst>
          </p:cNvPr>
          <p:cNvPicPr>
            <a:picLocks noChangeAspect="1"/>
          </p:cNvPicPr>
          <p:nvPr/>
        </p:nvPicPr>
        <p:blipFill rotWithShape="1">
          <a:blip r:embed="rId4"/>
          <a:srcRect l="11405" r="6914"/>
          <a:stretch/>
        </p:blipFill>
        <p:spPr>
          <a:xfrm>
            <a:off x="5073162" y="1663495"/>
            <a:ext cx="6321670" cy="4838484"/>
          </a:xfrm>
          <a:prstGeom prst="rect">
            <a:avLst/>
          </a:prstGeom>
        </p:spPr>
      </p:pic>
    </p:spTree>
    <p:custDataLst>
      <p:tags r:id="rId1"/>
    </p:custDataLst>
    <p:extLst>
      <p:ext uri="{BB962C8B-B14F-4D97-AF65-F5344CB8AC3E}">
        <p14:creationId xmlns:p14="http://schemas.microsoft.com/office/powerpoint/2010/main" val="1559955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0059-FCDF-444D-BC5A-33AA39494D90}"/>
              </a:ext>
            </a:extLst>
          </p:cNvPr>
          <p:cNvSpPr>
            <a:spLocks noGrp="1"/>
          </p:cNvSpPr>
          <p:nvPr>
            <p:ph type="title"/>
          </p:nvPr>
        </p:nvSpPr>
        <p:spPr/>
        <p:txBody>
          <a:bodyPr/>
          <a:lstStyle/>
          <a:p>
            <a:r>
              <a:rPr lang="en-US" sz="5400" i="1" dirty="0"/>
              <a:t>Pending Decision</a:t>
            </a:r>
            <a:endParaRPr lang="en-US" i="1" dirty="0"/>
          </a:p>
        </p:txBody>
      </p:sp>
      <p:sp>
        <p:nvSpPr>
          <p:cNvPr id="4" name="Slide Number Placeholder 3">
            <a:extLst>
              <a:ext uri="{FF2B5EF4-FFF2-40B4-BE49-F238E27FC236}">
                <a16:creationId xmlns:a16="http://schemas.microsoft.com/office/drawing/2014/main" id="{96648AEA-C2F1-4630-853A-960E8CA72AC1}"/>
              </a:ext>
            </a:extLst>
          </p:cNvPr>
          <p:cNvSpPr>
            <a:spLocks noGrp="1"/>
          </p:cNvSpPr>
          <p:nvPr>
            <p:ph type="sldNum" sz="quarter" idx="12"/>
          </p:nvPr>
        </p:nvSpPr>
        <p:spPr/>
        <p:txBody>
          <a:bodyPr/>
          <a:lstStyle/>
          <a:p>
            <a:fld id="{772AD97A-4EE5-4134-952F-E148AF3C2668}" type="slidenum">
              <a:rPr lang="en-US" smtClean="0"/>
              <a:pPr/>
              <a:t>36</a:t>
            </a:fld>
            <a:endParaRPr lang="en-US" dirty="0"/>
          </a:p>
        </p:txBody>
      </p:sp>
      <p:sp>
        <p:nvSpPr>
          <p:cNvPr id="5" name="Content Placeholder 4">
            <a:extLst>
              <a:ext uri="{FF2B5EF4-FFF2-40B4-BE49-F238E27FC236}">
                <a16:creationId xmlns:a16="http://schemas.microsoft.com/office/drawing/2014/main" id="{AA53390B-C869-4733-8E02-4E61AD38A2E2}"/>
              </a:ext>
            </a:extLst>
          </p:cNvPr>
          <p:cNvSpPr>
            <a:spLocks noGrp="1"/>
          </p:cNvSpPr>
          <p:nvPr>
            <p:ph idx="1"/>
          </p:nvPr>
        </p:nvSpPr>
        <p:spPr>
          <a:xfrm>
            <a:off x="169333" y="1392702"/>
            <a:ext cx="11836400" cy="5215703"/>
          </a:xfrm>
        </p:spPr>
        <p:txBody>
          <a:bodyPr anchor="ctr">
            <a:normAutofit/>
          </a:bodyPr>
          <a:lstStyle/>
          <a:p>
            <a:pPr>
              <a:lnSpc>
                <a:spcPct val="100000"/>
              </a:lnSpc>
              <a:spcBef>
                <a:spcPts val="0"/>
              </a:spcBef>
              <a:spcAft>
                <a:spcPts val="1200"/>
              </a:spcAft>
            </a:pPr>
            <a:r>
              <a:rPr lang="en-US" sz="3200" b="1" i="1" dirty="0"/>
              <a:t>Johnson v. United States Congress</a:t>
            </a:r>
          </a:p>
          <a:p>
            <a:pPr lvl="1">
              <a:lnSpc>
                <a:spcPct val="100000"/>
              </a:lnSpc>
              <a:spcBef>
                <a:spcPts val="0"/>
              </a:spcBef>
              <a:spcAft>
                <a:spcPts val="600"/>
              </a:spcAft>
            </a:pPr>
            <a:r>
              <a:rPr lang="en-US" sz="2800" dirty="0"/>
              <a:t>Does the CAVC have exclusive jurisdiction over all VA benefits issues?</a:t>
            </a:r>
          </a:p>
          <a:p>
            <a:pPr lvl="1">
              <a:lnSpc>
                <a:spcPct val="100000"/>
              </a:lnSpc>
              <a:spcBef>
                <a:spcPts val="0"/>
              </a:spcBef>
              <a:spcAft>
                <a:spcPts val="600"/>
              </a:spcAft>
            </a:pPr>
            <a:r>
              <a:rPr lang="en-US" sz="2800" dirty="0"/>
              <a:t>Decision of the 11</a:t>
            </a:r>
            <a:r>
              <a:rPr lang="en-US" sz="2800" baseline="30000" dirty="0"/>
              <a:t>th</a:t>
            </a:r>
            <a:r>
              <a:rPr lang="en-US" sz="2800" dirty="0"/>
              <a:t> Circuit Court of Appeals (Alabama, Florida, Georgia).</a:t>
            </a:r>
          </a:p>
          <a:p>
            <a:pPr lvl="1">
              <a:lnSpc>
                <a:spcPct val="100000"/>
              </a:lnSpc>
              <a:spcBef>
                <a:spcPts val="0"/>
              </a:spcBef>
              <a:spcAft>
                <a:spcPts val="600"/>
              </a:spcAft>
            </a:pPr>
            <a:r>
              <a:rPr lang="en-US" sz="2800" dirty="0"/>
              <a:t>Held that federal district court lacked jurisdiction over constitutional challenge to law reducing benefits to veterans while they are incarcerated.</a:t>
            </a:r>
          </a:p>
          <a:p>
            <a:pPr lvl="1">
              <a:lnSpc>
                <a:spcPct val="100000"/>
              </a:lnSpc>
              <a:spcBef>
                <a:spcPts val="0"/>
              </a:spcBef>
              <a:spcAft>
                <a:spcPts val="600"/>
              </a:spcAft>
            </a:pPr>
            <a:r>
              <a:rPr lang="en-US" sz="2800" dirty="0"/>
              <a:t>Review granted in April.  Will likely be argued next autumn and decided late this year or early next.</a:t>
            </a:r>
          </a:p>
        </p:txBody>
      </p:sp>
    </p:spTree>
    <p:custDataLst>
      <p:tags r:id="rId1"/>
    </p:custDataLst>
    <p:extLst>
      <p:ext uri="{BB962C8B-B14F-4D97-AF65-F5344CB8AC3E}">
        <p14:creationId xmlns:p14="http://schemas.microsoft.com/office/powerpoint/2010/main" val="3763745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1D47-7405-A8C5-59F0-0235FAE06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EED9F-39A1-117F-3694-F37C94AE1CEE}"/>
              </a:ext>
            </a:extLst>
          </p:cNvPr>
          <p:cNvSpPr>
            <a:spLocks noGrp="1"/>
          </p:cNvSpPr>
          <p:nvPr>
            <p:ph type="title"/>
          </p:nvPr>
        </p:nvSpPr>
        <p:spPr/>
        <p:txBody>
          <a:bodyPr/>
          <a:lstStyle/>
          <a:p>
            <a:r>
              <a:rPr lang="en-US" sz="5400" i="1" dirty="0"/>
              <a:t>Pending Decision</a:t>
            </a:r>
            <a:endParaRPr lang="en-US" i="1" dirty="0"/>
          </a:p>
        </p:txBody>
      </p:sp>
      <p:sp>
        <p:nvSpPr>
          <p:cNvPr id="4" name="Slide Number Placeholder 3">
            <a:extLst>
              <a:ext uri="{FF2B5EF4-FFF2-40B4-BE49-F238E27FC236}">
                <a16:creationId xmlns:a16="http://schemas.microsoft.com/office/drawing/2014/main" id="{F5A0299A-8BA9-00D1-0366-394BB3C13CBA}"/>
              </a:ext>
            </a:extLst>
          </p:cNvPr>
          <p:cNvSpPr>
            <a:spLocks noGrp="1"/>
          </p:cNvSpPr>
          <p:nvPr>
            <p:ph type="sldNum" sz="quarter" idx="12"/>
          </p:nvPr>
        </p:nvSpPr>
        <p:spPr/>
        <p:txBody>
          <a:bodyPr/>
          <a:lstStyle/>
          <a:p>
            <a:fld id="{772AD97A-4EE5-4134-952F-E148AF3C2668}" type="slidenum">
              <a:rPr lang="en-US" smtClean="0"/>
              <a:pPr/>
              <a:t>37</a:t>
            </a:fld>
            <a:endParaRPr lang="en-US" dirty="0"/>
          </a:p>
        </p:txBody>
      </p:sp>
      <p:sp>
        <p:nvSpPr>
          <p:cNvPr id="5" name="Content Placeholder 4">
            <a:extLst>
              <a:ext uri="{FF2B5EF4-FFF2-40B4-BE49-F238E27FC236}">
                <a16:creationId xmlns:a16="http://schemas.microsoft.com/office/drawing/2014/main" id="{BCC9616A-AABB-BF0A-F623-30E0E4D7206B}"/>
              </a:ext>
            </a:extLst>
          </p:cNvPr>
          <p:cNvSpPr>
            <a:spLocks noGrp="1"/>
          </p:cNvSpPr>
          <p:nvPr>
            <p:ph idx="1"/>
          </p:nvPr>
        </p:nvSpPr>
        <p:spPr>
          <a:xfrm>
            <a:off x="169333" y="1409251"/>
            <a:ext cx="11836400" cy="5199155"/>
          </a:xfrm>
        </p:spPr>
        <p:txBody>
          <a:bodyPr anchor="ctr">
            <a:normAutofit fontScale="92500" lnSpcReduction="20000"/>
          </a:bodyPr>
          <a:lstStyle/>
          <a:p>
            <a:pPr>
              <a:lnSpc>
                <a:spcPct val="110000"/>
              </a:lnSpc>
              <a:spcBef>
                <a:spcPts val="0"/>
              </a:spcBef>
              <a:spcAft>
                <a:spcPts val="1200"/>
              </a:spcAft>
            </a:pPr>
            <a:r>
              <a:rPr lang="en-US" sz="3200" b="1" i="1" dirty="0"/>
              <a:t>Johnson v. United States Congress</a:t>
            </a:r>
          </a:p>
          <a:p>
            <a:pPr lvl="1">
              <a:lnSpc>
                <a:spcPct val="110000"/>
              </a:lnSpc>
              <a:spcBef>
                <a:spcPts val="0"/>
              </a:spcBef>
              <a:spcAft>
                <a:spcPts val="600"/>
              </a:spcAft>
            </a:pPr>
            <a:r>
              <a:rPr lang="en-US" sz="2800" dirty="0"/>
              <a:t>Prior to VJRA, the Supreme Court held that U.S. courts of general jurisdiction could hear claims involving constitutional violations.</a:t>
            </a:r>
          </a:p>
          <a:p>
            <a:pPr lvl="2">
              <a:lnSpc>
                <a:spcPct val="110000"/>
              </a:lnSpc>
              <a:spcBef>
                <a:spcPts val="0"/>
              </a:spcBef>
              <a:spcAft>
                <a:spcPts val="600"/>
              </a:spcAft>
            </a:pPr>
            <a:r>
              <a:rPr lang="en-US" sz="2600" dirty="0"/>
              <a:t>This is how </a:t>
            </a:r>
            <a:r>
              <a:rPr lang="en-US" sz="2600" i="1" dirty="0"/>
              <a:t>Nehmer</a:t>
            </a:r>
            <a:r>
              <a:rPr lang="en-US" sz="2600" dirty="0"/>
              <a:t> was decided prior to the VJRA.</a:t>
            </a:r>
          </a:p>
          <a:p>
            <a:pPr lvl="1">
              <a:lnSpc>
                <a:spcPct val="110000"/>
              </a:lnSpc>
              <a:spcBef>
                <a:spcPts val="0"/>
              </a:spcBef>
              <a:spcAft>
                <a:spcPts val="600"/>
              </a:spcAft>
            </a:pPr>
            <a:r>
              <a:rPr lang="en-US" sz="2800" dirty="0"/>
              <a:t>Beginning with </a:t>
            </a:r>
            <a:r>
              <a:rPr lang="en-US" sz="2800" i="1" dirty="0"/>
              <a:t>Veterans for Common Sense</a:t>
            </a:r>
            <a:r>
              <a:rPr lang="en-US" sz="2800" dirty="0"/>
              <a:t> in 2012, some courts have held that the VJRA eliminated all jurisdiction over veterans benefits in courts other than the CAVC.</a:t>
            </a:r>
          </a:p>
          <a:p>
            <a:pPr lvl="1">
              <a:lnSpc>
                <a:spcPct val="110000"/>
              </a:lnSpc>
              <a:spcBef>
                <a:spcPts val="0"/>
              </a:spcBef>
              <a:spcAft>
                <a:spcPts val="600"/>
              </a:spcAft>
            </a:pPr>
            <a:r>
              <a:rPr lang="en-US" sz="2800" dirty="0"/>
              <a:t>However, the CAVC is not a trial court, so it has no ability to receive evidence and make factual findings.  </a:t>
            </a:r>
          </a:p>
          <a:p>
            <a:pPr lvl="1">
              <a:lnSpc>
                <a:spcPct val="110000"/>
              </a:lnSpc>
              <a:spcBef>
                <a:spcPts val="0"/>
              </a:spcBef>
              <a:spcAft>
                <a:spcPts val="600"/>
              </a:spcAft>
            </a:pPr>
            <a:r>
              <a:rPr lang="en-US" sz="2800" dirty="0"/>
              <a:t>If the Supreme Court affirms, a veteran trying to make a constitutional challenge must go through VA for evidence development and initial fact finding.</a:t>
            </a:r>
          </a:p>
        </p:txBody>
      </p:sp>
    </p:spTree>
    <p:custDataLst>
      <p:tags r:id="rId1"/>
    </p:custDataLst>
    <p:extLst>
      <p:ext uri="{BB962C8B-B14F-4D97-AF65-F5344CB8AC3E}">
        <p14:creationId xmlns:p14="http://schemas.microsoft.com/office/powerpoint/2010/main" val="11258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FEF7-97B9-13F5-75D5-4C616D5ADC21}"/>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DCFF929-7B1B-D2F0-35A9-E8C3279AE94F}"/>
              </a:ext>
            </a:extLst>
          </p:cNvPr>
          <p:cNvSpPr txBox="1">
            <a:spLocks/>
          </p:cNvSpPr>
          <p:nvPr/>
        </p:nvSpPr>
        <p:spPr>
          <a:xfrm>
            <a:off x="557048" y="4405739"/>
            <a:ext cx="11151476" cy="2216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Regulatory Updates</a:t>
            </a:r>
          </a:p>
          <a:p>
            <a:pPr marL="0" indent="0">
              <a:buFont typeface="Arial" panose="020B0604020202020204" pitchFamily="34" charset="0"/>
              <a:buNone/>
            </a:pPr>
            <a:endParaRPr lang="en-US" sz="5400" dirty="0"/>
          </a:p>
        </p:txBody>
      </p:sp>
      <p:sp>
        <p:nvSpPr>
          <p:cNvPr id="2" name="Slide Number Placeholder 1">
            <a:extLst>
              <a:ext uri="{FF2B5EF4-FFF2-40B4-BE49-F238E27FC236}">
                <a16:creationId xmlns:a16="http://schemas.microsoft.com/office/drawing/2014/main" id="{13487DC2-D18E-36CF-F7D0-D918B156488F}"/>
              </a:ext>
            </a:extLst>
          </p:cNvPr>
          <p:cNvSpPr>
            <a:spLocks noGrp="1"/>
          </p:cNvSpPr>
          <p:nvPr>
            <p:ph type="sldNum" sz="quarter" idx="12"/>
          </p:nvPr>
        </p:nvSpPr>
        <p:spPr/>
        <p:txBody>
          <a:bodyPr/>
          <a:lstStyle/>
          <a:p>
            <a:fld id="{772AD97A-4EE5-4134-952F-E148AF3C2668}" type="slidenum">
              <a:rPr lang="en-US" smtClean="0"/>
              <a:pPr/>
              <a:t>38</a:t>
            </a:fld>
            <a:endParaRPr lang="en-US" dirty="0"/>
          </a:p>
        </p:txBody>
      </p:sp>
      <p:pic>
        <p:nvPicPr>
          <p:cNvPr id="2050" name="Picture 2" descr="Federal Register - Wikipedia">
            <a:extLst>
              <a:ext uri="{FF2B5EF4-FFF2-40B4-BE49-F238E27FC236}">
                <a16:creationId xmlns:a16="http://schemas.microsoft.com/office/drawing/2014/main" id="{29DF2051-4F0C-DEA0-70AD-00738C73F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1482" y="1466903"/>
            <a:ext cx="3737042" cy="523646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321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A8BD-416B-402B-A1FC-057F84EE5BDF}"/>
              </a:ext>
            </a:extLst>
          </p:cNvPr>
          <p:cNvSpPr>
            <a:spLocks noGrp="1"/>
          </p:cNvSpPr>
          <p:nvPr>
            <p:ph type="title"/>
          </p:nvPr>
        </p:nvSpPr>
        <p:spPr/>
        <p:txBody>
          <a:bodyPr/>
          <a:lstStyle/>
          <a:p>
            <a:r>
              <a:rPr lang="en-US" dirty="0"/>
              <a:t>ICD Codes</a:t>
            </a:r>
          </a:p>
        </p:txBody>
      </p:sp>
      <p:sp>
        <p:nvSpPr>
          <p:cNvPr id="4" name="Slide Number Placeholder 3">
            <a:extLst>
              <a:ext uri="{FF2B5EF4-FFF2-40B4-BE49-F238E27FC236}">
                <a16:creationId xmlns:a16="http://schemas.microsoft.com/office/drawing/2014/main" id="{66F07085-3663-494D-A891-00BD46A4B7C4}"/>
              </a:ext>
            </a:extLst>
          </p:cNvPr>
          <p:cNvSpPr>
            <a:spLocks noGrp="1"/>
          </p:cNvSpPr>
          <p:nvPr>
            <p:ph type="sldNum" sz="quarter" idx="12"/>
          </p:nvPr>
        </p:nvSpPr>
        <p:spPr/>
        <p:txBody>
          <a:bodyPr/>
          <a:lstStyle/>
          <a:p>
            <a:fld id="{772AD97A-4EE5-4134-952F-E148AF3C2668}" type="slidenum">
              <a:rPr lang="en-US" smtClean="0"/>
              <a:pPr/>
              <a:t>39</a:t>
            </a:fld>
            <a:endParaRPr lang="en-US" dirty="0"/>
          </a:p>
        </p:txBody>
      </p:sp>
      <p:sp>
        <p:nvSpPr>
          <p:cNvPr id="5" name="Content Placeholder 4">
            <a:extLst>
              <a:ext uri="{FF2B5EF4-FFF2-40B4-BE49-F238E27FC236}">
                <a16:creationId xmlns:a16="http://schemas.microsoft.com/office/drawing/2014/main" id="{76E42EFF-1887-404A-B18F-18D8E64ECC79}"/>
              </a:ext>
            </a:extLst>
          </p:cNvPr>
          <p:cNvSpPr>
            <a:spLocks noGrp="1"/>
          </p:cNvSpPr>
          <p:nvPr>
            <p:ph idx="1"/>
          </p:nvPr>
        </p:nvSpPr>
        <p:spPr>
          <a:xfrm>
            <a:off x="169332" y="1408767"/>
            <a:ext cx="7515519" cy="5199639"/>
          </a:xfrm>
        </p:spPr>
        <p:txBody>
          <a:bodyPr anchor="ctr">
            <a:noAutofit/>
          </a:bodyPr>
          <a:lstStyle/>
          <a:p>
            <a:r>
              <a:rPr lang="en-US" sz="2600" dirty="0"/>
              <a:t>Medical records use codes issued by the Centers for Medicare &amp; Medicaid Services (CMS).</a:t>
            </a:r>
          </a:p>
          <a:p>
            <a:pPr lvl="1"/>
            <a:r>
              <a:rPr lang="en-US" sz="2600" dirty="0"/>
              <a:t>International Classification of Diseases </a:t>
            </a:r>
            <a:r>
              <a:rPr lang="en-US" sz="2600" b="1" dirty="0"/>
              <a:t>(ICD) codes</a:t>
            </a:r>
            <a:r>
              <a:rPr lang="en-US" sz="2600" dirty="0"/>
              <a:t> allow different health care providers to communicate clearly.</a:t>
            </a:r>
          </a:p>
          <a:p>
            <a:r>
              <a:rPr lang="en-US" sz="2600" dirty="0"/>
              <a:t>Effective </a:t>
            </a:r>
            <a:r>
              <a:rPr lang="en-US" sz="2600" b="1" dirty="0"/>
              <a:t>October 1, 2025</a:t>
            </a:r>
            <a:r>
              <a:rPr lang="en-US" sz="2600" dirty="0"/>
              <a:t>, CMS added a new section to the ICD system:  “T75.8, Other specified effects of external causes.”</a:t>
            </a:r>
          </a:p>
          <a:p>
            <a:pPr lvl="1"/>
            <a:r>
              <a:rPr lang="en-US" sz="2800" dirty="0"/>
              <a:t>This section includes “</a:t>
            </a:r>
            <a:r>
              <a:rPr lang="en-US" sz="2800" b="1" dirty="0"/>
              <a:t>T75.830, Gulf war illness</a:t>
            </a:r>
            <a:r>
              <a:rPr lang="en-US" sz="2800" dirty="0"/>
              <a:t>” and “T75.83, Effects of war theater.”</a:t>
            </a:r>
          </a:p>
        </p:txBody>
      </p:sp>
      <p:pic>
        <p:nvPicPr>
          <p:cNvPr id="6" name="Picture 5">
            <a:extLst>
              <a:ext uri="{FF2B5EF4-FFF2-40B4-BE49-F238E27FC236}">
                <a16:creationId xmlns:a16="http://schemas.microsoft.com/office/drawing/2014/main" id="{AB823225-47BB-EC30-8393-540C5393BE5D}"/>
              </a:ext>
            </a:extLst>
          </p:cNvPr>
          <p:cNvPicPr>
            <a:picLocks noChangeAspect="1"/>
          </p:cNvPicPr>
          <p:nvPr/>
        </p:nvPicPr>
        <p:blipFill>
          <a:blip r:embed="rId3"/>
          <a:stretch>
            <a:fillRect/>
          </a:stretch>
        </p:blipFill>
        <p:spPr>
          <a:xfrm>
            <a:off x="7805744" y="2451175"/>
            <a:ext cx="4199987" cy="3107253"/>
          </a:xfrm>
          <a:prstGeom prst="rect">
            <a:avLst/>
          </a:prstGeom>
          <a:ln w="28575">
            <a:solidFill>
              <a:schemeClr val="accent1"/>
            </a:solidFill>
          </a:ln>
        </p:spPr>
      </p:pic>
    </p:spTree>
    <p:extLst>
      <p:ext uri="{BB962C8B-B14F-4D97-AF65-F5344CB8AC3E}">
        <p14:creationId xmlns:p14="http://schemas.microsoft.com/office/powerpoint/2010/main" val="384318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D18E-1CCB-4491-8EF6-5093D03BE0B1}"/>
              </a:ext>
            </a:extLst>
          </p:cNvPr>
          <p:cNvSpPr>
            <a:spLocks noGrp="1"/>
          </p:cNvSpPr>
          <p:nvPr>
            <p:ph type="title"/>
          </p:nvPr>
        </p:nvSpPr>
        <p:spPr/>
        <p:txBody>
          <a:bodyPr>
            <a:normAutofit/>
          </a:bodyPr>
          <a:lstStyle/>
          <a:p>
            <a:r>
              <a:rPr lang="en-US" sz="5400" dirty="0"/>
              <a:t>CAVC Vacancies</a:t>
            </a:r>
          </a:p>
        </p:txBody>
      </p:sp>
      <p:sp>
        <p:nvSpPr>
          <p:cNvPr id="4" name="Slide Number Placeholder 3">
            <a:extLst>
              <a:ext uri="{FF2B5EF4-FFF2-40B4-BE49-F238E27FC236}">
                <a16:creationId xmlns:a16="http://schemas.microsoft.com/office/drawing/2014/main" id="{9CC63A12-E6D8-41BE-922E-F8358AB678A4}"/>
              </a:ext>
            </a:extLst>
          </p:cNvPr>
          <p:cNvSpPr>
            <a:spLocks noGrp="1"/>
          </p:cNvSpPr>
          <p:nvPr>
            <p:ph type="sldNum" sz="quarter" idx="12"/>
          </p:nvPr>
        </p:nvSpPr>
        <p:spPr/>
        <p:txBody>
          <a:bodyPr/>
          <a:lstStyle/>
          <a:p>
            <a:fld id="{772AD97A-4EE5-4134-952F-E148AF3C2668}" type="slidenum">
              <a:rPr lang="en-US" smtClean="0"/>
              <a:pPr/>
              <a:t>4</a:t>
            </a:fld>
            <a:endParaRPr lang="en-US" dirty="0"/>
          </a:p>
        </p:txBody>
      </p:sp>
      <p:sp>
        <p:nvSpPr>
          <p:cNvPr id="12" name="Content Placeholder 4">
            <a:extLst>
              <a:ext uri="{FF2B5EF4-FFF2-40B4-BE49-F238E27FC236}">
                <a16:creationId xmlns:a16="http://schemas.microsoft.com/office/drawing/2014/main" id="{7EB14CB7-CFA0-4884-976D-EC035CA80F1B}"/>
              </a:ext>
            </a:extLst>
          </p:cNvPr>
          <p:cNvSpPr>
            <a:spLocks noGrp="1"/>
          </p:cNvSpPr>
          <p:nvPr>
            <p:ph idx="1"/>
          </p:nvPr>
        </p:nvSpPr>
        <p:spPr>
          <a:xfrm>
            <a:off x="3863923" y="1541366"/>
            <a:ext cx="8158745" cy="5067039"/>
          </a:xfrm>
        </p:spPr>
        <p:txBody>
          <a:bodyPr anchor="ctr">
            <a:normAutofit fontScale="92500"/>
          </a:bodyPr>
          <a:lstStyle/>
          <a:p>
            <a:pPr>
              <a:lnSpc>
                <a:spcPct val="100000"/>
              </a:lnSpc>
              <a:spcBef>
                <a:spcPts val="600"/>
              </a:spcBef>
              <a:spcAft>
                <a:spcPts val="600"/>
              </a:spcAft>
            </a:pPr>
            <a:r>
              <a:rPr lang="en-US" dirty="0"/>
              <a:t>The CAVC is authorized to have ten judges.</a:t>
            </a:r>
          </a:p>
          <a:p>
            <a:pPr>
              <a:lnSpc>
                <a:spcPct val="100000"/>
              </a:lnSpc>
              <a:spcBef>
                <a:spcPts val="600"/>
              </a:spcBef>
              <a:spcAft>
                <a:spcPts val="600"/>
              </a:spcAft>
            </a:pPr>
            <a:r>
              <a:rPr lang="en-US" dirty="0"/>
              <a:t>The Court has eight judges, one of whom is leaving active status this summer.</a:t>
            </a:r>
          </a:p>
          <a:p>
            <a:pPr>
              <a:lnSpc>
                <a:spcPct val="100000"/>
              </a:lnSpc>
              <a:spcBef>
                <a:spcPts val="600"/>
              </a:spcBef>
              <a:spcAft>
                <a:spcPts val="600"/>
              </a:spcAft>
            </a:pPr>
            <a:r>
              <a:rPr lang="en-US" dirty="0"/>
              <a:t>There are three vacancies that need to be filled.</a:t>
            </a:r>
          </a:p>
          <a:p>
            <a:pPr>
              <a:lnSpc>
                <a:spcPct val="100000"/>
              </a:lnSpc>
              <a:spcBef>
                <a:spcPts val="600"/>
              </a:spcBef>
              <a:spcAft>
                <a:spcPts val="600"/>
              </a:spcAft>
            </a:pPr>
            <a:r>
              <a:rPr lang="en-US" dirty="0"/>
              <a:t>Currently, there are no nominations for these vacancies even though the first vacancy has existed since then end of 2024.</a:t>
            </a:r>
          </a:p>
          <a:p>
            <a:pPr>
              <a:lnSpc>
                <a:spcPct val="100000"/>
              </a:lnSpc>
              <a:spcBef>
                <a:spcPts val="600"/>
              </a:spcBef>
              <a:spcAft>
                <a:spcPts val="600"/>
              </a:spcAft>
            </a:pPr>
            <a:r>
              <a:rPr lang="en-US" dirty="0"/>
              <a:t>Wait times at the CAVC are very likely to rise if these positions are not filled.</a:t>
            </a:r>
          </a:p>
        </p:txBody>
      </p:sp>
      <p:pic>
        <p:nvPicPr>
          <p:cNvPr id="3074" name="Picture 2" descr="undefined">
            <a:extLst>
              <a:ext uri="{FF2B5EF4-FFF2-40B4-BE49-F238E27FC236}">
                <a16:creationId xmlns:a16="http://schemas.microsoft.com/office/drawing/2014/main" id="{9C811E25-11B3-A172-DF55-53FC28EE2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33" y="2871217"/>
            <a:ext cx="3694590" cy="24073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97269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2CA0-4679-618B-63A7-D9E5304D2579}"/>
              </a:ext>
            </a:extLst>
          </p:cNvPr>
          <p:cNvSpPr>
            <a:spLocks noGrp="1"/>
          </p:cNvSpPr>
          <p:nvPr>
            <p:ph type="title"/>
          </p:nvPr>
        </p:nvSpPr>
        <p:spPr/>
        <p:txBody>
          <a:bodyPr/>
          <a:lstStyle/>
          <a:p>
            <a:r>
              <a:rPr lang="en-US" dirty="0"/>
              <a:t>38 U.S.C. § 1117</a:t>
            </a:r>
          </a:p>
        </p:txBody>
      </p:sp>
      <p:sp>
        <p:nvSpPr>
          <p:cNvPr id="3" name="Slide Number Placeholder 2">
            <a:extLst>
              <a:ext uri="{FF2B5EF4-FFF2-40B4-BE49-F238E27FC236}">
                <a16:creationId xmlns:a16="http://schemas.microsoft.com/office/drawing/2014/main" id="{F0435C1A-E95D-609E-AE0D-40EF97E92E06}"/>
              </a:ext>
            </a:extLst>
          </p:cNvPr>
          <p:cNvSpPr>
            <a:spLocks noGrp="1"/>
          </p:cNvSpPr>
          <p:nvPr>
            <p:ph type="sldNum" sz="quarter" idx="12"/>
          </p:nvPr>
        </p:nvSpPr>
        <p:spPr/>
        <p:txBody>
          <a:bodyPr/>
          <a:lstStyle/>
          <a:p>
            <a:fld id="{772AD97A-4EE5-4134-952F-E148AF3C2668}" type="slidenum">
              <a:rPr lang="en-US" smtClean="0"/>
              <a:pPr/>
              <a:t>40</a:t>
            </a:fld>
            <a:endParaRPr lang="en-US" dirty="0"/>
          </a:p>
        </p:txBody>
      </p:sp>
      <p:sp>
        <p:nvSpPr>
          <p:cNvPr id="5" name="Content Placeholder 4">
            <a:extLst>
              <a:ext uri="{FF2B5EF4-FFF2-40B4-BE49-F238E27FC236}">
                <a16:creationId xmlns:a16="http://schemas.microsoft.com/office/drawing/2014/main" id="{CDE89486-5E0D-8265-88C3-B1C1132E6712}"/>
              </a:ext>
            </a:extLst>
          </p:cNvPr>
          <p:cNvSpPr>
            <a:spLocks noGrp="1"/>
          </p:cNvSpPr>
          <p:nvPr>
            <p:ph idx="1"/>
          </p:nvPr>
        </p:nvSpPr>
        <p:spPr>
          <a:xfrm>
            <a:off x="243191" y="1504393"/>
            <a:ext cx="8881354" cy="3680450"/>
          </a:xfrm>
        </p:spPr>
        <p:txBody>
          <a:bodyPr anchor="ctr">
            <a:normAutofit/>
          </a:bodyPr>
          <a:lstStyle/>
          <a:p>
            <a:pPr marL="0" indent="0">
              <a:lnSpc>
                <a:spcPct val="100000"/>
              </a:lnSpc>
              <a:spcBef>
                <a:spcPts val="0"/>
              </a:spcBef>
              <a:spcAft>
                <a:spcPts val="1200"/>
              </a:spcAft>
              <a:buNone/>
            </a:pPr>
            <a:r>
              <a:rPr lang="en-US" dirty="0"/>
              <a:t>The Gulf War compensation law provides benefits for “undiagnosed illnesses,” “medically unexplained chronic </a:t>
            </a:r>
            <a:r>
              <a:rPr lang="en-US" dirty="0" err="1"/>
              <a:t>multisymptom</a:t>
            </a:r>
            <a:r>
              <a:rPr lang="en-US" dirty="0"/>
              <a:t> illness,” and</a:t>
            </a:r>
          </a:p>
          <a:p>
            <a:pPr>
              <a:lnSpc>
                <a:spcPct val="100000"/>
              </a:lnSpc>
              <a:spcBef>
                <a:spcPts val="0"/>
              </a:spcBef>
              <a:spcAft>
                <a:spcPts val="1200"/>
              </a:spcAft>
            </a:pPr>
            <a:r>
              <a:rPr lang="en-US" dirty="0"/>
              <a:t>“Any </a:t>
            </a:r>
            <a:r>
              <a:rPr lang="en-US" b="1" dirty="0"/>
              <a:t>diagnosed</a:t>
            </a:r>
            <a:r>
              <a:rPr lang="en-US" dirty="0"/>
              <a:t> illness that the Secretary determines in regulations prescribed under subsection (c) warrants a presumption of service-connection.”</a:t>
            </a:r>
          </a:p>
        </p:txBody>
      </p:sp>
      <p:sp>
        <p:nvSpPr>
          <p:cNvPr id="4" name="Rectangle: Rounded Corners 3">
            <a:extLst>
              <a:ext uri="{FF2B5EF4-FFF2-40B4-BE49-F238E27FC236}">
                <a16:creationId xmlns:a16="http://schemas.microsoft.com/office/drawing/2014/main" id="{233C83EE-B80E-9FF4-BDED-D17DEC72F40D}"/>
              </a:ext>
            </a:extLst>
          </p:cNvPr>
          <p:cNvSpPr/>
          <p:nvPr/>
        </p:nvSpPr>
        <p:spPr>
          <a:xfrm>
            <a:off x="847297" y="5077839"/>
            <a:ext cx="7673141" cy="1354065"/>
          </a:xfrm>
          <a:prstGeom prst="roundRect">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latin typeface="Verdana" panose="020B0604030504040204" pitchFamily="34" charset="0"/>
                <a:ea typeface="Verdana" panose="020B0604030504040204" pitchFamily="34" charset="0"/>
              </a:rPr>
              <a:t>It is up to VA to promulgate a regulation that makes conditions diagnosed under this new ICD code presumptive.</a:t>
            </a:r>
            <a:endParaRPr lang="en-US" sz="2400" dirty="0">
              <a:solidFill>
                <a:schemeClr val="tx1"/>
              </a:solidFill>
              <a:latin typeface="Verdana" panose="020B0604030504040204" pitchFamily="34" charset="0"/>
              <a:ea typeface="Verdana" panose="020B0604030504040204" pitchFamily="34" charset="0"/>
            </a:endParaRPr>
          </a:p>
        </p:txBody>
      </p:sp>
      <p:pic>
        <p:nvPicPr>
          <p:cNvPr id="6146" name="Picture 2" descr="New FDA warnings on Cipro may tie into Gulf War illness">
            <a:extLst>
              <a:ext uri="{FF2B5EF4-FFF2-40B4-BE49-F238E27FC236}">
                <a16:creationId xmlns:a16="http://schemas.microsoft.com/office/drawing/2014/main" id="{086F4DD8-80D0-EF62-5053-27C277B5B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167" y="3064747"/>
            <a:ext cx="3423532" cy="315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2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CD879-D6C0-38F5-B1CD-FE93AAE4B23B}"/>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7B606C8-3BD3-AEB6-57A9-5F478973FE91}"/>
              </a:ext>
            </a:extLst>
          </p:cNvPr>
          <p:cNvSpPr txBox="1">
            <a:spLocks/>
          </p:cNvSpPr>
          <p:nvPr/>
        </p:nvSpPr>
        <p:spPr>
          <a:xfrm>
            <a:off x="557048" y="4405739"/>
            <a:ext cx="11151476" cy="2216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M21-1 Updates</a:t>
            </a:r>
          </a:p>
          <a:p>
            <a:pPr marL="0" indent="0">
              <a:buFont typeface="Arial" panose="020B0604020202020204" pitchFamily="34" charset="0"/>
              <a:buNone/>
            </a:pPr>
            <a:endParaRPr lang="en-US" sz="5400" dirty="0"/>
          </a:p>
        </p:txBody>
      </p:sp>
      <p:sp>
        <p:nvSpPr>
          <p:cNvPr id="2" name="Slide Number Placeholder 1">
            <a:extLst>
              <a:ext uri="{FF2B5EF4-FFF2-40B4-BE49-F238E27FC236}">
                <a16:creationId xmlns:a16="http://schemas.microsoft.com/office/drawing/2014/main" id="{17EC5465-8E11-0ACF-95D8-6824A113F918}"/>
              </a:ext>
            </a:extLst>
          </p:cNvPr>
          <p:cNvSpPr>
            <a:spLocks noGrp="1"/>
          </p:cNvSpPr>
          <p:nvPr>
            <p:ph type="sldNum" sz="quarter" idx="12"/>
          </p:nvPr>
        </p:nvSpPr>
        <p:spPr/>
        <p:txBody>
          <a:bodyPr/>
          <a:lstStyle/>
          <a:p>
            <a:fld id="{772AD97A-4EE5-4134-952F-E148AF3C2668}" type="slidenum">
              <a:rPr lang="en-US" smtClean="0"/>
              <a:pPr/>
              <a:t>41</a:t>
            </a:fld>
            <a:endParaRPr lang="en-US" dirty="0"/>
          </a:p>
        </p:txBody>
      </p:sp>
      <p:pic>
        <p:nvPicPr>
          <p:cNvPr id="1026" name="Picture 2">
            <a:extLst>
              <a:ext uri="{FF2B5EF4-FFF2-40B4-BE49-F238E27FC236}">
                <a16:creationId xmlns:a16="http://schemas.microsoft.com/office/drawing/2014/main" id="{4EC6A36A-08AE-8305-1273-897E8A8E0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771" y="1496845"/>
            <a:ext cx="4012058" cy="51876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5983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0B6F-1B02-7636-49CF-14B437EAE80B}"/>
              </a:ext>
            </a:extLst>
          </p:cNvPr>
          <p:cNvSpPr>
            <a:spLocks noGrp="1"/>
          </p:cNvSpPr>
          <p:nvPr>
            <p:ph type="title"/>
          </p:nvPr>
        </p:nvSpPr>
        <p:spPr/>
        <p:txBody>
          <a:bodyPr/>
          <a:lstStyle/>
          <a:p>
            <a:r>
              <a:rPr lang="en-US" dirty="0"/>
              <a:t>M21-1 Question</a:t>
            </a:r>
          </a:p>
        </p:txBody>
      </p:sp>
      <p:sp>
        <p:nvSpPr>
          <p:cNvPr id="3" name="Slide Number Placeholder 2">
            <a:extLst>
              <a:ext uri="{FF2B5EF4-FFF2-40B4-BE49-F238E27FC236}">
                <a16:creationId xmlns:a16="http://schemas.microsoft.com/office/drawing/2014/main" id="{A4133D92-C2B2-1556-0C93-E2EC570E8B92}"/>
              </a:ext>
            </a:extLst>
          </p:cNvPr>
          <p:cNvSpPr>
            <a:spLocks noGrp="1"/>
          </p:cNvSpPr>
          <p:nvPr>
            <p:ph type="sldNum" sz="quarter" idx="12"/>
          </p:nvPr>
        </p:nvSpPr>
        <p:spPr/>
        <p:txBody>
          <a:bodyPr/>
          <a:lstStyle/>
          <a:p>
            <a:fld id="{772AD97A-4EE5-4134-952F-E148AF3C2668}" type="slidenum">
              <a:rPr lang="en-US" smtClean="0"/>
              <a:pPr/>
              <a:t>42</a:t>
            </a:fld>
            <a:endParaRPr lang="en-US" dirty="0"/>
          </a:p>
        </p:txBody>
      </p:sp>
      <p:sp>
        <p:nvSpPr>
          <p:cNvPr id="4" name="Content Placeholder 3">
            <a:extLst>
              <a:ext uri="{FF2B5EF4-FFF2-40B4-BE49-F238E27FC236}">
                <a16:creationId xmlns:a16="http://schemas.microsoft.com/office/drawing/2014/main" id="{8DD93F4F-FB06-DD92-78BB-E8F7BAE80CF3}"/>
              </a:ext>
            </a:extLst>
          </p:cNvPr>
          <p:cNvSpPr>
            <a:spLocks noGrp="1"/>
          </p:cNvSpPr>
          <p:nvPr>
            <p:ph idx="1"/>
          </p:nvPr>
        </p:nvSpPr>
        <p:spPr/>
        <p:txBody>
          <a:bodyPr>
            <a:normAutofit lnSpcReduction="10000"/>
          </a:bodyPr>
          <a:lstStyle/>
          <a:p>
            <a:pPr marL="0" indent="0">
              <a:lnSpc>
                <a:spcPct val="110000"/>
              </a:lnSpc>
              <a:buNone/>
            </a:pPr>
            <a:r>
              <a:rPr lang="en-US" sz="3200" dirty="0"/>
              <a:t>Provisions of the M21-1 are binding on the Board.  True or false?</a:t>
            </a:r>
          </a:p>
          <a:p>
            <a:pPr marL="0" indent="0">
              <a:lnSpc>
                <a:spcPct val="110000"/>
              </a:lnSpc>
              <a:buNone/>
            </a:pPr>
            <a:endParaRPr lang="en-US" sz="3200" dirty="0"/>
          </a:p>
          <a:p>
            <a:pPr marL="0" indent="0">
              <a:lnSpc>
                <a:spcPct val="110000"/>
              </a:lnSpc>
              <a:buNone/>
            </a:pPr>
            <a:endParaRPr lang="en-US" sz="3200" dirty="0"/>
          </a:p>
          <a:p>
            <a:pPr marL="0" indent="0">
              <a:lnSpc>
                <a:spcPct val="110000"/>
              </a:lnSpc>
              <a:buNone/>
            </a:pPr>
            <a:endParaRPr lang="en-US" sz="3200" dirty="0"/>
          </a:p>
          <a:p>
            <a:pPr marL="0" indent="0">
              <a:lnSpc>
                <a:spcPct val="110000"/>
              </a:lnSpc>
              <a:buNone/>
            </a:pPr>
            <a:endParaRPr lang="en-US" sz="3200" dirty="0"/>
          </a:p>
          <a:p>
            <a:pPr marL="514350" lvl="0" indent="-514350">
              <a:lnSpc>
                <a:spcPct val="110000"/>
              </a:lnSpc>
              <a:buAutoNum type="alphaUcPeriod"/>
            </a:pPr>
            <a:r>
              <a:rPr lang="en-US" sz="3200" b="1" dirty="0">
                <a:solidFill>
                  <a:schemeClr val="accent5"/>
                </a:solidFill>
              </a:rPr>
              <a:t>True.</a:t>
            </a:r>
          </a:p>
          <a:p>
            <a:pPr marL="514350" lvl="0" indent="-514350">
              <a:lnSpc>
                <a:spcPct val="110000"/>
              </a:lnSpc>
              <a:buAutoNum type="alphaUcPeriod"/>
            </a:pPr>
            <a:r>
              <a:rPr lang="en-US" sz="3200" b="1" dirty="0">
                <a:solidFill>
                  <a:schemeClr val="accent6"/>
                </a:solidFill>
              </a:rPr>
              <a:t>False.</a:t>
            </a:r>
          </a:p>
        </p:txBody>
      </p:sp>
      <p:sp>
        <p:nvSpPr>
          <p:cNvPr id="5" name="answerA">
            <a:extLst>
              <a:ext uri="{FF2B5EF4-FFF2-40B4-BE49-F238E27FC236}">
                <a16:creationId xmlns:a16="http://schemas.microsoft.com/office/drawing/2014/main" id="{6390A523-BB74-7D61-C27E-E3281BF7595B}"/>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D995E654-BEA2-1F96-698D-02CB9060DC78}"/>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982AACCB-D1D4-F433-014A-90CB1C7FE623}"/>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E904D18C-AFBF-2601-ABD0-A68E0B4C33D3}"/>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3C78BDB7-DE72-630E-8543-6C6B071DA8D5}"/>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A49761F4-77F5-1E5E-8099-07768B795106}"/>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1" name="pp_status">
            <a:extLst>
              <a:ext uri="{FF2B5EF4-FFF2-40B4-BE49-F238E27FC236}">
                <a16:creationId xmlns:a16="http://schemas.microsoft.com/office/drawing/2014/main" id="{25D05AC7-AE8F-41A8-C6B7-A4BB91FA376F}"/>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62433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55E5-E8F5-34A3-456D-C1C35690A0AD}"/>
              </a:ext>
            </a:extLst>
          </p:cNvPr>
          <p:cNvSpPr>
            <a:spLocks noGrp="1"/>
          </p:cNvSpPr>
          <p:nvPr>
            <p:ph type="title"/>
          </p:nvPr>
        </p:nvSpPr>
        <p:spPr/>
        <p:txBody>
          <a:bodyPr/>
          <a:lstStyle/>
          <a:p>
            <a:r>
              <a:rPr lang="en-US" dirty="0"/>
              <a:t>M21-1 Answer</a:t>
            </a:r>
          </a:p>
        </p:txBody>
      </p:sp>
      <p:sp>
        <p:nvSpPr>
          <p:cNvPr id="3" name="Slide Number Placeholder 2">
            <a:extLst>
              <a:ext uri="{FF2B5EF4-FFF2-40B4-BE49-F238E27FC236}">
                <a16:creationId xmlns:a16="http://schemas.microsoft.com/office/drawing/2014/main" id="{CB01F7C3-3519-388E-BCCB-4780549DC130}"/>
              </a:ext>
            </a:extLst>
          </p:cNvPr>
          <p:cNvSpPr>
            <a:spLocks noGrp="1"/>
          </p:cNvSpPr>
          <p:nvPr>
            <p:ph type="sldNum" sz="quarter" idx="12"/>
          </p:nvPr>
        </p:nvSpPr>
        <p:spPr/>
        <p:txBody>
          <a:bodyPr/>
          <a:lstStyle/>
          <a:p>
            <a:fld id="{772AD97A-4EE5-4134-952F-E148AF3C2668}" type="slidenum">
              <a:rPr lang="en-US" smtClean="0"/>
              <a:pPr/>
              <a:t>43</a:t>
            </a:fld>
            <a:endParaRPr lang="en-US" dirty="0"/>
          </a:p>
        </p:txBody>
      </p:sp>
      <p:sp>
        <p:nvSpPr>
          <p:cNvPr id="4" name="Content Placeholder 3">
            <a:extLst>
              <a:ext uri="{FF2B5EF4-FFF2-40B4-BE49-F238E27FC236}">
                <a16:creationId xmlns:a16="http://schemas.microsoft.com/office/drawing/2014/main" id="{FD93ACC2-BACF-4E9E-3C48-F9C5E86F3E2A}"/>
              </a:ext>
            </a:extLst>
          </p:cNvPr>
          <p:cNvSpPr>
            <a:spLocks noGrp="1"/>
          </p:cNvSpPr>
          <p:nvPr>
            <p:ph idx="1"/>
          </p:nvPr>
        </p:nvSpPr>
        <p:spPr/>
        <p:txBody>
          <a:bodyPr>
            <a:normAutofit fontScale="92500"/>
          </a:bodyPr>
          <a:lstStyle/>
          <a:p>
            <a:pPr marL="514350" indent="-514350">
              <a:lnSpc>
                <a:spcPct val="100000"/>
              </a:lnSpc>
              <a:buFont typeface="+mj-lt"/>
              <a:buAutoNum type="alphaUcPeriod" startAt="2"/>
            </a:pPr>
            <a:r>
              <a:rPr lang="en-US" b="1" dirty="0">
                <a:solidFill>
                  <a:schemeClr val="accent6"/>
                </a:solidFill>
              </a:rPr>
              <a:t>False.</a:t>
            </a:r>
          </a:p>
          <a:p>
            <a:pPr>
              <a:lnSpc>
                <a:spcPct val="100000"/>
              </a:lnSpc>
            </a:pPr>
            <a:r>
              <a:rPr lang="en-US" dirty="0"/>
              <a:t>The purpose of the M21-1 is to promote consistent decision making by the non-attorney adjudicators at the regional offices, who must decide large volumes of cases in limited amounts of time.  </a:t>
            </a:r>
          </a:p>
          <a:p>
            <a:pPr>
              <a:lnSpc>
                <a:spcPct val="100000"/>
              </a:lnSpc>
            </a:pPr>
            <a:r>
              <a:rPr lang="en-US" dirty="0"/>
              <a:t>The M21-1 is not generally binding on the more sophisticated, legally trained adjudicators at the Board who often handle more complex and unusual fact patterns that are less amenable to accurate resolution through bright-line rules.  </a:t>
            </a:r>
            <a:r>
              <a:rPr lang="en-US" i="1" dirty="0"/>
              <a:t>See</a:t>
            </a:r>
            <a:r>
              <a:rPr lang="en-US" dirty="0"/>
              <a:t>, </a:t>
            </a:r>
            <a:r>
              <a:rPr lang="en-US" i="1" dirty="0"/>
              <a:t>e.g.</a:t>
            </a:r>
            <a:r>
              <a:rPr lang="en-US" dirty="0"/>
              <a:t>, </a:t>
            </a:r>
            <a:r>
              <a:rPr lang="en-US" i="1" dirty="0"/>
              <a:t>Gray v. Sec'y of Veterans Affairs</a:t>
            </a:r>
            <a:r>
              <a:rPr lang="en-US" dirty="0"/>
              <a:t>, 875 F.3d 1102 (Fed. Cir. 2017).</a:t>
            </a:r>
          </a:p>
          <a:p>
            <a:pPr>
              <a:lnSpc>
                <a:spcPct val="100000"/>
              </a:lnSpc>
            </a:pPr>
            <a:r>
              <a:rPr lang="en-US" dirty="0"/>
              <a:t>However, the Board must address potentially relevant M21-1 provisions to ensure that similar Veterans are treated consistently.</a:t>
            </a:r>
          </a:p>
        </p:txBody>
      </p:sp>
    </p:spTree>
    <p:extLst>
      <p:ext uri="{BB962C8B-B14F-4D97-AF65-F5344CB8AC3E}">
        <p14:creationId xmlns:p14="http://schemas.microsoft.com/office/powerpoint/2010/main" val="650987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679A-0916-5A7B-CEC8-1671CEFB8BD3}"/>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07CF63-BD2D-84F8-0EAC-74919C3CAF3C}"/>
              </a:ext>
            </a:extLst>
          </p:cNvPr>
          <p:cNvSpPr txBox="1">
            <a:spLocks/>
          </p:cNvSpPr>
          <p:nvPr/>
        </p:nvSpPr>
        <p:spPr>
          <a:xfrm>
            <a:off x="557048" y="4405739"/>
            <a:ext cx="11151476" cy="22167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M21-1 Update </a:t>
            </a:r>
          </a:p>
          <a:p>
            <a:pPr marL="0" indent="0">
              <a:buFont typeface="Arial" panose="020B0604020202020204" pitchFamily="34" charset="0"/>
              <a:buNone/>
            </a:pPr>
            <a:r>
              <a:rPr lang="en-US" sz="5400" dirty="0"/>
              <a:t>Herbicide Claims</a:t>
            </a:r>
          </a:p>
          <a:p>
            <a:pPr marL="0" indent="0">
              <a:buFont typeface="Arial" panose="020B0604020202020204" pitchFamily="34" charset="0"/>
              <a:buNone/>
            </a:pPr>
            <a:r>
              <a:rPr lang="en-US" sz="5400" dirty="0"/>
              <a:t>(Sept. 15, 2025)</a:t>
            </a:r>
            <a:endParaRPr lang="en-US" sz="5400" dirty="0">
              <a:highlight>
                <a:srgbClr val="FFFF00"/>
              </a:highlight>
            </a:endParaRPr>
          </a:p>
        </p:txBody>
      </p:sp>
      <p:sp>
        <p:nvSpPr>
          <p:cNvPr id="2" name="Slide Number Placeholder 1">
            <a:extLst>
              <a:ext uri="{FF2B5EF4-FFF2-40B4-BE49-F238E27FC236}">
                <a16:creationId xmlns:a16="http://schemas.microsoft.com/office/drawing/2014/main" id="{6F1CA6E5-B4D5-0EE3-FFCC-CD84C71B9FD9}"/>
              </a:ext>
            </a:extLst>
          </p:cNvPr>
          <p:cNvSpPr>
            <a:spLocks noGrp="1"/>
          </p:cNvSpPr>
          <p:nvPr>
            <p:ph type="sldNum" sz="quarter" idx="12"/>
          </p:nvPr>
        </p:nvSpPr>
        <p:spPr/>
        <p:txBody>
          <a:bodyPr/>
          <a:lstStyle/>
          <a:p>
            <a:fld id="{772AD97A-4EE5-4134-952F-E148AF3C2668}" type="slidenum">
              <a:rPr lang="en-US" smtClean="0"/>
              <a:pPr/>
              <a:t>44</a:t>
            </a:fld>
            <a:endParaRPr lang="en-US" dirty="0"/>
          </a:p>
        </p:txBody>
      </p:sp>
      <p:pic>
        <p:nvPicPr>
          <p:cNvPr id="7170" name="Picture 2" descr="New interactive map helps 'blue water' Vietnam veterans locate ship  positions">
            <a:extLst>
              <a:ext uri="{FF2B5EF4-FFF2-40B4-BE49-F238E27FC236}">
                <a16:creationId xmlns:a16="http://schemas.microsoft.com/office/drawing/2014/main" id="{1E180092-5FBA-8334-1D00-F19855032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087" y="1507739"/>
            <a:ext cx="4972836" cy="4994240"/>
          </a:xfrm>
          <a:prstGeom prst="rect">
            <a:avLst/>
          </a:prstGeom>
          <a:noFill/>
          <a:ln w="28575">
            <a:solidFill>
              <a:srgbClr val="104C7D"/>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15391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619AE-3EB0-DB3E-2B3F-79AA7A2B7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1B384-9743-1BD1-252B-833F078FD0F2}"/>
              </a:ext>
            </a:extLst>
          </p:cNvPr>
          <p:cNvSpPr>
            <a:spLocks noGrp="1"/>
          </p:cNvSpPr>
          <p:nvPr>
            <p:ph type="title"/>
          </p:nvPr>
        </p:nvSpPr>
        <p:spPr/>
        <p:txBody>
          <a:bodyPr>
            <a:normAutofit/>
          </a:bodyPr>
          <a:lstStyle/>
          <a:p>
            <a:r>
              <a:rPr lang="fr-FR" dirty="0"/>
              <a:t>M21-1, Part VIII, </a:t>
            </a:r>
            <a:r>
              <a:rPr lang="fr-FR" dirty="0" err="1"/>
              <a:t>Subpart</a:t>
            </a:r>
            <a:r>
              <a:rPr lang="fr-FR" dirty="0"/>
              <a:t> i, Ch. 1</a:t>
            </a:r>
            <a:endParaRPr lang="en-US" dirty="0"/>
          </a:p>
        </p:txBody>
      </p:sp>
      <p:sp>
        <p:nvSpPr>
          <p:cNvPr id="4" name="Slide Number Placeholder 3">
            <a:extLst>
              <a:ext uri="{FF2B5EF4-FFF2-40B4-BE49-F238E27FC236}">
                <a16:creationId xmlns:a16="http://schemas.microsoft.com/office/drawing/2014/main" id="{1834D1D4-DFE2-3785-5373-7F074597C2C5}"/>
              </a:ext>
            </a:extLst>
          </p:cNvPr>
          <p:cNvSpPr>
            <a:spLocks noGrp="1"/>
          </p:cNvSpPr>
          <p:nvPr>
            <p:ph type="sldNum" sz="quarter" idx="12"/>
          </p:nvPr>
        </p:nvSpPr>
        <p:spPr/>
        <p:txBody>
          <a:bodyPr/>
          <a:lstStyle/>
          <a:p>
            <a:fld id="{772AD97A-4EE5-4134-952F-E148AF3C2668}" type="slidenum">
              <a:rPr lang="en-US" smtClean="0"/>
              <a:t>45</a:t>
            </a:fld>
            <a:endParaRPr lang="en-US" dirty="0"/>
          </a:p>
        </p:txBody>
      </p:sp>
      <p:sp>
        <p:nvSpPr>
          <p:cNvPr id="5" name="Content Placeholder 4">
            <a:extLst>
              <a:ext uri="{FF2B5EF4-FFF2-40B4-BE49-F238E27FC236}">
                <a16:creationId xmlns:a16="http://schemas.microsoft.com/office/drawing/2014/main" id="{4790F126-DDD1-0E24-ACFA-DEFAB9F22738}"/>
              </a:ext>
            </a:extLst>
          </p:cNvPr>
          <p:cNvSpPr>
            <a:spLocks noGrp="1"/>
          </p:cNvSpPr>
          <p:nvPr>
            <p:ph idx="1"/>
          </p:nvPr>
        </p:nvSpPr>
        <p:spPr/>
        <p:txBody>
          <a:bodyPr anchor="ctr">
            <a:normAutofit/>
          </a:bodyPr>
          <a:lstStyle/>
          <a:p>
            <a:pPr>
              <a:lnSpc>
                <a:spcPct val="100000"/>
              </a:lnSpc>
              <a:spcBef>
                <a:spcPts val="0"/>
              </a:spcBef>
              <a:spcAft>
                <a:spcPts val="1200"/>
              </a:spcAft>
            </a:pPr>
            <a:r>
              <a:rPr lang="en-US" dirty="0"/>
              <a:t>Section A:  Supplemental claims involving a new or modified presumption do not require new and relevant evidence. </a:t>
            </a:r>
          </a:p>
          <a:p>
            <a:pPr>
              <a:lnSpc>
                <a:spcPct val="100000"/>
              </a:lnSpc>
              <a:spcBef>
                <a:spcPts val="0"/>
              </a:spcBef>
              <a:spcAft>
                <a:spcPts val="1200"/>
              </a:spcAft>
            </a:pPr>
            <a:r>
              <a:rPr lang="en-US" dirty="0"/>
              <a:t>Section B.1.b:  Retroactive effective dates under BWNA and </a:t>
            </a:r>
            <a:r>
              <a:rPr lang="en-US" i="1" dirty="0"/>
              <a:t>Nehmer</a:t>
            </a:r>
            <a:r>
              <a:rPr lang="en-US" dirty="0"/>
              <a:t> require service in the Republic of Vietnam.</a:t>
            </a:r>
          </a:p>
          <a:p>
            <a:pPr>
              <a:lnSpc>
                <a:spcPct val="100000"/>
              </a:lnSpc>
              <a:spcBef>
                <a:spcPts val="0"/>
              </a:spcBef>
              <a:spcAft>
                <a:spcPts val="1200"/>
              </a:spcAft>
            </a:pPr>
            <a:r>
              <a:rPr lang="en-US" dirty="0"/>
              <a:t>Section D.4.c.:  “A previously denied claim is considered qualifying for retroactive entitlement </a:t>
            </a:r>
            <a:r>
              <a:rPr lang="en-US" b="1" dirty="0"/>
              <a:t>only</a:t>
            </a:r>
            <a:r>
              <a:rPr lang="en-US" dirty="0"/>
              <a:t> if the reason for denial was a lack of evidence that the disease was incurred or aggravated by the service of the Veteran.”</a:t>
            </a:r>
          </a:p>
          <a:p>
            <a:pPr lvl="1">
              <a:lnSpc>
                <a:spcPct val="100000"/>
              </a:lnSpc>
              <a:spcBef>
                <a:spcPts val="0"/>
              </a:spcBef>
              <a:spcAft>
                <a:spcPts val="1200"/>
              </a:spcAft>
            </a:pPr>
            <a:r>
              <a:rPr lang="en-US" sz="2800" b="1" dirty="0"/>
              <a:t>Directly contrary to </a:t>
            </a:r>
            <a:r>
              <a:rPr lang="en-US" sz="2800" b="1" i="1" dirty="0"/>
              <a:t>Crews v. McDonough</a:t>
            </a:r>
            <a:r>
              <a:rPr lang="en-US" sz="2800" b="1" dirty="0"/>
              <a:t>, 36 Vet. App. 67 (2023).  </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2946470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0D7ED-5810-16F2-9BEE-84B757C1732A}"/>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2E707B4-EBC5-921B-3BC5-17264A22D4D8}"/>
              </a:ext>
            </a:extLst>
          </p:cNvPr>
          <p:cNvSpPr txBox="1">
            <a:spLocks/>
          </p:cNvSpPr>
          <p:nvPr/>
        </p:nvSpPr>
        <p:spPr>
          <a:xfrm>
            <a:off x="557048" y="4405739"/>
            <a:ext cx="11151476" cy="22167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M21-1 Update</a:t>
            </a:r>
          </a:p>
          <a:p>
            <a:pPr marL="0" indent="0">
              <a:buFont typeface="Arial" panose="020B0604020202020204" pitchFamily="34" charset="0"/>
              <a:buNone/>
            </a:pPr>
            <a:r>
              <a:rPr lang="en-US" sz="5400" dirty="0"/>
              <a:t>Hearing Loss Claims</a:t>
            </a:r>
          </a:p>
          <a:p>
            <a:pPr marL="0" indent="0">
              <a:buFont typeface="Arial" panose="020B0604020202020204" pitchFamily="34" charset="0"/>
              <a:buNone/>
            </a:pPr>
            <a:r>
              <a:rPr lang="en-US" sz="5400" dirty="0"/>
              <a:t>(Apr. 30, 2025)</a:t>
            </a:r>
            <a:endParaRPr lang="en-US" sz="5400" dirty="0">
              <a:highlight>
                <a:srgbClr val="FFFF00"/>
              </a:highlight>
            </a:endParaRPr>
          </a:p>
        </p:txBody>
      </p:sp>
      <p:sp>
        <p:nvSpPr>
          <p:cNvPr id="2" name="Slide Number Placeholder 1">
            <a:extLst>
              <a:ext uri="{FF2B5EF4-FFF2-40B4-BE49-F238E27FC236}">
                <a16:creationId xmlns:a16="http://schemas.microsoft.com/office/drawing/2014/main" id="{F3CECCDA-B3EF-58DA-4637-5B72D7F48B71}"/>
              </a:ext>
            </a:extLst>
          </p:cNvPr>
          <p:cNvSpPr>
            <a:spLocks noGrp="1"/>
          </p:cNvSpPr>
          <p:nvPr>
            <p:ph type="sldNum" sz="quarter" idx="12"/>
          </p:nvPr>
        </p:nvSpPr>
        <p:spPr/>
        <p:txBody>
          <a:bodyPr/>
          <a:lstStyle/>
          <a:p>
            <a:fld id="{772AD97A-4EE5-4134-952F-E148AF3C2668}" type="slidenum">
              <a:rPr lang="en-US" smtClean="0"/>
              <a:pPr/>
              <a:t>46</a:t>
            </a:fld>
            <a:endParaRPr lang="en-US" dirty="0"/>
          </a:p>
        </p:txBody>
      </p:sp>
      <p:pic>
        <p:nvPicPr>
          <p:cNvPr id="8196" name="Picture 4" descr="For US Troops, Service-Connected Hearing Loss Is a Big Problem | Military .com">
            <a:extLst>
              <a:ext uri="{FF2B5EF4-FFF2-40B4-BE49-F238E27FC236}">
                <a16:creationId xmlns:a16="http://schemas.microsoft.com/office/drawing/2014/main" id="{368C0CF8-77AE-4FF3-48F7-6FAE32B59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65" y="2050178"/>
            <a:ext cx="4823046" cy="4207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2319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1914-953B-6527-AAAA-6B6664CDC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48043-D892-7960-9A54-865315A6794D}"/>
              </a:ext>
            </a:extLst>
          </p:cNvPr>
          <p:cNvSpPr>
            <a:spLocks noGrp="1"/>
          </p:cNvSpPr>
          <p:nvPr>
            <p:ph type="title"/>
          </p:nvPr>
        </p:nvSpPr>
        <p:spPr/>
        <p:txBody>
          <a:bodyPr>
            <a:normAutofit/>
          </a:bodyPr>
          <a:lstStyle/>
          <a:p>
            <a:r>
              <a:rPr lang="fr-FR" dirty="0"/>
              <a:t>M21-1, Part IV, </a:t>
            </a:r>
            <a:r>
              <a:rPr lang="fr-FR" dirty="0" err="1"/>
              <a:t>Subpart</a:t>
            </a:r>
            <a:r>
              <a:rPr lang="fr-FR" dirty="0"/>
              <a:t> i, Ch. 3</a:t>
            </a:r>
            <a:endParaRPr lang="en-US" dirty="0"/>
          </a:p>
        </p:txBody>
      </p:sp>
      <p:sp>
        <p:nvSpPr>
          <p:cNvPr id="4" name="Slide Number Placeholder 3">
            <a:extLst>
              <a:ext uri="{FF2B5EF4-FFF2-40B4-BE49-F238E27FC236}">
                <a16:creationId xmlns:a16="http://schemas.microsoft.com/office/drawing/2014/main" id="{2308CEC1-5D6E-6D1F-59FD-075417162AA8}"/>
              </a:ext>
            </a:extLst>
          </p:cNvPr>
          <p:cNvSpPr>
            <a:spLocks noGrp="1"/>
          </p:cNvSpPr>
          <p:nvPr>
            <p:ph type="sldNum" sz="quarter" idx="12"/>
          </p:nvPr>
        </p:nvSpPr>
        <p:spPr/>
        <p:txBody>
          <a:bodyPr/>
          <a:lstStyle/>
          <a:p>
            <a:fld id="{772AD97A-4EE5-4134-952F-E148AF3C2668}" type="slidenum">
              <a:rPr lang="en-US" smtClean="0"/>
              <a:t>47</a:t>
            </a:fld>
            <a:endParaRPr lang="en-US" dirty="0"/>
          </a:p>
        </p:txBody>
      </p:sp>
      <p:sp>
        <p:nvSpPr>
          <p:cNvPr id="5" name="Content Placeholder 4">
            <a:extLst>
              <a:ext uri="{FF2B5EF4-FFF2-40B4-BE49-F238E27FC236}">
                <a16:creationId xmlns:a16="http://schemas.microsoft.com/office/drawing/2014/main" id="{E383EA2B-FC4C-A4DD-0469-44486EB6CD7A}"/>
              </a:ext>
            </a:extLst>
          </p:cNvPr>
          <p:cNvSpPr>
            <a:spLocks noGrp="1"/>
          </p:cNvSpPr>
          <p:nvPr>
            <p:ph idx="1"/>
          </p:nvPr>
        </p:nvSpPr>
        <p:spPr/>
        <p:txBody>
          <a:bodyPr anchor="ctr">
            <a:normAutofit lnSpcReduction="10000"/>
          </a:bodyPr>
          <a:lstStyle/>
          <a:p>
            <a:pPr>
              <a:lnSpc>
                <a:spcPct val="110000"/>
              </a:lnSpc>
              <a:spcBef>
                <a:spcPts val="0"/>
              </a:spcBef>
              <a:spcAft>
                <a:spcPts val="600"/>
              </a:spcAft>
            </a:pPr>
            <a:r>
              <a:rPr lang="en-US" dirty="0"/>
              <a:t>Section </a:t>
            </a:r>
            <a:r>
              <a:rPr lang="en-US" b="1" dirty="0"/>
              <a:t>B.1.c</a:t>
            </a:r>
            <a:r>
              <a:rPr lang="en-US" dirty="0"/>
              <a:t>:  “In a case involving service connection (SC) for hearing loss where an etiology opinion is required, the examiner’s rationale </a:t>
            </a:r>
            <a:r>
              <a:rPr lang="en-US" b="1" dirty="0"/>
              <a:t>should not solely discuss that hearing was normal at the times of the Veteran’s enlistment and separation</a:t>
            </a:r>
            <a:r>
              <a:rPr lang="en-US" dirty="0"/>
              <a:t>.</a:t>
            </a:r>
          </a:p>
          <a:p>
            <a:pPr>
              <a:lnSpc>
                <a:spcPct val="110000"/>
              </a:lnSpc>
              <a:spcBef>
                <a:spcPts val="0"/>
              </a:spcBef>
              <a:spcAft>
                <a:spcPts val="600"/>
              </a:spcAft>
            </a:pPr>
            <a:r>
              <a:rPr lang="en-US" dirty="0"/>
              <a:t>Decision makers should not deny SC for hearing loss based on an examiner’s medical opinion rationale which solely discusses that hearing was normal during service to support a conclusion that the current hearing loss is not related to service. </a:t>
            </a:r>
            <a:r>
              <a:rPr lang="en-US" b="1" dirty="0"/>
              <a:t>The examination report should be returned due to an insufficient medical opinion rationale</a:t>
            </a:r>
            <a:r>
              <a:rPr lang="en-US" dirty="0"/>
              <a:t>.”</a:t>
            </a:r>
            <a:endParaRPr lang="en-US" sz="2800" dirty="0">
              <a:solidFill>
                <a:srgbClr val="FF0000"/>
              </a:solidFill>
            </a:endParaRPr>
          </a:p>
        </p:txBody>
      </p:sp>
    </p:spTree>
    <p:custDataLst>
      <p:tags r:id="rId1"/>
    </p:custDataLst>
    <p:extLst>
      <p:ext uri="{BB962C8B-B14F-4D97-AF65-F5344CB8AC3E}">
        <p14:creationId xmlns:p14="http://schemas.microsoft.com/office/powerpoint/2010/main" val="401253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840EE-6745-575E-6028-BC3434E9D654}"/>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FE1E69E-6CBD-9B23-3764-B5D765C9E700}"/>
              </a:ext>
            </a:extLst>
          </p:cNvPr>
          <p:cNvSpPr txBox="1">
            <a:spLocks/>
          </p:cNvSpPr>
          <p:nvPr/>
        </p:nvSpPr>
        <p:spPr>
          <a:xfrm>
            <a:off x="557048" y="4056434"/>
            <a:ext cx="6310680" cy="256603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5400" dirty="0"/>
              <a:t>M21-1 Update</a:t>
            </a:r>
          </a:p>
          <a:p>
            <a:pPr marL="0" indent="0">
              <a:lnSpc>
                <a:spcPct val="120000"/>
              </a:lnSpc>
              <a:spcBef>
                <a:spcPts val="0"/>
              </a:spcBef>
              <a:buFont typeface="Arial" panose="020B0604020202020204" pitchFamily="34" charset="0"/>
              <a:buNone/>
            </a:pPr>
            <a:r>
              <a:rPr lang="en-US" sz="5400" dirty="0"/>
              <a:t>Medical Examinations in PTSD Claims</a:t>
            </a:r>
          </a:p>
          <a:p>
            <a:pPr marL="0" indent="0">
              <a:lnSpc>
                <a:spcPct val="120000"/>
              </a:lnSpc>
              <a:spcBef>
                <a:spcPts val="0"/>
              </a:spcBef>
              <a:buFont typeface="Arial" panose="020B0604020202020204" pitchFamily="34" charset="0"/>
              <a:buNone/>
            </a:pPr>
            <a:r>
              <a:rPr lang="en-US" sz="5400" dirty="0"/>
              <a:t>(Feb. 4, 2025)</a:t>
            </a:r>
            <a:endParaRPr lang="en-US" sz="5400" dirty="0">
              <a:highlight>
                <a:srgbClr val="FFFF00"/>
              </a:highlight>
            </a:endParaRPr>
          </a:p>
        </p:txBody>
      </p:sp>
      <p:sp>
        <p:nvSpPr>
          <p:cNvPr id="2" name="Slide Number Placeholder 1">
            <a:extLst>
              <a:ext uri="{FF2B5EF4-FFF2-40B4-BE49-F238E27FC236}">
                <a16:creationId xmlns:a16="http://schemas.microsoft.com/office/drawing/2014/main" id="{1AE50BD0-20D2-44D5-6566-1B03F87D7AA5}"/>
              </a:ext>
            </a:extLst>
          </p:cNvPr>
          <p:cNvSpPr>
            <a:spLocks noGrp="1"/>
          </p:cNvSpPr>
          <p:nvPr>
            <p:ph type="sldNum" sz="quarter" idx="12"/>
          </p:nvPr>
        </p:nvSpPr>
        <p:spPr/>
        <p:txBody>
          <a:bodyPr/>
          <a:lstStyle/>
          <a:p>
            <a:fld id="{772AD97A-4EE5-4134-952F-E148AF3C2668}" type="slidenum">
              <a:rPr lang="en-US" smtClean="0"/>
              <a:pPr/>
              <a:t>48</a:t>
            </a:fld>
            <a:endParaRPr lang="en-US" dirty="0"/>
          </a:p>
        </p:txBody>
      </p:sp>
      <p:pic>
        <p:nvPicPr>
          <p:cNvPr id="10242" name="Picture 2" descr="Generated image">
            <a:extLst>
              <a:ext uri="{FF2B5EF4-FFF2-40B4-BE49-F238E27FC236}">
                <a16:creationId xmlns:a16="http://schemas.microsoft.com/office/drawing/2014/main" id="{529B9B59-E753-C857-926C-3653163C8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013" y="1421254"/>
            <a:ext cx="3513573" cy="52703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2121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8A45-843A-44F1-F00B-1EECBE79D7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E4423-F161-FF79-8CEB-397066546D4F}"/>
              </a:ext>
            </a:extLst>
          </p:cNvPr>
          <p:cNvSpPr>
            <a:spLocks noGrp="1"/>
          </p:cNvSpPr>
          <p:nvPr>
            <p:ph type="title"/>
          </p:nvPr>
        </p:nvSpPr>
        <p:spPr/>
        <p:txBody>
          <a:bodyPr>
            <a:normAutofit fontScale="90000"/>
          </a:bodyPr>
          <a:lstStyle/>
          <a:p>
            <a:r>
              <a:rPr lang="fr-FR" dirty="0"/>
              <a:t>M21-1, Part VIII, </a:t>
            </a:r>
            <a:r>
              <a:rPr lang="fr-FR" dirty="0" err="1"/>
              <a:t>Subpart</a:t>
            </a:r>
            <a:r>
              <a:rPr lang="fr-FR" dirty="0"/>
              <a:t> iv, Ch. 1</a:t>
            </a:r>
            <a:endParaRPr lang="en-US" dirty="0"/>
          </a:p>
        </p:txBody>
      </p:sp>
      <p:sp>
        <p:nvSpPr>
          <p:cNvPr id="4" name="Slide Number Placeholder 3">
            <a:extLst>
              <a:ext uri="{FF2B5EF4-FFF2-40B4-BE49-F238E27FC236}">
                <a16:creationId xmlns:a16="http://schemas.microsoft.com/office/drawing/2014/main" id="{0024B48D-785B-B93A-7677-1E361A1852B8}"/>
              </a:ext>
            </a:extLst>
          </p:cNvPr>
          <p:cNvSpPr>
            <a:spLocks noGrp="1"/>
          </p:cNvSpPr>
          <p:nvPr>
            <p:ph type="sldNum" sz="quarter" idx="12"/>
          </p:nvPr>
        </p:nvSpPr>
        <p:spPr/>
        <p:txBody>
          <a:bodyPr/>
          <a:lstStyle/>
          <a:p>
            <a:fld id="{772AD97A-4EE5-4134-952F-E148AF3C2668}" type="slidenum">
              <a:rPr lang="en-US" smtClean="0"/>
              <a:t>49</a:t>
            </a:fld>
            <a:endParaRPr lang="en-US" dirty="0"/>
          </a:p>
        </p:txBody>
      </p:sp>
      <p:sp>
        <p:nvSpPr>
          <p:cNvPr id="5" name="Content Placeholder 4">
            <a:extLst>
              <a:ext uri="{FF2B5EF4-FFF2-40B4-BE49-F238E27FC236}">
                <a16:creationId xmlns:a16="http://schemas.microsoft.com/office/drawing/2014/main" id="{53BB4094-5D0A-BEA6-0B67-E0F111138474}"/>
              </a:ext>
            </a:extLst>
          </p:cNvPr>
          <p:cNvSpPr>
            <a:spLocks noGrp="1"/>
          </p:cNvSpPr>
          <p:nvPr>
            <p:ph idx="1"/>
          </p:nvPr>
        </p:nvSpPr>
        <p:spPr/>
        <p:txBody>
          <a:bodyPr anchor="ctr">
            <a:normAutofit lnSpcReduction="10000"/>
          </a:bodyPr>
          <a:lstStyle/>
          <a:p>
            <a:pPr>
              <a:lnSpc>
                <a:spcPct val="110000"/>
              </a:lnSpc>
              <a:spcBef>
                <a:spcPts val="0"/>
              </a:spcBef>
              <a:spcAft>
                <a:spcPts val="600"/>
              </a:spcAft>
            </a:pPr>
            <a:r>
              <a:rPr lang="en-US" dirty="0"/>
              <a:t>Section C.2.a :  Adds note: “The Federal Circuit held in </a:t>
            </a:r>
            <a:r>
              <a:rPr lang="en-US" i="1" dirty="0"/>
              <a:t>AZ</a:t>
            </a:r>
            <a:r>
              <a:rPr lang="en-US" dirty="0"/>
              <a:t> and </a:t>
            </a:r>
            <a:r>
              <a:rPr lang="en-US" i="1" dirty="0"/>
              <a:t>AY v. Shinseki</a:t>
            </a:r>
            <a:r>
              <a:rPr lang="en-US" dirty="0"/>
              <a:t>, 731 F.3d 1303 (Fed. Cir. 2013), that the </a:t>
            </a:r>
            <a:r>
              <a:rPr lang="en-US" b="1" dirty="0"/>
              <a:t>absence of a service record</a:t>
            </a:r>
            <a:r>
              <a:rPr lang="en-US" dirty="0"/>
              <a:t> documenting an unreported sexual assault or a Veteran’s failure to report a claimed assault in service </a:t>
            </a:r>
            <a:r>
              <a:rPr lang="en-US" b="1" dirty="0"/>
              <a:t>may not be treated as pertinent evidence</a:t>
            </a:r>
            <a:r>
              <a:rPr lang="en-US" dirty="0"/>
              <a:t> that the assault did not occur. Accordingly, if an examiner provides a negative medical opinion in response to a request for clinical interpretation of behavioral changes and the examiner uses the absence of a report or documentation of the event in the service records to support the negative opinion, </a:t>
            </a:r>
            <a:r>
              <a:rPr lang="en-US" b="1" dirty="0"/>
              <a:t>then the medical opinion should be returned </a:t>
            </a:r>
            <a:r>
              <a:rPr lang="en-US" dirty="0"/>
              <a:t>as insufficient.”</a:t>
            </a:r>
            <a:endParaRPr lang="en-US" sz="2800" dirty="0">
              <a:solidFill>
                <a:srgbClr val="FF0000"/>
              </a:solidFill>
            </a:endParaRPr>
          </a:p>
        </p:txBody>
      </p:sp>
    </p:spTree>
    <p:custDataLst>
      <p:tags r:id="rId1"/>
    </p:custDataLst>
    <p:extLst>
      <p:ext uri="{BB962C8B-B14F-4D97-AF65-F5344CB8AC3E}">
        <p14:creationId xmlns:p14="http://schemas.microsoft.com/office/powerpoint/2010/main" val="113567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p:txBody>
          <a:bodyPr/>
          <a:lstStyle/>
          <a:p>
            <a:r>
              <a:rPr lang="en-US" dirty="0"/>
              <a:t>Learning Objectives</a:t>
            </a:r>
          </a:p>
        </p:txBody>
      </p:sp>
      <p:sp>
        <p:nvSpPr>
          <p:cNvPr id="5" name="Content Placeholder 4">
            <a:extLst>
              <a:ext uri="{FF2B5EF4-FFF2-40B4-BE49-F238E27FC236}">
                <a16:creationId xmlns:a16="http://schemas.microsoft.com/office/drawing/2014/main" id="{3B300DB1-8928-4C46-8419-4BFEA1D2752A}"/>
              </a:ext>
            </a:extLst>
          </p:cNvPr>
          <p:cNvSpPr>
            <a:spLocks noGrp="1"/>
          </p:cNvSpPr>
          <p:nvPr>
            <p:ph idx="1"/>
          </p:nvPr>
        </p:nvSpPr>
        <p:spPr>
          <a:xfrm>
            <a:off x="520861" y="1456268"/>
            <a:ext cx="11484872" cy="4997586"/>
          </a:xfrm>
        </p:spPr>
        <p:txBody>
          <a:bodyPr anchor="ctr">
            <a:normAutofit/>
          </a:bodyPr>
          <a:lstStyle/>
          <a:p>
            <a:pPr>
              <a:lnSpc>
                <a:spcPct val="100000"/>
              </a:lnSpc>
              <a:spcBef>
                <a:spcPts val="600"/>
              </a:spcBef>
              <a:spcAft>
                <a:spcPts val="600"/>
              </a:spcAft>
            </a:pPr>
            <a:r>
              <a:rPr lang="en-US" sz="3600" b="1" dirty="0"/>
              <a:t>Learn about important recent court decisions.</a:t>
            </a:r>
            <a:endParaRPr lang="en-US" sz="3600" dirty="0"/>
          </a:p>
          <a:p>
            <a:pPr lvl="1">
              <a:lnSpc>
                <a:spcPct val="100000"/>
              </a:lnSpc>
              <a:spcBef>
                <a:spcPts val="1200"/>
              </a:spcBef>
              <a:spcAft>
                <a:spcPts val="1200"/>
              </a:spcAft>
            </a:pPr>
            <a:r>
              <a:rPr lang="en-US" sz="3600" dirty="0"/>
              <a:t>Review the different </a:t>
            </a:r>
            <a:r>
              <a:rPr lang="en-US" sz="3600" b="1" dirty="0"/>
              <a:t>courts above VA</a:t>
            </a:r>
            <a:r>
              <a:rPr lang="en-US" sz="3600" dirty="0"/>
              <a:t>.</a:t>
            </a:r>
          </a:p>
          <a:p>
            <a:pPr lvl="1">
              <a:lnSpc>
                <a:spcPct val="100000"/>
              </a:lnSpc>
              <a:spcBef>
                <a:spcPts val="1200"/>
              </a:spcBef>
              <a:spcAft>
                <a:spcPts val="1200"/>
              </a:spcAft>
            </a:pPr>
            <a:r>
              <a:rPr lang="en-US" sz="3600" dirty="0"/>
              <a:t>Learn about some </a:t>
            </a:r>
            <a:r>
              <a:rPr lang="en-US" sz="3600" b="1" dirty="0"/>
              <a:t>recent court decisions</a:t>
            </a:r>
            <a:r>
              <a:rPr lang="en-US" sz="3600" dirty="0"/>
              <a:t>.</a:t>
            </a:r>
          </a:p>
          <a:p>
            <a:pPr lvl="1">
              <a:lnSpc>
                <a:spcPct val="100000"/>
              </a:lnSpc>
              <a:spcBef>
                <a:spcPts val="1200"/>
              </a:spcBef>
              <a:spcAft>
                <a:spcPts val="1200"/>
              </a:spcAft>
            </a:pPr>
            <a:r>
              <a:rPr lang="en-US" sz="3600" dirty="0"/>
              <a:t>Learn </a:t>
            </a:r>
            <a:r>
              <a:rPr lang="en-US" sz="3600" b="1" dirty="0"/>
              <a:t>arguments to make </a:t>
            </a:r>
            <a:r>
              <a:rPr lang="en-US" sz="3600" dirty="0"/>
              <a:t>based off these recent decisions.</a:t>
            </a:r>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fld id="{772AD97A-4EE5-4134-952F-E148AF3C2668}" type="slidenum">
              <a:rPr lang="en-US" smtClean="0"/>
              <a:pPr/>
              <a:t>5</a:t>
            </a:fld>
            <a:endParaRPr lang="en-US" dirty="0"/>
          </a:p>
        </p:txBody>
      </p:sp>
    </p:spTree>
    <p:custDataLst>
      <p:tags r:id="rId1"/>
    </p:custDataLst>
    <p:extLst>
      <p:ext uri="{BB962C8B-B14F-4D97-AF65-F5344CB8AC3E}">
        <p14:creationId xmlns:p14="http://schemas.microsoft.com/office/powerpoint/2010/main" val="2279154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50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31A0-6924-4E00-87F0-8BD65A0B85A3}"/>
              </a:ext>
            </a:extLst>
          </p:cNvPr>
          <p:cNvSpPr>
            <a:spLocks noGrp="1"/>
          </p:cNvSpPr>
          <p:nvPr>
            <p:ph type="title"/>
          </p:nvPr>
        </p:nvSpPr>
        <p:spPr/>
        <p:txBody>
          <a:bodyPr>
            <a:normAutofit/>
          </a:bodyPr>
          <a:lstStyle/>
          <a:p>
            <a:r>
              <a:rPr lang="en-US" sz="4200" dirty="0"/>
              <a:t>Brief Overview of VA’s Judicial Review</a:t>
            </a:r>
          </a:p>
        </p:txBody>
      </p:sp>
      <p:sp>
        <p:nvSpPr>
          <p:cNvPr id="4" name="Slide Number Placeholder 3">
            <a:extLst>
              <a:ext uri="{FF2B5EF4-FFF2-40B4-BE49-F238E27FC236}">
                <a16:creationId xmlns:a16="http://schemas.microsoft.com/office/drawing/2014/main" id="{3165B41F-1D6A-4FB2-B447-2B07B90881C5}"/>
              </a:ext>
            </a:extLst>
          </p:cNvPr>
          <p:cNvSpPr>
            <a:spLocks noGrp="1"/>
          </p:cNvSpPr>
          <p:nvPr>
            <p:ph type="sldNum" sz="quarter" idx="12"/>
          </p:nvPr>
        </p:nvSpPr>
        <p:spPr/>
        <p:txBody>
          <a:bodyPr/>
          <a:lstStyle/>
          <a:p>
            <a:fld id="{772AD97A-4EE5-4134-952F-E148AF3C2668}" type="slidenum">
              <a:rPr lang="en-US" smtClean="0"/>
              <a:t>6</a:t>
            </a:fld>
            <a:endParaRPr lang="en-US" dirty="0"/>
          </a:p>
        </p:txBody>
      </p:sp>
      <p:sp>
        <p:nvSpPr>
          <p:cNvPr id="5" name="Content Placeholder 4">
            <a:extLst>
              <a:ext uri="{FF2B5EF4-FFF2-40B4-BE49-F238E27FC236}">
                <a16:creationId xmlns:a16="http://schemas.microsoft.com/office/drawing/2014/main" id="{57C75231-A019-4829-99B4-CC24B173456F}"/>
              </a:ext>
            </a:extLst>
          </p:cNvPr>
          <p:cNvSpPr>
            <a:spLocks noGrp="1"/>
          </p:cNvSpPr>
          <p:nvPr>
            <p:ph idx="1"/>
          </p:nvPr>
        </p:nvSpPr>
        <p:spPr>
          <a:xfrm>
            <a:off x="169331" y="1657089"/>
            <a:ext cx="9686613" cy="5111573"/>
          </a:xfrm>
        </p:spPr>
        <p:txBody>
          <a:bodyPr>
            <a:normAutofit fontScale="92500" lnSpcReduction="20000"/>
          </a:bodyPr>
          <a:lstStyle/>
          <a:p>
            <a:pPr>
              <a:lnSpc>
                <a:spcPct val="110000"/>
              </a:lnSpc>
            </a:pPr>
            <a:r>
              <a:rPr lang="en-US" dirty="0"/>
              <a:t>The </a:t>
            </a:r>
            <a:r>
              <a:rPr lang="en-US" b="1" dirty="0"/>
              <a:t>Board of Veterans’ Appeals </a:t>
            </a:r>
            <a:r>
              <a:rPr lang="en-US" dirty="0"/>
              <a:t>(Board) is the highest appellate body </a:t>
            </a:r>
            <a:r>
              <a:rPr lang="en-US" b="1" i="1" dirty="0"/>
              <a:t>within VA</a:t>
            </a:r>
            <a:r>
              <a:rPr lang="en-US" dirty="0"/>
              <a:t>.</a:t>
            </a:r>
          </a:p>
          <a:p>
            <a:pPr>
              <a:lnSpc>
                <a:spcPct val="110000"/>
              </a:lnSpc>
            </a:pPr>
            <a:r>
              <a:rPr lang="en-US" dirty="0"/>
              <a:t>Denials from Board can be appealed to the </a:t>
            </a:r>
            <a:r>
              <a:rPr lang="en-US" b="1" dirty="0"/>
              <a:t>U.S. Court of Appeals for Veterans Claims </a:t>
            </a:r>
            <a:r>
              <a:rPr lang="en-US" dirty="0"/>
              <a:t>(CAVC).</a:t>
            </a:r>
          </a:p>
          <a:p>
            <a:pPr lvl="1">
              <a:lnSpc>
                <a:spcPct val="110000"/>
              </a:lnSpc>
            </a:pPr>
            <a:r>
              <a:rPr lang="en-US" sz="2800" dirty="0"/>
              <a:t>CAVC handles only Board appeals from VA.</a:t>
            </a:r>
          </a:p>
          <a:p>
            <a:pPr lvl="1">
              <a:lnSpc>
                <a:spcPct val="110000"/>
              </a:lnSpc>
            </a:pPr>
            <a:r>
              <a:rPr lang="en-US" sz="2800" dirty="0"/>
              <a:t>Claimants cannot take VA appeals to any other court.</a:t>
            </a:r>
          </a:p>
          <a:p>
            <a:pPr>
              <a:lnSpc>
                <a:spcPct val="110000"/>
              </a:lnSpc>
            </a:pPr>
            <a:r>
              <a:rPr lang="en-US" dirty="0"/>
              <a:t>Denials from CAVC can be appealed to the </a:t>
            </a:r>
            <a:r>
              <a:rPr lang="en-US" b="1" dirty="0"/>
              <a:t>U.S. Court of Appeals for the Federal Circuit </a:t>
            </a:r>
            <a:r>
              <a:rPr lang="en-US" dirty="0"/>
              <a:t>(Fed. Cir.).</a:t>
            </a:r>
          </a:p>
          <a:p>
            <a:pPr lvl="1">
              <a:lnSpc>
                <a:spcPct val="110000"/>
              </a:lnSpc>
            </a:pPr>
            <a:r>
              <a:rPr lang="en-US" sz="2800" dirty="0"/>
              <a:t>Only decides questions of law.</a:t>
            </a:r>
          </a:p>
          <a:p>
            <a:pPr lvl="1">
              <a:lnSpc>
                <a:spcPct val="110000"/>
              </a:lnSpc>
            </a:pPr>
            <a:r>
              <a:rPr lang="en-US" sz="2800" dirty="0"/>
              <a:t>The next and highest court is the U.S. Supreme Court.</a:t>
            </a:r>
          </a:p>
          <a:p>
            <a:pPr marL="0" indent="0">
              <a:lnSpc>
                <a:spcPct val="110000"/>
              </a:lnSpc>
              <a:buNone/>
            </a:pPr>
            <a:endParaRPr lang="en-US" dirty="0"/>
          </a:p>
        </p:txBody>
      </p:sp>
      <p:pic>
        <p:nvPicPr>
          <p:cNvPr id="9" name="Picture 8">
            <a:extLst>
              <a:ext uri="{FF2B5EF4-FFF2-40B4-BE49-F238E27FC236}">
                <a16:creationId xmlns:a16="http://schemas.microsoft.com/office/drawing/2014/main" id="{379395F2-54D9-4981-BDE3-5203AFDA5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3349" y="4015124"/>
            <a:ext cx="1928911" cy="1928911"/>
          </a:xfrm>
          <a:prstGeom prst="rect">
            <a:avLst/>
          </a:prstGeom>
        </p:spPr>
      </p:pic>
      <p:pic>
        <p:nvPicPr>
          <p:cNvPr id="1026" name="Picture 2" descr="Trump Nominates Three Judges at the CAVC | CCK Law">
            <a:extLst>
              <a:ext uri="{FF2B5EF4-FFF2-40B4-BE49-F238E27FC236}">
                <a16:creationId xmlns:a16="http://schemas.microsoft.com/office/drawing/2014/main" id="{75436ADF-F333-4C2F-A198-B6FCE018F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944" y="1726344"/>
            <a:ext cx="1928911" cy="19289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972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1E7A-E451-0E2A-B0CC-FAD66731F88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3F1E8C-7AAB-DB1A-6F47-C9DEB71B83EE}"/>
              </a:ext>
            </a:extLst>
          </p:cNvPr>
          <p:cNvSpPr>
            <a:spLocks noGrp="1"/>
          </p:cNvSpPr>
          <p:nvPr>
            <p:ph type="sldNum" sz="quarter" idx="12"/>
          </p:nvPr>
        </p:nvSpPr>
        <p:spPr/>
        <p:txBody>
          <a:bodyPr/>
          <a:lstStyle/>
          <a:p>
            <a:fld id="{772AD97A-4EE5-4134-952F-E148AF3C2668}" type="slidenum">
              <a:rPr lang="en-US" smtClean="0"/>
              <a:pPr/>
              <a:t>7</a:t>
            </a:fld>
            <a:endParaRPr lang="en-US" dirty="0"/>
          </a:p>
        </p:txBody>
      </p:sp>
      <p:sp>
        <p:nvSpPr>
          <p:cNvPr id="5" name="Content Placeholder 4">
            <a:extLst>
              <a:ext uri="{FF2B5EF4-FFF2-40B4-BE49-F238E27FC236}">
                <a16:creationId xmlns:a16="http://schemas.microsoft.com/office/drawing/2014/main" id="{8947DD1F-55CC-0A09-5A0A-3C2F380A92B9}"/>
              </a:ext>
            </a:extLst>
          </p:cNvPr>
          <p:cNvSpPr>
            <a:spLocks noGrp="1"/>
          </p:cNvSpPr>
          <p:nvPr>
            <p:ph idx="1"/>
          </p:nvPr>
        </p:nvSpPr>
        <p:spPr>
          <a:xfrm>
            <a:off x="137786" y="1456268"/>
            <a:ext cx="6562456" cy="5136035"/>
          </a:xfrm>
        </p:spPr>
        <p:txBody>
          <a:bodyPr anchor="ctr">
            <a:noAutofit/>
          </a:bodyPr>
          <a:lstStyle/>
          <a:p>
            <a:pPr marL="0" indent="0">
              <a:spcBef>
                <a:spcPts val="0"/>
              </a:spcBef>
              <a:buNone/>
            </a:pPr>
            <a:r>
              <a:rPr lang="en-US" sz="4800" b="1" i="1" dirty="0"/>
              <a:t>Ingram v. Collins</a:t>
            </a:r>
          </a:p>
          <a:p>
            <a:pPr marL="0" indent="0">
              <a:spcBef>
                <a:spcPts val="0"/>
              </a:spcBef>
              <a:buNone/>
            </a:pPr>
            <a:r>
              <a:rPr lang="en-US" sz="4800" dirty="0"/>
              <a:t>38 Vet.App. 130</a:t>
            </a:r>
          </a:p>
          <a:p>
            <a:pPr marL="0" indent="0">
              <a:spcBef>
                <a:spcPts val="0"/>
              </a:spcBef>
              <a:buNone/>
            </a:pPr>
            <a:r>
              <a:rPr lang="en-US" sz="4800" dirty="0"/>
              <a:t>(2025)</a:t>
            </a:r>
          </a:p>
        </p:txBody>
      </p:sp>
      <p:pic>
        <p:nvPicPr>
          <p:cNvPr id="1028" name="Picture 4" descr="Car Driving Pain Back Injury Car Driving Pain Back Injury. Bad Posture in pain stock pictures, royalty-free photos &amp; images">
            <a:extLst>
              <a:ext uri="{FF2B5EF4-FFF2-40B4-BE49-F238E27FC236}">
                <a16:creationId xmlns:a16="http://schemas.microsoft.com/office/drawing/2014/main" id="{24B41F1A-F7B5-FA7E-A2D8-A78B90D09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2001094"/>
            <a:ext cx="5691514" cy="3794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94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E791-CE30-0B6C-F8F5-155E4E122AD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2F10E2B-BFA9-E29C-0B5C-DE4C7C5F870E}"/>
              </a:ext>
            </a:extLst>
          </p:cNvPr>
          <p:cNvSpPr>
            <a:spLocks noGrp="1"/>
          </p:cNvSpPr>
          <p:nvPr>
            <p:ph type="sldNum" sz="quarter" idx="12"/>
          </p:nvPr>
        </p:nvSpPr>
        <p:spPr/>
        <p:txBody>
          <a:bodyPr/>
          <a:lstStyle/>
          <a:p>
            <a:fld id="{772AD97A-4EE5-4134-952F-E148AF3C2668}" type="slidenum">
              <a:rPr lang="en-US" smtClean="0"/>
              <a:pPr/>
              <a:t>8</a:t>
            </a:fld>
            <a:endParaRPr lang="en-US" dirty="0"/>
          </a:p>
        </p:txBody>
      </p:sp>
      <p:sp>
        <p:nvSpPr>
          <p:cNvPr id="4" name="Content Placeholder 3">
            <a:extLst>
              <a:ext uri="{FF2B5EF4-FFF2-40B4-BE49-F238E27FC236}">
                <a16:creationId xmlns:a16="http://schemas.microsoft.com/office/drawing/2014/main" id="{229B875B-1FB8-8C08-5337-33127B4CC9D4}"/>
              </a:ext>
            </a:extLst>
          </p:cNvPr>
          <p:cNvSpPr>
            <a:spLocks noGrp="1"/>
          </p:cNvSpPr>
          <p:nvPr>
            <p:ph idx="1"/>
          </p:nvPr>
        </p:nvSpPr>
        <p:spPr>
          <a:xfrm>
            <a:off x="169333" y="1456267"/>
            <a:ext cx="11836400" cy="4855211"/>
          </a:xfrm>
        </p:spPr>
        <p:txBody>
          <a:bodyPr>
            <a:normAutofit fontScale="85000" lnSpcReduction="20000"/>
          </a:bodyPr>
          <a:lstStyle/>
          <a:p>
            <a:pPr marL="0" indent="0">
              <a:lnSpc>
                <a:spcPct val="120000"/>
              </a:lnSpc>
              <a:spcAft>
                <a:spcPts val="1800"/>
              </a:spcAft>
              <a:buNone/>
            </a:pPr>
            <a:r>
              <a:rPr lang="en-US" dirty="0"/>
              <a:t>Veteran Carlton Ingram applied for increased ratings for his back and left ankle.  His medical records indicate that he takes a variety of prescription medications to alleviate his pain and inflammation of these joints.  The Board rated his conditions based upon an examination that considered only the severity of his condition while taking these medications.  Should the Board have evaluated based upon how bad his conditions would be if he were not taking those medications?</a:t>
            </a:r>
          </a:p>
          <a:p>
            <a:pPr marL="514350" indent="-514350">
              <a:lnSpc>
                <a:spcPct val="120000"/>
              </a:lnSpc>
              <a:buFont typeface="Arial" panose="020B0604020202020204" pitchFamily="34" charset="0"/>
              <a:buAutoNum type="alphaUcPeriod"/>
            </a:pPr>
            <a:r>
              <a:rPr lang="en-US" b="1" dirty="0">
                <a:solidFill>
                  <a:schemeClr val="accent5"/>
                </a:solidFill>
              </a:rPr>
              <a:t>No.  Ratings are based only upon the observed effect of a disability.</a:t>
            </a:r>
          </a:p>
          <a:p>
            <a:pPr marL="514350" indent="-514350">
              <a:lnSpc>
                <a:spcPct val="120000"/>
              </a:lnSpc>
              <a:buFont typeface="Arial" panose="020B0604020202020204" pitchFamily="34" charset="0"/>
              <a:buAutoNum type="alphaUcPeriod"/>
            </a:pPr>
            <a:r>
              <a:rPr lang="en-US" b="1" dirty="0">
                <a:solidFill>
                  <a:schemeClr val="accent6"/>
                </a:solidFill>
              </a:rPr>
              <a:t>Yes.  Ratings should not consider the effect of medication on a disability unless the diagnostic codes specifically says so.</a:t>
            </a:r>
          </a:p>
        </p:txBody>
      </p:sp>
      <p:sp>
        <p:nvSpPr>
          <p:cNvPr id="5" name="answerA">
            <a:extLst>
              <a:ext uri="{FF2B5EF4-FFF2-40B4-BE49-F238E27FC236}">
                <a16:creationId xmlns:a16="http://schemas.microsoft.com/office/drawing/2014/main" id="{0439BD24-B505-CF48-4BC3-5E75358EAF3A}"/>
              </a:ext>
            </a:extLst>
          </p:cNvPr>
          <p:cNvSpPr txBox="1"/>
          <p:nvPr/>
        </p:nvSpPr>
        <p:spPr>
          <a:xfrm>
            <a:off x="10350500" y="6096000"/>
            <a:ext cx="482600" cy="38100"/>
          </a:xfrm>
          <a:prstGeom prst="rect">
            <a:avLst/>
          </a:prstGeom>
          <a:solidFill>
            <a:srgbClr val="1673D2">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6" name="letterA">
            <a:extLst>
              <a:ext uri="{FF2B5EF4-FFF2-40B4-BE49-F238E27FC236}">
                <a16:creationId xmlns:a16="http://schemas.microsoft.com/office/drawing/2014/main" id="{A0966229-7296-6E9E-2686-7E5293FF5695}"/>
              </a:ext>
            </a:extLst>
          </p:cNvPr>
          <p:cNvSpPr txBox="1"/>
          <p:nvPr/>
        </p:nvSpPr>
        <p:spPr>
          <a:xfrm>
            <a:off x="10350500" y="6159500"/>
            <a:ext cx="482600" cy="381000"/>
          </a:xfrm>
          <a:prstGeom prst="rect">
            <a:avLst/>
          </a:prstGeom>
          <a:solidFill>
            <a:srgbClr val="1673D2"/>
          </a:solidFill>
        </p:spPr>
        <p:txBody>
          <a:bodyPr vert="horz" rtlCol="0" anchor="b" anchorCtr="0">
            <a:noAutofit/>
          </a:bodyPr>
          <a:lstStyle/>
          <a:p>
            <a:r>
              <a:rPr lang="en-US" sz="1200">
                <a:solidFill>
                  <a:srgbClr val="FFFFFF"/>
                </a:solidFill>
                <a:latin typeface="Segoe UI" panose="020B0502040204020203" pitchFamily="34" charset="0"/>
              </a:rPr>
              <a:t>A</a:t>
            </a:r>
          </a:p>
        </p:txBody>
      </p:sp>
      <p:sp>
        <p:nvSpPr>
          <p:cNvPr id="7" name="answerB">
            <a:extLst>
              <a:ext uri="{FF2B5EF4-FFF2-40B4-BE49-F238E27FC236}">
                <a16:creationId xmlns:a16="http://schemas.microsoft.com/office/drawing/2014/main" id="{8BF812F5-60BE-DE95-69AF-2485021AF47C}"/>
              </a:ext>
            </a:extLst>
          </p:cNvPr>
          <p:cNvSpPr txBox="1"/>
          <p:nvPr/>
        </p:nvSpPr>
        <p:spPr>
          <a:xfrm>
            <a:off x="10858500" y="6096000"/>
            <a:ext cx="482600" cy="38100"/>
          </a:xfrm>
          <a:prstGeom prst="rect">
            <a:avLst/>
          </a:prstGeom>
          <a:solidFill>
            <a:srgbClr val="008A00">
              <a:alpha val="50000"/>
            </a:srgbClr>
          </a:solidFill>
        </p:spPr>
        <p:txBody>
          <a:bodyPr vert="horz" wrap="none" tIns="635" rtlCol="0" anchor="t" anchorCtr="1">
            <a:noAutofit/>
          </a:bodyPr>
          <a:lstStyle/>
          <a:p>
            <a:pPr algn="ctr"/>
            <a:endParaRPr lang="en-US" sz="900">
              <a:solidFill>
                <a:srgbClr val="FFFFFF"/>
              </a:solidFill>
              <a:latin typeface="Segoe UI" panose="020B0502040204020203" pitchFamily="34" charset="0"/>
            </a:endParaRPr>
          </a:p>
        </p:txBody>
      </p:sp>
      <p:sp>
        <p:nvSpPr>
          <p:cNvPr id="8" name="letterB">
            <a:extLst>
              <a:ext uri="{FF2B5EF4-FFF2-40B4-BE49-F238E27FC236}">
                <a16:creationId xmlns:a16="http://schemas.microsoft.com/office/drawing/2014/main" id="{2F0025D2-D07B-89A7-85FC-3794619110D4}"/>
              </a:ext>
            </a:extLst>
          </p:cNvPr>
          <p:cNvSpPr txBox="1"/>
          <p:nvPr/>
        </p:nvSpPr>
        <p:spPr>
          <a:xfrm>
            <a:off x="10858500" y="6159500"/>
            <a:ext cx="482600" cy="381000"/>
          </a:xfrm>
          <a:prstGeom prst="rect">
            <a:avLst/>
          </a:prstGeom>
          <a:solidFill>
            <a:srgbClr val="008A00"/>
          </a:solidFill>
        </p:spPr>
        <p:txBody>
          <a:bodyPr vert="horz" rtlCol="0" anchor="b" anchorCtr="0">
            <a:noAutofit/>
          </a:bodyPr>
          <a:lstStyle/>
          <a:p>
            <a:r>
              <a:rPr lang="en-US" sz="1200">
                <a:solidFill>
                  <a:srgbClr val="FFFFFF"/>
                </a:solidFill>
                <a:latin typeface="Segoe UI" panose="020B0502040204020203" pitchFamily="34" charset="0"/>
              </a:rPr>
              <a:t>B</a:t>
            </a:r>
          </a:p>
        </p:txBody>
      </p:sp>
      <p:sp>
        <p:nvSpPr>
          <p:cNvPr id="9" name="counter" descr="Classic ParticiPoll#False#False">
            <a:extLst>
              <a:ext uri="{FF2B5EF4-FFF2-40B4-BE49-F238E27FC236}">
                <a16:creationId xmlns:a16="http://schemas.microsoft.com/office/drawing/2014/main" id="{BA8FBF2F-9CF2-91EF-3A81-B468EFFD0A2F}"/>
              </a:ext>
            </a:extLst>
          </p:cNvPr>
          <p:cNvSpPr txBox="1"/>
          <p:nvPr/>
        </p:nvSpPr>
        <p:spPr>
          <a:xfrm>
            <a:off x="11366500" y="6096000"/>
            <a:ext cx="482600" cy="444500"/>
          </a:xfrm>
          <a:prstGeom prst="rect">
            <a:avLst/>
          </a:prstGeom>
          <a:solidFill>
            <a:srgbClr val="D2691E"/>
          </a:solidFill>
        </p:spPr>
        <p:txBody>
          <a:bodyPr vert="horz" rtlCol="0" anchor="ctr" anchorCtr="1">
            <a:noAutofit/>
          </a:bodyPr>
          <a:lstStyle/>
          <a:p>
            <a:pPr algn="ctr"/>
            <a:r>
              <a:rPr lang="en-US" sz="1400">
                <a:solidFill>
                  <a:srgbClr val="FFFFFF"/>
                </a:solidFill>
                <a:latin typeface="Segoe UI" panose="020B0502040204020203" pitchFamily="34" charset="0"/>
              </a:rPr>
              <a:t>0</a:t>
            </a:r>
          </a:p>
        </p:txBody>
      </p:sp>
      <p:sp>
        <p:nvSpPr>
          <p:cNvPr id="10" name="participoll" descr="2">
            <a:extLst>
              <a:ext uri="{FF2B5EF4-FFF2-40B4-BE49-F238E27FC236}">
                <a16:creationId xmlns:a16="http://schemas.microsoft.com/office/drawing/2014/main" id="{FB831DE5-48A1-4F1E-8B23-A6E104B1BF5E}"/>
              </a:ext>
            </a:extLst>
          </p:cNvPr>
          <p:cNvSpPr txBox="1"/>
          <p:nvPr/>
        </p:nvSpPr>
        <p:spPr>
          <a:xfrm>
            <a:off x="11366500" y="6096000"/>
            <a:ext cx="482600" cy="444500"/>
          </a:xfrm>
          <a:prstGeom prst="rect">
            <a:avLst/>
          </a:prstGeom>
          <a:solidFill>
            <a:srgbClr val="FFFFFF">
              <a:alpha val="15000"/>
            </a:srgbClr>
          </a:solidFill>
        </p:spPr>
        <p:txBody>
          <a:bodyPr vert="horz" rtlCol="0">
            <a:noAutofit/>
          </a:bodyPr>
          <a:lstStyle/>
          <a:p>
            <a:endParaRPr lang="en-US"/>
          </a:p>
        </p:txBody>
      </p:sp>
      <p:sp>
        <p:nvSpPr>
          <p:cNvPr id="11" name="pp_status">
            <a:extLst>
              <a:ext uri="{FF2B5EF4-FFF2-40B4-BE49-F238E27FC236}">
                <a16:creationId xmlns:a16="http://schemas.microsoft.com/office/drawing/2014/main" id="{F483A89E-1F15-2CEE-5DC5-AB2933AC9741}"/>
              </a:ext>
            </a:extLst>
          </p:cNvPr>
          <p:cNvSpPr txBox="1"/>
          <p:nvPr/>
        </p:nvSpPr>
        <p:spPr>
          <a:xfrm>
            <a:off x="8763000" y="6540500"/>
            <a:ext cx="3175000" cy="190500"/>
          </a:xfrm>
          <a:prstGeom prst="rect">
            <a:avLst/>
          </a:prstGeom>
          <a:noFill/>
        </p:spPr>
        <p:txBody>
          <a:bodyPr vert="horz" wrap="none" rtlCol="0" anchor="ctr">
            <a:noAutofit/>
          </a:bodyPr>
          <a:lstStyle/>
          <a:p>
            <a:pPr algn="r"/>
            <a:endParaRPr lang="en-US" sz="900">
              <a:solidFill>
                <a:srgbClr val="FF0000"/>
              </a:solidFill>
              <a:latin typeface="Segoe UI" panose="020B0502040204020203" pitchFamily="34" charset="0"/>
            </a:endParaRPr>
          </a:p>
        </p:txBody>
      </p:sp>
    </p:spTree>
    <p:extLst>
      <p:ext uri="{BB962C8B-B14F-4D97-AF65-F5344CB8AC3E}">
        <p14:creationId xmlns:p14="http://schemas.microsoft.com/office/powerpoint/2010/main" val="276214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
                                          <p:stCondLst>
                                            <p:cond delay="0"/>
                                          </p:stCondLst>
                                        </p:cTn>
                                        <p:tgtEl>
                                          <p:spTgt spid="10"/>
                                        </p:tgtEl>
                                      </p:cBhvr>
                                    </p:animEffect>
                                    <p:anim calcmode="lin" valueType="num">
                                      <p:cBhvr>
                                        <p:cTn id="8" dur="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1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1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10"/>
                                        </p:tgtEl>
                                        <p:attrNameLst>
                                          <p:attrName>ppt_y</p:attrName>
                                        </p:attrNameLst>
                                      </p:cBhvr>
                                      <p:tavLst>
                                        <p:tav tm="0" fmla="#ppt_y-sin(pi*$)/81">
                                          <p:val>
                                            <p:fltVal val="0"/>
                                          </p:val>
                                        </p:tav>
                                        <p:tav tm="100000">
                                          <p:val>
                                            <p:fltVal val="1"/>
                                          </p:val>
                                        </p:tav>
                                      </p:tavLst>
                                    </p:anim>
                                    <p:animScale>
                                      <p:cBhvr>
                                        <p:cTn id="13" dur="1">
                                          <p:stCondLst>
                                            <p:cond delay="3"/>
                                          </p:stCondLst>
                                        </p:cTn>
                                        <p:tgtEl>
                                          <p:spTgt spid="10"/>
                                        </p:tgtEl>
                                      </p:cBhvr>
                                      <p:to x="100000" y="60000"/>
                                    </p:animScale>
                                    <p:animScale>
                                      <p:cBhvr>
                                        <p:cTn id="14" dur="1" decel="50000">
                                          <p:stCondLst>
                                            <p:cond delay="3"/>
                                          </p:stCondLst>
                                        </p:cTn>
                                        <p:tgtEl>
                                          <p:spTgt spid="10"/>
                                        </p:tgtEl>
                                      </p:cBhvr>
                                      <p:to x="100000" y="100000"/>
                                    </p:animScale>
                                    <p:animScale>
                                      <p:cBhvr>
                                        <p:cTn id="15" dur="1">
                                          <p:stCondLst>
                                            <p:cond delay="7"/>
                                          </p:stCondLst>
                                        </p:cTn>
                                        <p:tgtEl>
                                          <p:spTgt spid="10"/>
                                        </p:tgtEl>
                                      </p:cBhvr>
                                      <p:to x="100000" y="80000"/>
                                    </p:animScale>
                                    <p:animScale>
                                      <p:cBhvr>
                                        <p:cTn id="16" dur="1" decel="50000">
                                          <p:stCondLst>
                                            <p:cond delay="7"/>
                                          </p:stCondLst>
                                        </p:cTn>
                                        <p:tgtEl>
                                          <p:spTgt spid="10"/>
                                        </p:tgtEl>
                                      </p:cBhvr>
                                      <p:to x="100000" y="100000"/>
                                    </p:animScale>
                                    <p:animScale>
                                      <p:cBhvr>
                                        <p:cTn id="17" dur="1">
                                          <p:stCondLst>
                                            <p:cond delay="8"/>
                                          </p:stCondLst>
                                        </p:cTn>
                                        <p:tgtEl>
                                          <p:spTgt spid="10"/>
                                        </p:tgtEl>
                                      </p:cBhvr>
                                      <p:to x="100000" y="90000"/>
                                    </p:animScale>
                                    <p:animScale>
                                      <p:cBhvr>
                                        <p:cTn id="18" dur="1" decel="50000">
                                          <p:stCondLst>
                                            <p:cond delay="8"/>
                                          </p:stCondLst>
                                        </p:cTn>
                                        <p:tgtEl>
                                          <p:spTgt spid="10"/>
                                        </p:tgtEl>
                                      </p:cBhvr>
                                      <p:to x="100000" y="100000"/>
                                    </p:animScale>
                                    <p:animScale>
                                      <p:cBhvr>
                                        <p:cTn id="19" dur="1">
                                          <p:stCondLst>
                                            <p:cond delay="9"/>
                                          </p:stCondLst>
                                        </p:cTn>
                                        <p:tgtEl>
                                          <p:spTgt spid="10"/>
                                        </p:tgtEl>
                                      </p:cBhvr>
                                      <p:to x="100000" y="95000"/>
                                    </p:animScale>
                                    <p:animScale>
                                      <p:cBhvr>
                                        <p:cTn id="20" dur="1" decel="50000">
                                          <p:stCondLst>
                                            <p:cond delay="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80415-EC7E-0DA7-FEA6-E9B9B2891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99F3C-1F26-D610-92BD-F116B3537618}"/>
              </a:ext>
            </a:extLst>
          </p:cNvPr>
          <p:cNvSpPr>
            <a:spLocks noGrp="1"/>
          </p:cNvSpPr>
          <p:nvPr>
            <p:ph type="title"/>
          </p:nvPr>
        </p:nvSpPr>
        <p:spPr/>
        <p:txBody>
          <a:bodyPr>
            <a:normAutofit/>
          </a:bodyPr>
          <a:lstStyle/>
          <a:p>
            <a:r>
              <a:rPr lang="en-US" sz="5400" i="1" dirty="0"/>
              <a:t>Ingram v. Collins</a:t>
            </a:r>
          </a:p>
        </p:txBody>
      </p:sp>
      <p:sp>
        <p:nvSpPr>
          <p:cNvPr id="4" name="Slide Number Placeholder 3">
            <a:extLst>
              <a:ext uri="{FF2B5EF4-FFF2-40B4-BE49-F238E27FC236}">
                <a16:creationId xmlns:a16="http://schemas.microsoft.com/office/drawing/2014/main" id="{49CFF461-4FA6-6EC2-C99F-BBE98558E5FC}"/>
              </a:ext>
            </a:extLst>
          </p:cNvPr>
          <p:cNvSpPr>
            <a:spLocks noGrp="1"/>
          </p:cNvSpPr>
          <p:nvPr>
            <p:ph type="sldNum" sz="quarter" idx="12"/>
          </p:nvPr>
        </p:nvSpPr>
        <p:spPr/>
        <p:txBody>
          <a:bodyPr/>
          <a:lstStyle/>
          <a:p>
            <a:fld id="{772AD97A-4EE5-4134-952F-E148AF3C2668}" type="slidenum">
              <a:rPr lang="en-US" smtClean="0"/>
              <a:pPr/>
              <a:t>9</a:t>
            </a:fld>
            <a:endParaRPr lang="en-US" dirty="0"/>
          </a:p>
        </p:txBody>
      </p:sp>
      <p:sp>
        <p:nvSpPr>
          <p:cNvPr id="5" name="Content Placeholder 4">
            <a:extLst>
              <a:ext uri="{FF2B5EF4-FFF2-40B4-BE49-F238E27FC236}">
                <a16:creationId xmlns:a16="http://schemas.microsoft.com/office/drawing/2014/main" id="{71C414AF-5692-67B6-2AD9-6BBDF2D1B7BE}"/>
              </a:ext>
            </a:extLst>
          </p:cNvPr>
          <p:cNvSpPr>
            <a:spLocks noGrp="1"/>
          </p:cNvSpPr>
          <p:nvPr>
            <p:ph idx="1"/>
          </p:nvPr>
        </p:nvSpPr>
        <p:spPr>
          <a:xfrm>
            <a:off x="360947" y="1371600"/>
            <a:ext cx="11454064" cy="5029200"/>
          </a:xfrm>
        </p:spPr>
        <p:txBody>
          <a:bodyPr anchor="ctr">
            <a:noAutofit/>
          </a:bodyPr>
          <a:lstStyle/>
          <a:p>
            <a:pPr marL="514350" indent="-514350">
              <a:lnSpc>
                <a:spcPct val="120000"/>
              </a:lnSpc>
              <a:buFont typeface="+mj-lt"/>
              <a:buAutoNum type="alphaUcPeriod" startAt="2"/>
            </a:pPr>
            <a:r>
              <a:rPr lang="en-US" sz="2400" b="1" dirty="0">
                <a:solidFill>
                  <a:schemeClr val="accent6"/>
                </a:solidFill>
              </a:rPr>
              <a:t>Yes.  Ratings should not consider the effect of medication on a disability unless the diagnostic codes specifically says so.</a:t>
            </a:r>
          </a:p>
          <a:p>
            <a:pPr>
              <a:lnSpc>
                <a:spcPct val="120000"/>
              </a:lnSpc>
            </a:pPr>
            <a:r>
              <a:rPr lang="en-US" sz="2400" dirty="0"/>
              <a:t>The CAVC held that the default rule, which it had announced in cases more than a decade ago, applies to ratings of orthopedic conditions.  </a:t>
            </a:r>
          </a:p>
          <a:p>
            <a:pPr>
              <a:lnSpc>
                <a:spcPct val="120000"/>
              </a:lnSpc>
            </a:pPr>
            <a:r>
              <a:rPr lang="en-US" sz="2400" dirty="0"/>
              <a:t>Nothing in the diagnostic codes for orthopedic conditions mentions medications.</a:t>
            </a:r>
          </a:p>
          <a:p>
            <a:pPr>
              <a:lnSpc>
                <a:spcPct val="120000"/>
              </a:lnSpc>
            </a:pPr>
            <a:r>
              <a:rPr lang="en-US" sz="2400" dirty="0"/>
              <a:t>The Court also held that a VA examination should seek information on the Veteran’s unmedicated state just as it must for flare ups under </a:t>
            </a:r>
            <a:r>
              <a:rPr lang="en-US" sz="2400" i="1" dirty="0"/>
              <a:t>Sharp v. Shinseki</a:t>
            </a:r>
            <a:r>
              <a:rPr lang="en-US" sz="2400" dirty="0"/>
              <a:t>.  </a:t>
            </a:r>
          </a:p>
        </p:txBody>
      </p:sp>
    </p:spTree>
    <p:custDataLst>
      <p:tags r:id="rId1"/>
    </p:custDataLst>
    <p:extLst>
      <p:ext uri="{BB962C8B-B14F-4D97-AF65-F5344CB8AC3E}">
        <p14:creationId xmlns:p14="http://schemas.microsoft.com/office/powerpoint/2010/main" val="2741610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CURRENT_PLAYER_ID" val="universal"/>
  <p:tag name="ISPRING_PRESENTATION_COURSE_TITLE" val="TALDSO_Rebuilt_Template_2022-11-01"/>
  <p:tag name="ISPRING_LMS_API_VERSION" val="SCORM 2004 (4th edition)"/>
  <p:tag name="ISPRING_ULTRA_SCORM_COURSE_ID" val="E2546934-648F-4479-A5C7-5A490357E911"/>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0"/>
  <p:tag name="ISPRING_OUTPUT_FOLDER" val="[[&quot;Ӡ\uFFFD\uFFFD{084B873A-63FD-4DAC-9BCB-11E112ECCEAE}&quot;,&quot;C:\\Users\\jridgway\\OneDrive - Bergmann &amp; Moore\\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0&quot;},&quot;cloudSettings&quot;:{&quot;onlineDestinationFolderId&quot;:&quot;1&quot;},&quot;publishDestination&quot;:&quot;LMS&quot;,&quot;wordSettings&quot;:{&quot;printCopies&quot;:1},&quot;studioSettings&quot;:{&quot;onlineDestinationFolderId&quot;:&quot;1&quot;}}"/>
  <p:tag name="ISPRING_SCORM_RATE_SLIDES" val="0"/>
  <p:tag name="ISPRING_SCORM_PASSING_SCORE" val="0.000000"/>
  <p:tag name="ISPRING_PRESENTATION_TITLE" val="TALDSO_Rebuilt_Template_2022-11-01"/>
  <p:tag name="ISPRING_PROJECT_VERSION" val="9.3"/>
  <p:tag name="ISPRING_PROJECT_FOLDER_UPDATED" val="1"/>
  <p:tag name="ISPRING_PRESENTATION_INFO_2" val="&lt;?xml version=&quot;1.0&quot; encoding=&quot;UTF-8&quot; standalone=&quot;no&quot; ?&gt;&#10;&lt;presentation2&gt;&#10;&#10;  &lt;slides&gt;&#10;    &lt;slide id=&quot;{4B589820-1F53-488F-B5B7-50FFBCA87211}&quot; pptId=&quot;256&quot;/&gt;&#10;    &lt;slide id=&quot;{C8AC5F2D-2584-4CCA-B396-699C0F65D957}&quot; pptId=&quot;263&quot;/&gt;&#10;    &lt;slide id=&quot;{112A5329-FA95-4650-83FD-FC8688AE1647}&quot; pptId=&quot;590&quot;/&gt;&#10;    &lt;slide id=&quot;{19E2C39B-B7C5-4A4D-BCFB-D978616087BA}&quot; pptId=&quot;589&quot;/&gt;&#10;    &lt;slide id=&quot;{CDD1B9CC-D746-4257-967A-66096DA4B9FD}&quot; pptId=&quot;591&quot;/&gt;&#10;    &lt;slide id=&quot;{3B5FAB99-9022-47B1-B0CC-E48CF1BCE896}&quot; pptId=&quot;447&quot;/&gt;&#10;    &lt;slide id=&quot;{80BE75EB-E245-46F7-AC70-72F7D714308D}&quot; pptId=&quot;448&quot;/&gt;&#10;    &lt;slide id=&quot;{71FE6E18-34AA-40C4-8B69-616A71536E20}&quot; pptId=&quot;601&quot;/&gt;&#10;    &lt;slide id=&quot;{7C8CEF3F-6075-4039-ACB2-83681A97F2B1}&quot; pptId=&quot;267&quot;/&gt;&#10;    &lt;slide id=&quot;{FB864DBC-2442-4879-95FF-D1DE92E5D380}&quot; pptId=&quot;598&quot;/&gt;&#10;    &lt;slide id=&quot;{E424876F-7CE1-484B-9E50-FE377AAC3EAE}&quot; pptId=&quot;300&quot;/&gt;&#10;    &lt;slide id=&quot;{7BE88A01-F76B-41EF-82E8-FE3E8CA01B7D}&quot; pptId=&quot;454&quot;/&gt;&#10;  &lt;/slides&gt;&#10;&#10;  &lt;narration&gt;&#10;    &lt;audioTracks&gt;&#10;      &lt;audioTrack muted=&quot;false&quot; name=&quot;Audio 1&quot; resource=&quot;23761c73&quot; slideId=&quot;{4B589820-1F53-488F-B5B7-50FFBCA87211}&quot; startTime=&quot;0&quot; stepIndex=&quot;0&quot; volume=&quot;1&quot;&gt;&#10;        &lt;audio channels=&quot;1&quot; format=&quot;s16&quot; sampleRate=&quot;44100&quot;/&gt;&#10;      &lt;/audioTrack&gt;&#10;    &lt;/audioTracks&gt;&#10;    &lt;videoTracks/&gt;&#10;  &lt;/narration&gt;&#10;&#10;&lt;/presentation2&gt;&#10;"/>
  <p:tag name="ISPRING_FIRST_PUBLISH" val="1"/>
  <p:tag name="ISPRING_SCORM_RATE_QUIZZES" val="0"/>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slide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VolumeControl&quot;:true,&quot;visible&quot;:true},&quot;fontFamily&quot;:&quot;Arial&quot;,&quot;miniskinCustomizationEnabled&quot;:fals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buttonsAtLeft&quot;:true,&quot;courseTitleVisible&quot;:true,&quot;showLogo&quot;:false,&quot;visible&quot;:false},&quot;version&quot;:&quot;1.0&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LIMITED&quot;,&quot;resumeMode&quot;:&quot;PROMPT&quot;,&quot;enableKeyboardNavigation&quot;:true},&quot;keyboardSettings&quot;:&quot;&quot;,&quot;skinVersion&quot;:2,&quot;skinCompatibleVersion&quot;:0,&quot;publishSettings&quot;:{&quot;backgroundColor&quot;:&quot;#DCDEE0&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ceipData&quot;:{&quot;enableMiniSkinCustomization&quot;:false,&quot;playerLayout&quot;:&quot;custom&quot;,&quot;playerLayoutFooter&quot;:&quot;playAndPause,replay,fullscreen,volumeControl,slideNumber,goToPrev,goToNext&quot;,&quot;playerLayoutHeader&quot;:&quot;&quot;,&quot;playerLayoutHeaderButtonsPosition&quot;:&quot;&quot;,&quot;playerLayoutOutline&quot;:&quot;&quot;,&quot;playerLayoutProgress&quot;:&quot;enabledNavigation,showLabels&quot;,&quot;playerLayoutProgressMode&quot;:&quot;slide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restricted&quot;,&quot;playerTheme&quot;:&quot;custom&quot;,&quot;playerThemeBorderRadius&quot;:10,&quot;playerThemeColorScheme&quot;:&quot;builtin.lightBlue&quot;,&quot;playerThemeFont&quot;:&quot;Arial&quot;}}}"/>
  <p:tag name="ISPRING_UUID" val="{14FC3FFD-47D3-4164-9CBD-80B52CE78203}"/>
  <p:tag name="ISPRING_RESOURCE_FOLDER" val="Z:\TALDSO\TAL 2024 Symposium Plans\Templates\DSO_Lesson_Template_2024-04-12\"/>
  <p:tag name="ISPRING_PRESENTATION_PATH" val="Z:\TALDSO\TAL 2024 Symposium Plans\Templates\DSO_Lesson_Template_2024-04-12.pptx"/>
  <p:tag name="ISPRING_SCREEN_RECS_UPDATED" val="Z:\TALDSO\TAL 2024 Symposium Plans\Templates\DSO_Lesson_Template_2024-04-12\"/>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9.780"/>
  <p:tag name="TIMING" val="|2.731|10.136|14.205|18.925|31.699"/>
  <p:tag name="ISPRING_SLIDE_ID_2" val="{3C6FEC09-A2BC-40BA-B4E7-C821B4206DF4}"/>
  <p:tag name="GENSWF_SLIDE_UID" val="{DEEF3981-187A-4659-8725-5752A89B7BEA}:83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2.xml><?xml version="1.0" encoding="utf-8"?>
<p:tagLst xmlns:a="http://schemas.openxmlformats.org/drawingml/2006/main" xmlns:r="http://schemas.openxmlformats.org/officeDocument/2006/relationships" xmlns:p="http://schemas.openxmlformats.org/presentationml/2006/main">
  <p:tag name="GENSWF_SLIDE_UID" val="{DFF64F70-3C72-4BB9-B208-AC862C5C5E87}:256"/>
  <p:tag name="ISPRING_SLIDE_ID_2" val="{4B589820-1F53-488F-B5B7-50FFBCA87211}"/>
  <p:tag name="GENSWF_ADVANCE_TIME" val="6.68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235D497-C2B8-4499-9C35-0CC22DFB0D9D}:644"/>
  <p:tag name="ISPRING_SLIDE_ID_2" val="{ECDEA40C-19F4-4C40-A3FE-7F51412E9334}"/>
  <p:tag name="GENSWF_ADVANCE_TIME" val="83.325"/>
  <p:tag name="TIMING" val="|1.667|7.298|20.367"/>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193A5C-F307-45D8-A32A-DD897649F7B0}:721"/>
  <p:tag name="GENSWF_ADVANCE_TIME" val="6.118"/>
  <p:tag name="ISPRING_SLIDE_ID_2" val="{D7A8FB7E-1C85-411D-8019-99C3A9A86591}"/>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F3B0EB1-28B8-4A48-8144-92587DC6DE72}:648"/>
  <p:tag name="GENSWF_ADVANCE_TIME" val="7.532"/>
  <p:tag name="ISPRING_SLIDE_ID_2" val="{53C4EB42-5CA8-4FA7-8A44-F7935F514A51}"/>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6659E8C-5F84-46FC-8C41-E258B06BD42F}:649"/>
  <p:tag name="GENSWF_ADVANCE_TIME" val="73.255"/>
  <p:tag name="TIMING" val="|0.98|3.301|6.106|27.055|7.825|4.381|16.341"/>
  <p:tag name="ISPRING_SLIDE_ID_2" val="{399C1C86-B43F-4EA1-9ABE-C9BDE1AA4826}"/>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6659E8C-5F84-46FC-8C41-E258B06BD42F}:649"/>
  <p:tag name="GENSWF_ADVANCE_TIME" val="73.255"/>
  <p:tag name="TIMING" val="|0.98|3.301|6.106|27.055|7.825|4.381|16.341"/>
  <p:tag name="ISPRING_SLIDE_ID_2" val="{399C1C86-B43F-4EA1-9ABE-C9BDE1AA4826}"/>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989"/>
  <p:tag name="ISPRING_SLIDE_ID_2" val="{475670FA-11F6-4462-B030-577DE43FB1D7}"/>
  <p:tag name="GENSWF_SLIDE_UID" val="{E0AF733A-D572-47BF-B4D1-40CC9490BA11}:701"/>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989"/>
  <p:tag name="ISPRING_SLIDE_ID_2" val="{475670FA-11F6-4462-B030-577DE43FB1D7}"/>
  <p:tag name="GENSWF_SLIDE_UID" val="{E0AF733A-D572-47BF-B4D1-40CC9490BA11}:701"/>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94"/>
  <p:tag name="ISPRING_SLIDE_ID_2" val="{FBC0847D-946A-429A-99C2-E6892EB3542B}"/>
  <p:tag name="GENSWF_SLIDE_UID" val="{D2551B9B-D8C5-4DB2-9476-29E09FBC6DB8}:683"/>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795"/>
  <p:tag name="TIMING" val="|9.441|10.639|18.781|14.891|11.872"/>
  <p:tag name="ISPRING_SLIDE_ID_2" val="{A05FB695-B8EA-418C-B201-89D98C8EF71F}"/>
  <p:tag name="GENSWF_SLIDE_UID" val="{7F1F6374-CC77-4BA8-B5FC-7ECE69DF422B}:68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D2B0B24-49DD-44E1-B61B-D02019FAC641}:287"/>
  <p:tag name="GENSWF_ADVANCE_TIME" val="24.413"/>
  <p:tag name="TIMING" val="|13.99"/>
  <p:tag name="ISPRING_SLIDE_ID_2" val="{25AF2675-74C8-4705-AA3F-C11BD27A655B}"/>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94"/>
  <p:tag name="ISPRING_SLIDE_ID_2" val="{FBC0847D-946A-429A-99C2-E6892EB3542B}"/>
  <p:tag name="GENSWF_SLIDE_UID" val="{D2551B9B-D8C5-4DB2-9476-29E09FBC6DB8}:683"/>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795"/>
  <p:tag name="TIMING" val="|9.441|10.639|18.781|14.891|11.872"/>
  <p:tag name="ISPRING_SLIDE_ID_2" val="{A05FB695-B8EA-418C-B201-89D98C8EF71F}"/>
  <p:tag name="GENSWF_SLIDE_UID" val="{7F1F6374-CC77-4BA8-B5FC-7ECE69DF422B}:682"/>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94"/>
  <p:tag name="ISPRING_SLIDE_ID_2" val="{FBC0847D-946A-429A-99C2-E6892EB3542B}"/>
  <p:tag name="GENSWF_SLIDE_UID" val="{D2551B9B-D8C5-4DB2-9476-29E09FBC6DB8}:683"/>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795"/>
  <p:tag name="TIMING" val="|9.441|10.639|18.781|14.891|11.872"/>
  <p:tag name="ISPRING_SLIDE_ID_2" val="{A05FB695-B8EA-418C-B201-89D98C8EF71F}"/>
  <p:tag name="GENSWF_SLIDE_UID" val="{7F1F6374-CC77-4BA8-B5FC-7ECE69DF422B}:68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D2B0B24-49DD-44E1-B61B-D02019FAC641}:287"/>
  <p:tag name="GENSWF_ADVANCE_TIME" val="24.413"/>
  <p:tag name="TIMING" val="|13.99"/>
  <p:tag name="ISPRING_SLIDE_ID_2" val="{25AF2675-74C8-4705-AA3F-C11BD27A655B}"/>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F3A62E9-8431-4A6D-9BA6-0504839B5C86}:633"/>
  <p:tag name="GENSWF_ADVANCE_TIME" val="55.877"/>
  <p:tag name="TIMING" val="|20.725|7.871|16.015|7.983"/>
  <p:tag name="ISPRING_SLIDE_ID_2" val="{BB601540-030B-4E29-852F-DF339A77E5CD}"/>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D137E1E-5916-4B31-95F5-AE7F6605EDAD}:259"/>
  <p:tag name="GENSWF_ADVANCE_TIME" val="15.876"/>
  <p:tag name="TIMING" val="|4.639|4.046|2.969"/>
  <p:tag name="ISPRING_SLIDE_ID_2" val="{7A7C6BB6-E3A6-42AB-AF31-D8E6145DAD3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E334E97-1946-4C12-89B6-3D5F38BCD137}:302"/>
  <p:tag name="GENSWF_ADVANCE_TIME" val="76.963"/>
  <p:tag name="TIMING" val="|5.122|11.05|5.902|10.442|5.036|6.726|12.324"/>
  <p:tag name="ISPRING_SLIDE_ID_2" val="{657D4B1C-E386-48E1-916C-CB83A704D079}"/>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04"/>
  <p:tag name="ISPRING_SLIDE_ID_2" val="{0949823C-986D-42A2-B375-C99A0921CF84}"/>
  <p:tag name="GENSWF_SLIDE_UID" val="{9E068343-64BD-4DE5-979B-3F9CFAC60888}:83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9.780"/>
  <p:tag name="TIMING" val="|2.731|10.136|14.205|18.925|31.699"/>
  <p:tag name="ISPRING_SLIDE_ID_2" val="{3C6FEC09-A2BC-40BA-B4E7-C821B4206DF4}"/>
  <p:tag name="GENSWF_SLIDE_UID" val="{DEEF3981-187A-4659-8725-5752A89B7BEA}:83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7371</TotalTime>
  <Words>6912</Words>
  <Application>Microsoft Office PowerPoint</Application>
  <PresentationFormat>Widescreen</PresentationFormat>
  <Paragraphs>457</Paragraphs>
  <Slides>50</Slides>
  <Notes>35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50</vt:i4>
      </vt:variant>
    </vt:vector>
  </HeadingPairs>
  <TitlesOfParts>
    <vt:vector size="57" baseType="lpstr">
      <vt:lpstr>Arial</vt:lpstr>
      <vt:lpstr>Calibri</vt:lpstr>
      <vt:lpstr>Segoe UI</vt:lpstr>
      <vt:lpstr>Verdana</vt:lpstr>
      <vt:lpstr>1_Office Theme</vt:lpstr>
      <vt:lpstr>Custom Design</vt:lpstr>
      <vt:lpstr>1_Custom Design</vt:lpstr>
      <vt:lpstr>Recent Court Opinions and Regulatory Changes Sept. 2025 - April 2026</vt:lpstr>
      <vt:lpstr>Polling Test Question</vt:lpstr>
      <vt:lpstr>Polling Test Answer</vt:lpstr>
      <vt:lpstr>CAVC Vacancies</vt:lpstr>
      <vt:lpstr>Learning Objectives</vt:lpstr>
      <vt:lpstr>Brief Overview of VA’s Judicial Review</vt:lpstr>
      <vt:lpstr>PowerPoint Presentation</vt:lpstr>
      <vt:lpstr>PowerPoint Presentation</vt:lpstr>
      <vt:lpstr>Ingram v. Collins</vt:lpstr>
      <vt:lpstr>Ingram v. Collins</vt:lpstr>
      <vt:lpstr>PowerPoint Presentation</vt:lpstr>
      <vt:lpstr>PowerPoint Presentation</vt:lpstr>
      <vt:lpstr>Stewart v. Collins</vt:lpstr>
      <vt:lpstr>PowerPoint Presentation</vt:lpstr>
      <vt:lpstr>PowerPoint Presentation</vt:lpstr>
      <vt:lpstr>Witkowski v. Collins</vt:lpstr>
      <vt:lpstr>PowerPoint Presentation</vt:lpstr>
      <vt:lpstr>PowerPoint Presentation</vt:lpstr>
      <vt:lpstr>Reynolds v. Collins</vt:lpstr>
      <vt:lpstr>PowerPoint Presentation</vt:lpstr>
      <vt:lpstr>PowerPoint Presentation</vt:lpstr>
      <vt:lpstr>Cash v. Collins</vt:lpstr>
      <vt:lpstr>PowerPoint Presentation</vt:lpstr>
      <vt:lpstr>PowerPoint Presentation</vt:lpstr>
      <vt:lpstr>Westphal v. Collins</vt:lpstr>
      <vt:lpstr>PowerPoint Presentation</vt:lpstr>
      <vt:lpstr>PowerPoint Presentation</vt:lpstr>
      <vt:lpstr>Hamill v. Collins</vt:lpstr>
      <vt:lpstr>PowerPoint Presentation</vt:lpstr>
      <vt:lpstr>Freund Background</vt:lpstr>
      <vt:lpstr>Freund History</vt:lpstr>
      <vt:lpstr>Expected Freund Notice</vt:lpstr>
      <vt:lpstr>Timing and process</vt:lpstr>
      <vt:lpstr>Look for Pending Appeals</vt:lpstr>
      <vt:lpstr>PowerPoint Presentation</vt:lpstr>
      <vt:lpstr>Pending Decision</vt:lpstr>
      <vt:lpstr>Pending Decision</vt:lpstr>
      <vt:lpstr>PowerPoint Presentation</vt:lpstr>
      <vt:lpstr>ICD Codes</vt:lpstr>
      <vt:lpstr>38 U.S.C. § 1117</vt:lpstr>
      <vt:lpstr>PowerPoint Presentation</vt:lpstr>
      <vt:lpstr>M21-1 Question</vt:lpstr>
      <vt:lpstr>M21-1 Answer</vt:lpstr>
      <vt:lpstr>PowerPoint Presentation</vt:lpstr>
      <vt:lpstr>M21-1, Part VIII, Subpart i, Ch. 1</vt:lpstr>
      <vt:lpstr>PowerPoint Presentation</vt:lpstr>
      <vt:lpstr>M21-1, Part IV, Subpart i, Ch. 3</vt:lpstr>
      <vt:lpstr>PowerPoint Presentation</vt:lpstr>
      <vt:lpstr>M21-1, Part VIII, Subpart iv, Ch. 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TALDSO_Rebuilt_Template_2022-11-01</dc:title>
  <dc:creator>James Ridgway</dc:creator>
  <cp:lastModifiedBy>Martin Caraway</cp:lastModifiedBy>
  <cp:revision>146</cp:revision>
  <dcterms:created xsi:type="dcterms:W3CDTF">2022-11-01T16:04:34Z</dcterms:created>
  <dcterms:modified xsi:type="dcterms:W3CDTF">2026-04-10T14:29:01Z</dcterms:modified>
</cp:coreProperties>
</file>