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57"/>
  </p:notesMasterIdLst>
  <p:sldIdLst>
    <p:sldId id="256" r:id="rId3"/>
    <p:sldId id="271" r:id="rId4"/>
    <p:sldId id="275" r:id="rId5"/>
    <p:sldId id="276" r:id="rId6"/>
    <p:sldId id="283" r:id="rId7"/>
    <p:sldId id="277" r:id="rId8"/>
    <p:sldId id="310" r:id="rId9"/>
    <p:sldId id="309" r:id="rId10"/>
    <p:sldId id="325" r:id="rId11"/>
    <p:sldId id="278" r:id="rId12"/>
    <p:sldId id="281" r:id="rId13"/>
    <p:sldId id="288" r:id="rId14"/>
    <p:sldId id="312" r:id="rId15"/>
    <p:sldId id="280" r:id="rId16"/>
    <p:sldId id="313" r:id="rId17"/>
    <p:sldId id="282" r:id="rId18"/>
    <p:sldId id="274" r:id="rId19"/>
    <p:sldId id="311" r:id="rId20"/>
    <p:sldId id="289" r:id="rId21"/>
    <p:sldId id="322" r:id="rId22"/>
    <p:sldId id="290" r:id="rId23"/>
    <p:sldId id="291" r:id="rId24"/>
    <p:sldId id="314" r:id="rId25"/>
    <p:sldId id="292" r:id="rId26"/>
    <p:sldId id="293" r:id="rId27"/>
    <p:sldId id="285" r:id="rId28"/>
    <p:sldId id="286" r:id="rId29"/>
    <p:sldId id="284" r:id="rId30"/>
    <p:sldId id="323" r:id="rId31"/>
    <p:sldId id="324" r:id="rId32"/>
    <p:sldId id="303" r:id="rId33"/>
    <p:sldId id="318" r:id="rId34"/>
    <p:sldId id="319" r:id="rId35"/>
    <p:sldId id="304" r:id="rId36"/>
    <p:sldId id="315" r:id="rId37"/>
    <p:sldId id="316" r:id="rId38"/>
    <p:sldId id="317" r:id="rId39"/>
    <p:sldId id="305" r:id="rId40"/>
    <p:sldId id="306" r:id="rId41"/>
    <p:sldId id="307" r:id="rId42"/>
    <p:sldId id="320" r:id="rId43"/>
    <p:sldId id="321" r:id="rId44"/>
    <p:sldId id="287" r:id="rId45"/>
    <p:sldId id="297" r:id="rId46"/>
    <p:sldId id="298" r:id="rId47"/>
    <p:sldId id="299" r:id="rId48"/>
    <p:sldId id="300" r:id="rId49"/>
    <p:sldId id="301" r:id="rId50"/>
    <p:sldId id="302" r:id="rId51"/>
    <p:sldId id="294" r:id="rId52"/>
    <p:sldId id="295" r:id="rId53"/>
    <p:sldId id="296" r:id="rId54"/>
    <p:sldId id="272" r:id="rId55"/>
    <p:sldId id="263" r:id="rId5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790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83" autoAdjust="0"/>
    <p:restoredTop sz="95682" autoAdjust="0"/>
  </p:normalViewPr>
  <p:slideViewPr>
    <p:cSldViewPr snapToGrid="0">
      <p:cViewPr varScale="1">
        <p:scale>
          <a:sx n="106" d="100"/>
          <a:sy n="106" d="100"/>
        </p:scale>
        <p:origin x="1800" y="7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73" d="100"/>
          <a:sy n="73" d="100"/>
        </p:scale>
        <p:origin x="1836"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tableStyles" Target="tableStyle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notesMaster" Target="notesMasters/notesMaster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CCB3563-B21F-4472-A953-CA98BFE318F2}" type="datetimeFigureOut">
              <a:rPr lang="en-US" smtClean="0"/>
              <a:t>4/21/2026</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8C36D78-C19F-4765-8B7F-2FE8BFF07D6C}" type="slidenum">
              <a:rPr lang="en-US" smtClean="0"/>
              <a:t>‹#›</a:t>
            </a:fld>
            <a:endParaRPr lang="en-US"/>
          </a:p>
        </p:txBody>
      </p:sp>
    </p:spTree>
    <p:extLst>
      <p:ext uri="{BB962C8B-B14F-4D97-AF65-F5344CB8AC3E}">
        <p14:creationId xmlns:p14="http://schemas.microsoft.com/office/powerpoint/2010/main" val="8304104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C36D78-C19F-4765-8B7F-2FE8BFF07D6C}" type="slidenum">
              <a:rPr lang="en-US" smtClean="0"/>
              <a:t>1</a:t>
            </a:fld>
            <a:endParaRPr lang="en-US"/>
          </a:p>
        </p:txBody>
      </p:sp>
    </p:spTree>
    <p:extLst>
      <p:ext uri="{BB962C8B-B14F-4D97-AF65-F5344CB8AC3E}">
        <p14:creationId xmlns:p14="http://schemas.microsoft.com/office/powerpoint/2010/main" val="202548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C36D78-C19F-4765-8B7F-2FE8BFF07D6C}" type="slidenum">
              <a:rPr lang="en-US" smtClean="0"/>
              <a:t>17</a:t>
            </a:fld>
            <a:endParaRPr lang="en-US"/>
          </a:p>
        </p:txBody>
      </p:sp>
    </p:spTree>
    <p:extLst>
      <p:ext uri="{BB962C8B-B14F-4D97-AF65-F5344CB8AC3E}">
        <p14:creationId xmlns:p14="http://schemas.microsoft.com/office/powerpoint/2010/main" val="2618252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Laska as an example</a:t>
            </a:r>
          </a:p>
        </p:txBody>
      </p:sp>
      <p:sp>
        <p:nvSpPr>
          <p:cNvPr id="4" name="Slide Number Placeholder 3"/>
          <p:cNvSpPr>
            <a:spLocks noGrp="1"/>
          </p:cNvSpPr>
          <p:nvPr>
            <p:ph type="sldNum" sz="quarter" idx="5"/>
          </p:nvPr>
        </p:nvSpPr>
        <p:spPr/>
        <p:txBody>
          <a:bodyPr/>
          <a:lstStyle/>
          <a:p>
            <a:fld id="{B8C36D78-C19F-4765-8B7F-2FE8BFF07D6C}" type="slidenum">
              <a:rPr lang="en-US" smtClean="0"/>
              <a:t>20</a:t>
            </a:fld>
            <a:endParaRPr lang="en-US"/>
          </a:p>
        </p:txBody>
      </p:sp>
    </p:spTree>
    <p:extLst>
      <p:ext uri="{BB962C8B-B14F-4D97-AF65-F5344CB8AC3E}">
        <p14:creationId xmlns:p14="http://schemas.microsoft.com/office/powerpoint/2010/main" val="22825079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Adams v Collins</a:t>
            </a:r>
          </a:p>
        </p:txBody>
      </p:sp>
      <p:sp>
        <p:nvSpPr>
          <p:cNvPr id="4" name="Slide Number Placeholder 3"/>
          <p:cNvSpPr>
            <a:spLocks noGrp="1"/>
          </p:cNvSpPr>
          <p:nvPr>
            <p:ph type="sldNum" sz="quarter" idx="5"/>
          </p:nvPr>
        </p:nvSpPr>
        <p:spPr/>
        <p:txBody>
          <a:bodyPr/>
          <a:lstStyle/>
          <a:p>
            <a:fld id="{B8C36D78-C19F-4765-8B7F-2FE8BFF07D6C}" type="slidenum">
              <a:rPr lang="en-US" smtClean="0"/>
              <a:t>21</a:t>
            </a:fld>
            <a:endParaRPr lang="en-US"/>
          </a:p>
        </p:txBody>
      </p:sp>
    </p:spTree>
    <p:extLst>
      <p:ext uri="{BB962C8B-B14F-4D97-AF65-F5344CB8AC3E}">
        <p14:creationId xmlns:p14="http://schemas.microsoft.com/office/powerpoint/2010/main" val="12450277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933FFE-3C7C-8DB6-F92F-ACF78A7D92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A6CD0A-870A-7FE8-1212-4BADA64B429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DD2808-5A35-2AA4-77A9-5BCB23B9E3FC}"/>
              </a:ext>
            </a:extLst>
          </p:cNvPr>
          <p:cNvSpPr>
            <a:spLocks noGrp="1"/>
          </p:cNvSpPr>
          <p:nvPr>
            <p:ph type="body" idx="1"/>
          </p:nvPr>
        </p:nvSpPr>
        <p:spPr/>
        <p:txBody>
          <a:bodyPr/>
          <a:lstStyle/>
          <a:p>
            <a:r>
              <a:rPr lang="en-US" dirty="0"/>
              <a:t>Adams v Collins</a:t>
            </a:r>
          </a:p>
        </p:txBody>
      </p:sp>
      <p:sp>
        <p:nvSpPr>
          <p:cNvPr id="4" name="Slide Number Placeholder 3">
            <a:extLst>
              <a:ext uri="{FF2B5EF4-FFF2-40B4-BE49-F238E27FC236}">
                <a16:creationId xmlns:a16="http://schemas.microsoft.com/office/drawing/2014/main" id="{0591C61B-DA85-D9E4-9F78-E3E9A43A2790}"/>
              </a:ext>
            </a:extLst>
          </p:cNvPr>
          <p:cNvSpPr>
            <a:spLocks noGrp="1"/>
          </p:cNvSpPr>
          <p:nvPr>
            <p:ph type="sldNum" sz="quarter" idx="5"/>
          </p:nvPr>
        </p:nvSpPr>
        <p:spPr/>
        <p:txBody>
          <a:bodyPr/>
          <a:lstStyle/>
          <a:p>
            <a:fld id="{B8C36D78-C19F-4765-8B7F-2FE8BFF07D6C}" type="slidenum">
              <a:rPr lang="en-US" smtClean="0"/>
              <a:t>23</a:t>
            </a:fld>
            <a:endParaRPr lang="en-US"/>
          </a:p>
        </p:txBody>
      </p:sp>
    </p:spTree>
    <p:extLst>
      <p:ext uri="{BB962C8B-B14F-4D97-AF65-F5344CB8AC3E}">
        <p14:creationId xmlns:p14="http://schemas.microsoft.com/office/powerpoint/2010/main" val="14655808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Legacy means need-based</a:t>
            </a:r>
          </a:p>
        </p:txBody>
      </p:sp>
      <p:sp>
        <p:nvSpPr>
          <p:cNvPr id="4" name="Slide Number Placeholder 3"/>
          <p:cNvSpPr>
            <a:spLocks noGrp="1"/>
          </p:cNvSpPr>
          <p:nvPr>
            <p:ph type="sldNum" sz="quarter" idx="5"/>
          </p:nvPr>
        </p:nvSpPr>
        <p:spPr/>
        <p:txBody>
          <a:bodyPr/>
          <a:lstStyle/>
          <a:p>
            <a:fld id="{B8C36D78-C19F-4765-8B7F-2FE8BFF07D6C}" type="slidenum">
              <a:rPr lang="en-US" smtClean="0"/>
              <a:t>32</a:t>
            </a:fld>
            <a:endParaRPr lang="en-US"/>
          </a:p>
        </p:txBody>
      </p:sp>
    </p:spTree>
    <p:extLst>
      <p:ext uri="{BB962C8B-B14F-4D97-AF65-F5344CB8AC3E}">
        <p14:creationId xmlns:p14="http://schemas.microsoft.com/office/powerpoint/2010/main" val="38383332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60%/ 70% &amp; 40%</a:t>
            </a:r>
          </a:p>
        </p:txBody>
      </p:sp>
      <p:sp>
        <p:nvSpPr>
          <p:cNvPr id="4" name="Slide Number Placeholder 3"/>
          <p:cNvSpPr>
            <a:spLocks noGrp="1"/>
          </p:cNvSpPr>
          <p:nvPr>
            <p:ph type="sldNum" sz="quarter" idx="5"/>
          </p:nvPr>
        </p:nvSpPr>
        <p:spPr/>
        <p:txBody>
          <a:bodyPr/>
          <a:lstStyle/>
          <a:p>
            <a:fld id="{B8C36D78-C19F-4765-8B7F-2FE8BFF07D6C}" type="slidenum">
              <a:rPr lang="en-US" smtClean="0"/>
              <a:t>43</a:t>
            </a:fld>
            <a:endParaRPr lang="en-US"/>
          </a:p>
        </p:txBody>
      </p:sp>
    </p:spTree>
    <p:extLst>
      <p:ext uri="{BB962C8B-B14F-4D97-AF65-F5344CB8AC3E}">
        <p14:creationId xmlns:p14="http://schemas.microsoft.com/office/powerpoint/2010/main" val="729385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National Instant Criminal Background Check System (NICS)</a:t>
            </a:r>
            <a:endParaRPr lang="en-US" dirty="0"/>
          </a:p>
        </p:txBody>
      </p:sp>
      <p:sp>
        <p:nvSpPr>
          <p:cNvPr id="4" name="Slide Number Placeholder 3"/>
          <p:cNvSpPr>
            <a:spLocks noGrp="1"/>
          </p:cNvSpPr>
          <p:nvPr>
            <p:ph type="sldNum" sz="quarter" idx="5"/>
          </p:nvPr>
        </p:nvSpPr>
        <p:spPr/>
        <p:txBody>
          <a:bodyPr/>
          <a:lstStyle/>
          <a:p>
            <a:fld id="{B8C36D78-C19F-4765-8B7F-2FE8BFF07D6C}" type="slidenum">
              <a:rPr lang="en-US" smtClean="0"/>
              <a:t>46</a:t>
            </a:fld>
            <a:endParaRPr lang="en-US"/>
          </a:p>
        </p:txBody>
      </p:sp>
    </p:spTree>
    <p:extLst>
      <p:ext uri="{BB962C8B-B14F-4D97-AF65-F5344CB8AC3E}">
        <p14:creationId xmlns:p14="http://schemas.microsoft.com/office/powerpoint/2010/main" val="41127525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Ruma only has 10% disability, but if throat cancer is SC, she might meet IU criteria.</a:t>
            </a:r>
          </a:p>
        </p:txBody>
      </p:sp>
      <p:sp>
        <p:nvSpPr>
          <p:cNvPr id="4" name="Slide Number Placeholder 3"/>
          <p:cNvSpPr>
            <a:spLocks noGrp="1"/>
          </p:cNvSpPr>
          <p:nvPr>
            <p:ph type="sldNum" sz="quarter" idx="5"/>
          </p:nvPr>
        </p:nvSpPr>
        <p:spPr/>
        <p:txBody>
          <a:bodyPr/>
          <a:lstStyle/>
          <a:p>
            <a:fld id="{B8C36D78-C19F-4765-8B7F-2FE8BFF07D6C}" type="slidenum">
              <a:rPr lang="en-US" smtClean="0"/>
              <a:t>53</a:t>
            </a:fld>
            <a:endParaRPr lang="en-US"/>
          </a:p>
        </p:txBody>
      </p:sp>
    </p:spTree>
    <p:extLst>
      <p:ext uri="{BB962C8B-B14F-4D97-AF65-F5344CB8AC3E}">
        <p14:creationId xmlns:p14="http://schemas.microsoft.com/office/powerpoint/2010/main" val="18735920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North Carolina</a:t>
            </a:r>
          </a:p>
        </p:txBody>
      </p:sp>
      <p:sp>
        <p:nvSpPr>
          <p:cNvPr id="4" name="Slide Number Placeholder 3"/>
          <p:cNvSpPr>
            <a:spLocks noGrp="1"/>
          </p:cNvSpPr>
          <p:nvPr>
            <p:ph type="sldNum" sz="quarter" idx="5"/>
          </p:nvPr>
        </p:nvSpPr>
        <p:spPr/>
        <p:txBody>
          <a:bodyPr/>
          <a:lstStyle/>
          <a:p>
            <a:fld id="{B8C36D78-C19F-4765-8B7F-2FE8BFF07D6C}" type="slidenum">
              <a:rPr lang="en-US" smtClean="0"/>
              <a:t>2</a:t>
            </a:fld>
            <a:endParaRPr lang="en-US"/>
          </a:p>
        </p:txBody>
      </p:sp>
    </p:spTree>
    <p:extLst>
      <p:ext uri="{BB962C8B-B14F-4D97-AF65-F5344CB8AC3E}">
        <p14:creationId xmlns:p14="http://schemas.microsoft.com/office/powerpoint/2010/main" val="13249728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C36D78-C19F-4765-8B7F-2FE8BFF07D6C}" type="slidenum">
              <a:rPr lang="en-US" smtClean="0"/>
              <a:t>4</a:t>
            </a:fld>
            <a:endParaRPr lang="en-US"/>
          </a:p>
        </p:txBody>
      </p:sp>
    </p:spTree>
    <p:extLst>
      <p:ext uri="{BB962C8B-B14F-4D97-AF65-F5344CB8AC3E}">
        <p14:creationId xmlns:p14="http://schemas.microsoft.com/office/powerpoint/2010/main" val="36688012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C36D78-C19F-4765-8B7F-2FE8BFF07D6C}" type="slidenum">
              <a:rPr lang="en-US" smtClean="0"/>
              <a:t>6</a:t>
            </a:fld>
            <a:endParaRPr lang="en-US"/>
          </a:p>
        </p:txBody>
      </p:sp>
    </p:spTree>
    <p:extLst>
      <p:ext uri="{BB962C8B-B14F-4D97-AF65-F5344CB8AC3E}">
        <p14:creationId xmlns:p14="http://schemas.microsoft.com/office/powerpoint/2010/main" val="20641272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Kassidy Perkins</a:t>
            </a:r>
          </a:p>
        </p:txBody>
      </p:sp>
      <p:sp>
        <p:nvSpPr>
          <p:cNvPr id="4" name="Slide Number Placeholder 3"/>
          <p:cNvSpPr>
            <a:spLocks noGrp="1"/>
          </p:cNvSpPr>
          <p:nvPr>
            <p:ph type="sldNum" sz="quarter" idx="5"/>
          </p:nvPr>
        </p:nvSpPr>
        <p:spPr/>
        <p:txBody>
          <a:bodyPr/>
          <a:lstStyle/>
          <a:p>
            <a:fld id="{B8C36D78-C19F-4765-8B7F-2FE8BFF07D6C}" type="slidenum">
              <a:rPr lang="en-US" smtClean="0"/>
              <a:t>10</a:t>
            </a:fld>
            <a:endParaRPr lang="en-US"/>
          </a:p>
        </p:txBody>
      </p:sp>
    </p:spTree>
    <p:extLst>
      <p:ext uri="{BB962C8B-B14F-4D97-AF65-F5344CB8AC3E}">
        <p14:creationId xmlns:p14="http://schemas.microsoft.com/office/powerpoint/2010/main" val="13391488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C36D78-C19F-4765-8B7F-2FE8BFF07D6C}" type="slidenum">
              <a:rPr lang="en-US" smtClean="0"/>
              <a:t>11</a:t>
            </a:fld>
            <a:endParaRPr lang="en-US"/>
          </a:p>
        </p:txBody>
      </p:sp>
    </p:spTree>
    <p:extLst>
      <p:ext uri="{BB962C8B-B14F-4D97-AF65-F5344CB8AC3E}">
        <p14:creationId xmlns:p14="http://schemas.microsoft.com/office/powerpoint/2010/main" val="16743883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C36D78-C19F-4765-8B7F-2FE8BFF07D6C}" type="slidenum">
              <a:rPr lang="en-US" smtClean="0"/>
              <a:t>12</a:t>
            </a:fld>
            <a:endParaRPr lang="en-US"/>
          </a:p>
        </p:txBody>
      </p:sp>
    </p:spTree>
    <p:extLst>
      <p:ext uri="{BB962C8B-B14F-4D97-AF65-F5344CB8AC3E}">
        <p14:creationId xmlns:p14="http://schemas.microsoft.com/office/powerpoint/2010/main" val="13381698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C36D78-C19F-4765-8B7F-2FE8BFF07D6C}" type="slidenum">
              <a:rPr lang="en-US" smtClean="0"/>
              <a:t>13</a:t>
            </a:fld>
            <a:endParaRPr lang="en-US"/>
          </a:p>
        </p:txBody>
      </p:sp>
    </p:spTree>
    <p:extLst>
      <p:ext uri="{BB962C8B-B14F-4D97-AF65-F5344CB8AC3E}">
        <p14:creationId xmlns:p14="http://schemas.microsoft.com/office/powerpoint/2010/main" val="35854515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Jones’ claim was regarding the evaluation of IBS</a:t>
            </a:r>
          </a:p>
        </p:txBody>
      </p:sp>
      <p:sp>
        <p:nvSpPr>
          <p:cNvPr id="4" name="Slide Number Placeholder 3"/>
          <p:cNvSpPr>
            <a:spLocks noGrp="1"/>
          </p:cNvSpPr>
          <p:nvPr>
            <p:ph type="sldNum" sz="quarter" idx="5"/>
          </p:nvPr>
        </p:nvSpPr>
        <p:spPr/>
        <p:txBody>
          <a:bodyPr/>
          <a:lstStyle/>
          <a:p>
            <a:fld id="{B8C36D78-C19F-4765-8B7F-2FE8BFF07D6C}" type="slidenum">
              <a:rPr lang="en-US" smtClean="0"/>
              <a:t>14</a:t>
            </a:fld>
            <a:endParaRPr lang="en-US"/>
          </a:p>
        </p:txBody>
      </p:sp>
    </p:spTree>
    <p:extLst>
      <p:ext uri="{BB962C8B-B14F-4D97-AF65-F5344CB8AC3E}">
        <p14:creationId xmlns:p14="http://schemas.microsoft.com/office/powerpoint/2010/main" val="39425964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95505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393236"/>
            <a:ext cx="7886700" cy="488205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a:lvl1pPr>
          </a:lstStyle>
          <a:p>
            <a:fld id="{E2FB73DA-5FDE-45B5-BAA4-C61223CC44F6}" type="slidenum">
              <a:rPr lang="en-US" smtClean="0"/>
              <a:pPr/>
              <a:t>‹#›</a:t>
            </a:fld>
            <a:endParaRPr lang="en-US" dirty="0"/>
          </a:p>
        </p:txBody>
      </p:sp>
      <p:sp>
        <p:nvSpPr>
          <p:cNvPr id="9" name="Title 1"/>
          <p:cNvSpPr>
            <a:spLocks noGrp="1"/>
          </p:cNvSpPr>
          <p:nvPr>
            <p:ph type="title"/>
          </p:nvPr>
        </p:nvSpPr>
        <p:spPr>
          <a:xfrm>
            <a:off x="215153" y="134472"/>
            <a:ext cx="6338048"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6200649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458072"/>
            <a:ext cx="3867150" cy="4808257"/>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458073"/>
            <a:ext cx="3867150" cy="479032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60B18D57-13A5-4968-950D-8FEF41FA4399}" type="slidenum">
              <a:rPr lang="en-US" smtClean="0"/>
              <a:t>‹#›</a:t>
            </a:fld>
            <a:endParaRPr lang="en-US"/>
          </a:p>
        </p:txBody>
      </p:sp>
      <p:sp>
        <p:nvSpPr>
          <p:cNvPr id="10" name="Title 1"/>
          <p:cNvSpPr>
            <a:spLocks noGrp="1"/>
          </p:cNvSpPr>
          <p:nvPr>
            <p:ph type="title"/>
          </p:nvPr>
        </p:nvSpPr>
        <p:spPr>
          <a:xfrm>
            <a:off x="215153" y="134472"/>
            <a:ext cx="6338048"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594664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0B18D57-13A5-4968-950D-8FEF41FA4399}" type="slidenum">
              <a:rPr lang="en-US" smtClean="0"/>
              <a:t>‹#›</a:t>
            </a:fld>
            <a:endParaRPr lang="en-US"/>
          </a:p>
        </p:txBody>
      </p:sp>
      <p:sp>
        <p:nvSpPr>
          <p:cNvPr id="10" name="Table Placeholder 9"/>
          <p:cNvSpPr>
            <a:spLocks noGrp="1"/>
          </p:cNvSpPr>
          <p:nvPr>
            <p:ph type="tbl" sz="quarter" idx="13"/>
          </p:nvPr>
        </p:nvSpPr>
        <p:spPr>
          <a:xfrm>
            <a:off x="609600" y="1524000"/>
            <a:ext cx="7905749" cy="4724400"/>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11" name="Title 1"/>
          <p:cNvSpPr>
            <a:spLocks noGrp="1"/>
          </p:cNvSpPr>
          <p:nvPr>
            <p:ph type="title"/>
          </p:nvPr>
        </p:nvSpPr>
        <p:spPr>
          <a:xfrm>
            <a:off x="215153" y="134472"/>
            <a:ext cx="6338048"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13681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60B18D57-13A5-4968-950D-8FEF41FA4399}" type="slidenum">
              <a:rPr lang="en-US" smtClean="0"/>
              <a:t>‹#›</a:t>
            </a:fld>
            <a:endParaRPr lang="en-US"/>
          </a:p>
        </p:txBody>
      </p:sp>
      <p:sp>
        <p:nvSpPr>
          <p:cNvPr id="11" name="Chart Placeholder 10"/>
          <p:cNvSpPr>
            <a:spLocks noGrp="1"/>
          </p:cNvSpPr>
          <p:nvPr>
            <p:ph type="chart" sz="quarter" idx="11"/>
          </p:nvPr>
        </p:nvSpPr>
        <p:spPr>
          <a:xfrm>
            <a:off x="645459" y="1515035"/>
            <a:ext cx="7869891" cy="4661928"/>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12" name="Title 1"/>
          <p:cNvSpPr>
            <a:spLocks noGrp="1"/>
          </p:cNvSpPr>
          <p:nvPr>
            <p:ph type="title"/>
          </p:nvPr>
        </p:nvSpPr>
        <p:spPr>
          <a:xfrm>
            <a:off x="215153" y="134472"/>
            <a:ext cx="6338048"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856883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0B18D57-13A5-4968-950D-8FEF41FA4399}" type="slidenum">
              <a:rPr lang="en-US" smtClean="0"/>
              <a:t>‹#›</a:t>
            </a:fld>
            <a:endParaRPr lang="en-US" dirty="0"/>
          </a:p>
        </p:txBody>
      </p:sp>
      <p:sp>
        <p:nvSpPr>
          <p:cNvPr id="8" name="Title 1"/>
          <p:cNvSpPr>
            <a:spLocks noGrp="1"/>
          </p:cNvSpPr>
          <p:nvPr>
            <p:ph type="title"/>
          </p:nvPr>
        </p:nvSpPr>
        <p:spPr>
          <a:xfrm>
            <a:off x="215153" y="134472"/>
            <a:ext cx="6338048"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23921771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3.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theme" Target="../theme/theme2.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rotWithShape="1">
          <a:blip r:embed="rId3">
            <a:extLst>
              <a:ext uri="{28A0092B-C50C-407E-A947-70E740481C1C}">
                <a14:useLocalDpi xmlns:a14="http://schemas.microsoft.com/office/drawing/2010/main" val="0"/>
              </a:ext>
            </a:extLst>
          </a:blip>
          <a:srcRect l="28941"/>
          <a:stretch/>
        </p:blipFill>
        <p:spPr>
          <a:xfrm>
            <a:off x="1" y="0"/>
            <a:ext cx="3859110" cy="6858000"/>
          </a:xfrm>
          <a:prstGeom prst="rect">
            <a:avLst/>
          </a:prstGeom>
        </p:spPr>
      </p:pic>
      <p:pic>
        <p:nvPicPr>
          <p:cNvPr id="2" name="Picture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854401" y="623548"/>
            <a:ext cx="3494500" cy="1221785"/>
          </a:xfrm>
          <a:prstGeom prst="rect">
            <a:avLst/>
          </a:prstGeom>
        </p:spPr>
      </p:pic>
    </p:spTree>
    <p:extLst>
      <p:ext uri="{BB962C8B-B14F-4D97-AF65-F5344CB8AC3E}">
        <p14:creationId xmlns:p14="http://schemas.microsoft.com/office/powerpoint/2010/main" val="3038192845"/>
      </p:ext>
    </p:extLst>
  </p:cSld>
  <p:clrMap bg1="lt1" tx1="dk1" bg2="lt2" tx2="dk2" accent1="accent1" accent2="accent2" accent3="accent3" accent4="accent4" accent5="accent5" accent6="accent6" hlink="hlink" folHlink="folHlink"/>
  <p:sldLayoutIdLst>
    <p:sldLayoutId id="2147483661"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1252728"/>
            <a:ext cx="9144000" cy="56052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60B18D57-13A5-4968-950D-8FEF41FA4399}" type="slidenum">
              <a:rPr lang="en-US" smtClean="0"/>
              <a:pPr/>
              <a:t>‹#›</a:t>
            </a:fld>
            <a:endParaRPr lang="en-US" dirty="0"/>
          </a:p>
        </p:txBody>
      </p:sp>
      <p:cxnSp>
        <p:nvCxnSpPr>
          <p:cNvPr id="5" name="Straight Connector 4"/>
          <p:cNvCxnSpPr/>
          <p:nvPr userDrawn="1"/>
        </p:nvCxnSpPr>
        <p:spPr>
          <a:xfrm>
            <a:off x="0" y="1243584"/>
            <a:ext cx="9144000"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6797845" y="273873"/>
            <a:ext cx="1977485" cy="691983"/>
          </a:xfrm>
          <a:prstGeom prst="rect">
            <a:avLst/>
          </a:prstGeom>
        </p:spPr>
      </p:pic>
    </p:spTree>
    <p:extLst>
      <p:ext uri="{BB962C8B-B14F-4D97-AF65-F5344CB8AC3E}">
        <p14:creationId xmlns:p14="http://schemas.microsoft.com/office/powerpoint/2010/main" val="2365841268"/>
      </p:ext>
    </p:extLst>
  </p:cSld>
  <p:clrMap bg1="lt1" tx1="dk1" bg2="lt2" tx2="dk2" accent1="accent1" accent2="accent2" accent3="accent3" accent4="accent4" accent5="accent5" accent6="accent6" hlink="hlink" folHlink="folHlink"/>
  <p:sldLayoutIdLst>
    <p:sldLayoutId id="2147483674" r:id="rId1"/>
    <p:sldLayoutId id="2147483676" r:id="rId2"/>
    <p:sldLayoutId id="2147483680" r:id="rId3"/>
    <p:sldLayoutId id="2147483681" r:id="rId4"/>
    <p:sldLayoutId id="2147483678" r:id="rId5"/>
  </p:sldLayoutIdLst>
  <p:hf hdr="0" ftr="0" dt="0"/>
  <p:txStyles>
    <p:titleStyle>
      <a:lvl1pPr algn="l" defTabSz="914400" rtl="0" eaLnBrk="1" latinLnBrk="0" hangingPunct="1">
        <a:lnSpc>
          <a:spcPct val="90000"/>
        </a:lnSpc>
        <a:spcBef>
          <a:spcPct val="0"/>
        </a:spcBef>
        <a:buNone/>
        <a:defRPr sz="4000" kern="1200">
          <a:solidFill>
            <a:schemeClr val="tx1"/>
          </a:solidFill>
          <a:latin typeface="Times New Roman" panose="02020603050405020304" pitchFamily="18" charset="0"/>
          <a:ea typeface="+mj-ea"/>
          <a:cs typeface="Times New Roman" panose="02020603050405020304" pitchFamily="18"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benefits.va.gov/GIBILL/rudisill.asp"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regulations.gov/document/VA-2026-VBA-0067-0001"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youtu.be/Jm-po6zeqI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4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61861" y="2598003"/>
            <a:ext cx="5439771" cy="830997"/>
          </a:xfrm>
          <a:prstGeom prst="rect">
            <a:avLst/>
          </a:prstGeom>
          <a:noFill/>
        </p:spPr>
        <p:txBody>
          <a:bodyPr wrap="square" rtlCol="0">
            <a:spAutoFit/>
          </a:bodyPr>
          <a:lstStyle/>
          <a:p>
            <a:pPr algn="r"/>
            <a:r>
              <a:rPr lang="en-US" sz="4800" b="1" dirty="0">
                <a:latin typeface="Times New Roman" panose="02020603050405020304" pitchFamily="18" charset="0"/>
                <a:cs typeface="Times New Roman" panose="02020603050405020304" pitchFamily="18" charset="0"/>
              </a:rPr>
              <a:t>What’s New at VA?</a:t>
            </a:r>
          </a:p>
        </p:txBody>
      </p:sp>
      <p:sp>
        <p:nvSpPr>
          <p:cNvPr id="5" name="TextBox 4"/>
          <p:cNvSpPr txBox="1"/>
          <p:nvPr/>
        </p:nvSpPr>
        <p:spPr>
          <a:xfrm>
            <a:off x="3967597" y="5279094"/>
            <a:ext cx="4434035" cy="954107"/>
          </a:xfrm>
          <a:prstGeom prst="rect">
            <a:avLst/>
          </a:prstGeom>
          <a:noFill/>
        </p:spPr>
        <p:txBody>
          <a:bodyPr wrap="square" rtlCol="0">
            <a:spAutoFit/>
          </a:bodyPr>
          <a:lstStyle/>
          <a:p>
            <a:pPr algn="r"/>
            <a:r>
              <a:rPr lang="en-US" sz="2800" dirty="0">
                <a:latin typeface="Times New Roman" panose="02020603050405020304" pitchFamily="18" charset="0"/>
                <a:cs typeface="Times New Roman" panose="02020603050405020304" pitchFamily="18" charset="0"/>
              </a:rPr>
              <a:t>By Crystal Trulove</a:t>
            </a:r>
          </a:p>
          <a:p>
            <a:pPr algn="r"/>
            <a:r>
              <a:rPr lang="en-US" sz="2800" dirty="0">
                <a:latin typeface="Times New Roman" panose="02020603050405020304" pitchFamily="18" charset="0"/>
                <a:cs typeface="Times New Roman" panose="02020603050405020304" pitchFamily="18" charset="0"/>
              </a:rPr>
              <a:t>April 2026</a:t>
            </a:r>
          </a:p>
        </p:txBody>
      </p:sp>
    </p:spTree>
    <p:extLst>
      <p:ext uri="{BB962C8B-B14F-4D97-AF65-F5344CB8AC3E}">
        <p14:creationId xmlns:p14="http://schemas.microsoft.com/office/powerpoint/2010/main" val="13078982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1A590A-70D7-ADD5-9FD2-E6ECC6467F07}"/>
            </a:ext>
          </a:extLst>
        </p:cNvPr>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6A73B045-2D06-DF2A-3696-8786BBFF81C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8324" y="1494665"/>
            <a:ext cx="4113676" cy="4881563"/>
          </a:xfrm>
          <a:prstGeom prst="rect">
            <a:avLst/>
          </a:prstGeom>
        </p:spPr>
      </p:pic>
      <p:sp>
        <p:nvSpPr>
          <p:cNvPr id="3" name="Slide Number Placeholder 2">
            <a:extLst>
              <a:ext uri="{FF2B5EF4-FFF2-40B4-BE49-F238E27FC236}">
                <a16:creationId xmlns:a16="http://schemas.microsoft.com/office/drawing/2014/main" id="{69FC0CEF-E77C-BB27-E7BE-BD625BE8918F}"/>
              </a:ext>
            </a:extLst>
          </p:cNvPr>
          <p:cNvSpPr>
            <a:spLocks noGrp="1"/>
          </p:cNvSpPr>
          <p:nvPr>
            <p:ph type="sldNum" sz="quarter" idx="12"/>
          </p:nvPr>
        </p:nvSpPr>
        <p:spPr/>
        <p:txBody>
          <a:bodyPr/>
          <a:lstStyle/>
          <a:p>
            <a:fld id="{E2FB73DA-5FDE-45B5-BAA4-C61223CC44F6}" type="slidenum">
              <a:rPr lang="en-US" smtClean="0"/>
              <a:pPr/>
              <a:t>10</a:t>
            </a:fld>
            <a:endParaRPr lang="en-US" dirty="0"/>
          </a:p>
        </p:txBody>
      </p:sp>
      <p:sp>
        <p:nvSpPr>
          <p:cNvPr id="4" name="Title 3">
            <a:extLst>
              <a:ext uri="{FF2B5EF4-FFF2-40B4-BE49-F238E27FC236}">
                <a16:creationId xmlns:a16="http://schemas.microsoft.com/office/drawing/2014/main" id="{FFE8DB56-265D-C3FA-6C74-B716344C7538}"/>
              </a:ext>
            </a:extLst>
          </p:cNvPr>
          <p:cNvSpPr>
            <a:spLocks noGrp="1"/>
          </p:cNvSpPr>
          <p:nvPr>
            <p:ph type="title"/>
          </p:nvPr>
        </p:nvSpPr>
        <p:spPr/>
        <p:txBody>
          <a:bodyPr/>
          <a:lstStyle/>
          <a:p>
            <a:r>
              <a:rPr lang="en-US" dirty="0"/>
              <a:t>Rudisill &amp; Perkins &amp; GI Bill</a:t>
            </a:r>
          </a:p>
        </p:txBody>
      </p:sp>
      <p:sp>
        <p:nvSpPr>
          <p:cNvPr id="7" name="TextBox 6">
            <a:extLst>
              <a:ext uri="{FF2B5EF4-FFF2-40B4-BE49-F238E27FC236}">
                <a16:creationId xmlns:a16="http://schemas.microsoft.com/office/drawing/2014/main" id="{CA520EB3-B400-029F-3D97-AF4DBE5ACDB9}"/>
              </a:ext>
            </a:extLst>
          </p:cNvPr>
          <p:cNvSpPr txBox="1"/>
          <p:nvPr/>
        </p:nvSpPr>
        <p:spPr>
          <a:xfrm>
            <a:off x="4731027" y="1494666"/>
            <a:ext cx="3679196" cy="4832092"/>
          </a:xfrm>
          <a:prstGeom prst="rect">
            <a:avLst/>
          </a:prstGeom>
          <a:noFill/>
        </p:spPr>
        <p:txBody>
          <a:bodyPr wrap="square" rtlCol="0">
            <a:spAutoFit/>
          </a:bodyPr>
          <a:lstStyle/>
          <a:p>
            <a:r>
              <a:rPr lang="en-US" sz="2400" b="1" dirty="0">
                <a:hlinkClick r:id="rId4"/>
              </a:rPr>
              <a:t>https://benefits.va.gov/GIBILL/rudisill.asp</a:t>
            </a:r>
            <a:endParaRPr lang="en-US" sz="2400" b="1" dirty="0"/>
          </a:p>
          <a:p>
            <a:endParaRPr lang="en-US" sz="2000" dirty="0"/>
          </a:p>
          <a:p>
            <a:r>
              <a:rPr lang="en-US" sz="2000" dirty="0"/>
              <a:t>VA estimates that the Perkins decision may enable as many as 1.2 million additional Veterans to access up to an additional 12 months of education benefits.</a:t>
            </a:r>
          </a:p>
          <a:p>
            <a:endParaRPr lang="en-US" sz="2000" dirty="0"/>
          </a:p>
          <a:p>
            <a:r>
              <a:rPr lang="en-US" sz="2000" i="1" dirty="0"/>
              <a:t>“Staff Sgt. Kay Perkins, an Air Force veteran, after receiving a Distinguished Graduate award at Fort Meade, Maryland, in 2019. (Courtesy Kay Perkins)” Image from military.com</a:t>
            </a:r>
            <a:endParaRPr lang="en-US" sz="2000" dirty="0"/>
          </a:p>
        </p:txBody>
      </p:sp>
    </p:spTree>
    <p:extLst>
      <p:ext uri="{BB962C8B-B14F-4D97-AF65-F5344CB8AC3E}">
        <p14:creationId xmlns:p14="http://schemas.microsoft.com/office/powerpoint/2010/main" val="18730943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624ED5-CA93-68B4-49D4-D504D9145253}"/>
            </a:ext>
          </a:extLst>
        </p:cNvPr>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6DD0FC53-6840-442C-4171-7A8CF4273568}"/>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142865" y="2171388"/>
            <a:ext cx="3121158" cy="3465583"/>
          </a:xfrm>
          <a:prstGeom prst="rect">
            <a:avLst/>
          </a:prstGeom>
        </p:spPr>
      </p:pic>
      <p:sp>
        <p:nvSpPr>
          <p:cNvPr id="3" name="Slide Number Placeholder 2">
            <a:extLst>
              <a:ext uri="{FF2B5EF4-FFF2-40B4-BE49-F238E27FC236}">
                <a16:creationId xmlns:a16="http://schemas.microsoft.com/office/drawing/2014/main" id="{7677E415-13DE-9395-7EA9-5A9694DADD9C}"/>
              </a:ext>
            </a:extLst>
          </p:cNvPr>
          <p:cNvSpPr>
            <a:spLocks noGrp="1"/>
          </p:cNvSpPr>
          <p:nvPr>
            <p:ph type="sldNum" sz="quarter" idx="12"/>
          </p:nvPr>
        </p:nvSpPr>
        <p:spPr/>
        <p:txBody>
          <a:bodyPr/>
          <a:lstStyle/>
          <a:p>
            <a:fld id="{E2FB73DA-5FDE-45B5-BAA4-C61223CC44F6}" type="slidenum">
              <a:rPr lang="en-US" smtClean="0"/>
              <a:pPr/>
              <a:t>11</a:t>
            </a:fld>
            <a:endParaRPr lang="en-US" dirty="0"/>
          </a:p>
        </p:txBody>
      </p:sp>
      <p:sp>
        <p:nvSpPr>
          <p:cNvPr id="4" name="Title 3">
            <a:extLst>
              <a:ext uri="{FF2B5EF4-FFF2-40B4-BE49-F238E27FC236}">
                <a16:creationId xmlns:a16="http://schemas.microsoft.com/office/drawing/2014/main" id="{B2D8820F-F651-AA13-4CE9-B1817DE8EF17}"/>
              </a:ext>
            </a:extLst>
          </p:cNvPr>
          <p:cNvSpPr>
            <a:spLocks noGrp="1"/>
          </p:cNvSpPr>
          <p:nvPr>
            <p:ph type="title"/>
          </p:nvPr>
        </p:nvSpPr>
        <p:spPr/>
        <p:txBody>
          <a:bodyPr/>
          <a:lstStyle/>
          <a:p>
            <a:r>
              <a:rPr lang="en-US" dirty="0"/>
              <a:t>Which court case is this?</a:t>
            </a:r>
          </a:p>
        </p:txBody>
      </p:sp>
      <p:sp>
        <p:nvSpPr>
          <p:cNvPr id="7" name="TextBox 6">
            <a:extLst>
              <a:ext uri="{FF2B5EF4-FFF2-40B4-BE49-F238E27FC236}">
                <a16:creationId xmlns:a16="http://schemas.microsoft.com/office/drawing/2014/main" id="{D0FEAE03-B2CF-DFD7-E6E6-B50D379CC54B}"/>
              </a:ext>
            </a:extLst>
          </p:cNvPr>
          <p:cNvSpPr txBox="1"/>
          <p:nvPr/>
        </p:nvSpPr>
        <p:spPr>
          <a:xfrm>
            <a:off x="4644194" y="2426851"/>
            <a:ext cx="3356941" cy="3323987"/>
          </a:xfrm>
          <a:prstGeom prst="rect">
            <a:avLst/>
          </a:prstGeom>
          <a:noFill/>
        </p:spPr>
        <p:txBody>
          <a:bodyPr wrap="square" rtlCol="0">
            <a:spAutoFit/>
          </a:bodyPr>
          <a:lstStyle/>
          <a:p>
            <a:r>
              <a:rPr lang="en-US" sz="3200" dirty="0"/>
              <a:t>Notice “gram” is highlighted and so is the joint</a:t>
            </a:r>
          </a:p>
          <a:p>
            <a:endParaRPr lang="en-US" sz="3200" dirty="0"/>
          </a:p>
          <a:p>
            <a:r>
              <a:rPr lang="en-US" sz="3200" dirty="0"/>
              <a:t>Court case decided March 12, 2025</a:t>
            </a:r>
          </a:p>
          <a:p>
            <a:endParaRPr lang="en-US" dirty="0"/>
          </a:p>
        </p:txBody>
      </p:sp>
    </p:spTree>
    <p:extLst>
      <p:ext uri="{BB962C8B-B14F-4D97-AF65-F5344CB8AC3E}">
        <p14:creationId xmlns:p14="http://schemas.microsoft.com/office/powerpoint/2010/main" val="28956400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F4D76D-0581-63F3-04F3-0B1899CDF9CA}"/>
            </a:ext>
          </a:extLst>
        </p:cNvPr>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3479A62B-CF88-3996-7CDE-02383DCB79A8}"/>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628650" y="1701782"/>
            <a:ext cx="3867150" cy="4320837"/>
          </a:xfrm>
          <a:prstGeom prst="rect">
            <a:avLst/>
          </a:prstGeom>
          <a:noFill/>
        </p:spPr>
      </p:pic>
      <p:sp>
        <p:nvSpPr>
          <p:cNvPr id="13" name="Content Placeholder 2">
            <a:extLst>
              <a:ext uri="{FF2B5EF4-FFF2-40B4-BE49-F238E27FC236}">
                <a16:creationId xmlns:a16="http://schemas.microsoft.com/office/drawing/2014/main" id="{20B00742-0011-A220-E2BB-F3F9478C961A}"/>
              </a:ext>
            </a:extLst>
          </p:cNvPr>
          <p:cNvSpPr>
            <a:spLocks noGrp="1"/>
          </p:cNvSpPr>
          <p:nvPr>
            <p:ph sz="half" idx="2"/>
          </p:nvPr>
        </p:nvSpPr>
        <p:spPr>
          <a:xfrm>
            <a:off x="4648200" y="2382412"/>
            <a:ext cx="3867150" cy="2368492"/>
          </a:xfrm>
        </p:spPr>
        <p:txBody>
          <a:bodyPr/>
          <a:lstStyle/>
          <a:p>
            <a:r>
              <a:rPr lang="en-US" sz="2800" dirty="0">
                <a:latin typeface="+mn-lt"/>
              </a:rPr>
              <a:t>December 20, 2021</a:t>
            </a:r>
          </a:p>
          <a:p>
            <a:r>
              <a:rPr lang="en-US" sz="2800" dirty="0">
                <a:latin typeface="+mn-lt"/>
              </a:rPr>
              <a:t>What is the image painted with?</a:t>
            </a:r>
          </a:p>
          <a:p>
            <a:endParaRPr lang="en-US" sz="2800" dirty="0"/>
          </a:p>
        </p:txBody>
      </p:sp>
      <p:sp>
        <p:nvSpPr>
          <p:cNvPr id="3" name="Slide Number Placeholder 2">
            <a:extLst>
              <a:ext uri="{FF2B5EF4-FFF2-40B4-BE49-F238E27FC236}">
                <a16:creationId xmlns:a16="http://schemas.microsoft.com/office/drawing/2014/main" id="{7EA1A124-53A0-1E6B-F60B-E4E5F7888956}"/>
              </a:ext>
            </a:extLst>
          </p:cNvPr>
          <p:cNvSpPr>
            <a:spLocks noGrp="1"/>
          </p:cNvSpPr>
          <p:nvPr>
            <p:ph type="sldNum" sz="quarter" idx="12"/>
          </p:nvPr>
        </p:nvSpPr>
        <p:spPr>
          <a:xfrm>
            <a:off x="6457950" y="6356350"/>
            <a:ext cx="2057400" cy="365125"/>
          </a:xfrm>
        </p:spPr>
        <p:txBody>
          <a:bodyPr anchor="ctr">
            <a:normAutofit/>
          </a:bodyPr>
          <a:lstStyle/>
          <a:p>
            <a:pPr>
              <a:spcAft>
                <a:spcPts val="600"/>
              </a:spcAft>
            </a:pPr>
            <a:fld id="{E2FB73DA-5FDE-45B5-BAA4-C61223CC44F6}" type="slidenum">
              <a:rPr lang="en-US" smtClean="0"/>
              <a:pPr>
                <a:spcAft>
                  <a:spcPts val="600"/>
                </a:spcAft>
              </a:pPr>
              <a:t>12</a:t>
            </a:fld>
            <a:endParaRPr lang="en-US"/>
          </a:p>
        </p:txBody>
      </p:sp>
      <p:sp>
        <p:nvSpPr>
          <p:cNvPr id="4" name="Title 3">
            <a:extLst>
              <a:ext uri="{FF2B5EF4-FFF2-40B4-BE49-F238E27FC236}">
                <a16:creationId xmlns:a16="http://schemas.microsoft.com/office/drawing/2014/main" id="{6543E8C2-AB4E-1AFB-EB9E-9437F7D92798}"/>
              </a:ext>
            </a:extLst>
          </p:cNvPr>
          <p:cNvSpPr>
            <a:spLocks noGrp="1"/>
          </p:cNvSpPr>
          <p:nvPr>
            <p:ph type="title"/>
          </p:nvPr>
        </p:nvSpPr>
        <p:spPr>
          <a:xfrm>
            <a:off x="215153" y="134472"/>
            <a:ext cx="6338048" cy="981732"/>
          </a:xfrm>
        </p:spPr>
        <p:txBody>
          <a:bodyPr anchor="ctr">
            <a:normAutofit/>
          </a:bodyPr>
          <a:lstStyle/>
          <a:p>
            <a:r>
              <a:rPr lang="en-US" dirty="0"/>
              <a:t>Do you remember this one?</a:t>
            </a:r>
          </a:p>
        </p:txBody>
      </p:sp>
    </p:spTree>
    <p:extLst>
      <p:ext uri="{BB962C8B-B14F-4D97-AF65-F5344CB8AC3E}">
        <p14:creationId xmlns:p14="http://schemas.microsoft.com/office/powerpoint/2010/main" val="23132707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3341148-64C4-990C-C9A2-21EA7990D5DC}"/>
              </a:ext>
            </a:extLst>
          </p:cNvPr>
          <p:cNvSpPr>
            <a:spLocks noGrp="1"/>
          </p:cNvSpPr>
          <p:nvPr>
            <p:ph idx="1"/>
          </p:nvPr>
        </p:nvSpPr>
        <p:spPr/>
        <p:txBody>
          <a:bodyPr/>
          <a:lstStyle/>
          <a:p>
            <a:r>
              <a:rPr lang="en-US" dirty="0"/>
              <a:t>Service connection is possible when medications currently render HTN asymptomatic, as long as there is a history (reflected in V.iii.5.3.b.)</a:t>
            </a:r>
          </a:p>
          <a:p>
            <a:r>
              <a:rPr lang="en-US" dirty="0"/>
              <a:t>The disability percentage depends on whether the predominant diastolic pressure was 100 or more </a:t>
            </a:r>
            <a:r>
              <a:rPr lang="en-US" i="1" dirty="0"/>
              <a:t>before symptoms were controlled </a:t>
            </a:r>
            <a:r>
              <a:rPr lang="en-US" dirty="0"/>
              <a:t>with medication. (reflected in 38 CFR 4.104) </a:t>
            </a:r>
          </a:p>
        </p:txBody>
      </p:sp>
      <p:sp>
        <p:nvSpPr>
          <p:cNvPr id="3" name="Slide Number Placeholder 2">
            <a:extLst>
              <a:ext uri="{FF2B5EF4-FFF2-40B4-BE49-F238E27FC236}">
                <a16:creationId xmlns:a16="http://schemas.microsoft.com/office/drawing/2014/main" id="{3542AA9B-97E4-8142-6234-2D4A25FCA5D6}"/>
              </a:ext>
            </a:extLst>
          </p:cNvPr>
          <p:cNvSpPr>
            <a:spLocks noGrp="1"/>
          </p:cNvSpPr>
          <p:nvPr>
            <p:ph type="sldNum" sz="quarter" idx="12"/>
          </p:nvPr>
        </p:nvSpPr>
        <p:spPr/>
        <p:txBody>
          <a:bodyPr/>
          <a:lstStyle/>
          <a:p>
            <a:fld id="{E2FB73DA-5FDE-45B5-BAA4-C61223CC44F6}" type="slidenum">
              <a:rPr lang="en-US" smtClean="0"/>
              <a:pPr/>
              <a:t>13</a:t>
            </a:fld>
            <a:endParaRPr lang="en-US" dirty="0"/>
          </a:p>
        </p:txBody>
      </p:sp>
      <p:sp>
        <p:nvSpPr>
          <p:cNvPr id="4" name="Title 3">
            <a:extLst>
              <a:ext uri="{FF2B5EF4-FFF2-40B4-BE49-F238E27FC236}">
                <a16:creationId xmlns:a16="http://schemas.microsoft.com/office/drawing/2014/main" id="{271A4D34-A829-93C2-29AC-3C01D8B16441}"/>
              </a:ext>
            </a:extLst>
          </p:cNvPr>
          <p:cNvSpPr>
            <a:spLocks noGrp="1"/>
          </p:cNvSpPr>
          <p:nvPr>
            <p:ph type="title"/>
          </p:nvPr>
        </p:nvSpPr>
        <p:spPr/>
        <p:txBody>
          <a:bodyPr/>
          <a:lstStyle/>
          <a:p>
            <a:r>
              <a:rPr lang="en-US" dirty="0"/>
              <a:t>Wilson v McDonough</a:t>
            </a:r>
          </a:p>
        </p:txBody>
      </p:sp>
    </p:spTree>
    <p:extLst>
      <p:ext uri="{BB962C8B-B14F-4D97-AF65-F5344CB8AC3E}">
        <p14:creationId xmlns:p14="http://schemas.microsoft.com/office/powerpoint/2010/main" val="19800130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BEDFC8-15B5-E076-2965-86BC5B4A1F29}"/>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F33580B-9D87-82A3-645A-EF2489C919CF}"/>
              </a:ext>
            </a:extLst>
          </p:cNvPr>
          <p:cNvSpPr>
            <a:spLocks noGrp="1"/>
          </p:cNvSpPr>
          <p:nvPr>
            <p:ph idx="1"/>
          </p:nvPr>
        </p:nvSpPr>
        <p:spPr/>
        <p:txBody>
          <a:bodyPr/>
          <a:lstStyle/>
          <a:p>
            <a:r>
              <a:rPr lang="en-US" dirty="0"/>
              <a:t>CAVC decided Jones v Shinseki 2012</a:t>
            </a:r>
          </a:p>
          <a:p>
            <a:pPr lvl="1"/>
            <a:r>
              <a:rPr lang="en-US" dirty="0"/>
              <a:t>VA cannot deny a higher disability rating based on symptoms improved by medication, unless the specific diagnostic code dictates considering medication effects.</a:t>
            </a:r>
          </a:p>
          <a:p>
            <a:r>
              <a:rPr lang="en-US" dirty="0"/>
              <a:t>CAVC decided Ingram v Collins 2025</a:t>
            </a:r>
          </a:p>
          <a:p>
            <a:pPr lvl="1"/>
            <a:r>
              <a:rPr lang="en-US" dirty="0"/>
              <a:t>Jones applies to musculoskeletal as well</a:t>
            </a:r>
          </a:p>
          <a:p>
            <a:pPr lvl="1"/>
            <a:r>
              <a:rPr lang="en-US" dirty="0"/>
              <a:t>Similar to Wilson </a:t>
            </a:r>
          </a:p>
        </p:txBody>
      </p:sp>
      <p:sp>
        <p:nvSpPr>
          <p:cNvPr id="3" name="Slide Number Placeholder 2">
            <a:extLst>
              <a:ext uri="{FF2B5EF4-FFF2-40B4-BE49-F238E27FC236}">
                <a16:creationId xmlns:a16="http://schemas.microsoft.com/office/drawing/2014/main" id="{EE2E4040-92BE-22D5-510B-DEEB73EBD265}"/>
              </a:ext>
            </a:extLst>
          </p:cNvPr>
          <p:cNvSpPr>
            <a:spLocks noGrp="1"/>
          </p:cNvSpPr>
          <p:nvPr>
            <p:ph type="sldNum" sz="quarter" idx="12"/>
          </p:nvPr>
        </p:nvSpPr>
        <p:spPr/>
        <p:txBody>
          <a:bodyPr/>
          <a:lstStyle/>
          <a:p>
            <a:fld id="{E2FB73DA-5FDE-45B5-BAA4-C61223CC44F6}" type="slidenum">
              <a:rPr lang="en-US" smtClean="0"/>
              <a:pPr/>
              <a:t>14</a:t>
            </a:fld>
            <a:endParaRPr lang="en-US" dirty="0"/>
          </a:p>
        </p:txBody>
      </p:sp>
      <p:sp>
        <p:nvSpPr>
          <p:cNvPr id="4" name="Title 3">
            <a:extLst>
              <a:ext uri="{FF2B5EF4-FFF2-40B4-BE49-F238E27FC236}">
                <a16:creationId xmlns:a16="http://schemas.microsoft.com/office/drawing/2014/main" id="{877F0C93-5BB0-6D75-9800-D810EC43FA7D}"/>
              </a:ext>
            </a:extLst>
          </p:cNvPr>
          <p:cNvSpPr>
            <a:spLocks noGrp="1"/>
          </p:cNvSpPr>
          <p:nvPr>
            <p:ph type="title"/>
          </p:nvPr>
        </p:nvSpPr>
        <p:spPr/>
        <p:txBody>
          <a:bodyPr/>
          <a:lstStyle/>
          <a:p>
            <a:r>
              <a:rPr lang="en-US" dirty="0"/>
              <a:t>Ingram v Collins</a:t>
            </a:r>
          </a:p>
        </p:txBody>
      </p:sp>
    </p:spTree>
    <p:extLst>
      <p:ext uri="{BB962C8B-B14F-4D97-AF65-F5344CB8AC3E}">
        <p14:creationId xmlns:p14="http://schemas.microsoft.com/office/powerpoint/2010/main" val="16554698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CA9215F-7DD1-C97E-CE60-33F7B9561C51}"/>
              </a:ext>
            </a:extLst>
          </p:cNvPr>
          <p:cNvSpPr>
            <a:spLocks noGrp="1"/>
          </p:cNvSpPr>
          <p:nvPr>
            <p:ph idx="1"/>
          </p:nvPr>
        </p:nvSpPr>
        <p:spPr/>
        <p:txBody>
          <a:bodyPr/>
          <a:lstStyle/>
          <a:p>
            <a:r>
              <a:rPr lang="en-US" dirty="0"/>
              <a:t>Ingram v Collins 2025</a:t>
            </a:r>
          </a:p>
          <a:p>
            <a:pPr lvl="1"/>
            <a:r>
              <a:rPr lang="en-US" dirty="0"/>
              <a:t>VA can no longer treat symptoms differently </a:t>
            </a:r>
            <a:r>
              <a:rPr lang="en-US" i="1" dirty="0"/>
              <a:t>if meds are mentioned </a:t>
            </a:r>
            <a:r>
              <a:rPr lang="en-US" dirty="0"/>
              <a:t>in the rating schedule</a:t>
            </a:r>
          </a:p>
          <a:p>
            <a:pPr lvl="1"/>
            <a:r>
              <a:rPr lang="en-US" dirty="0"/>
              <a:t>just like it must consider functional loss during flare-ups.</a:t>
            </a:r>
          </a:p>
          <a:p>
            <a:r>
              <a:rPr lang="en-US" dirty="0"/>
              <a:t>VA Secretary ordered halt to compliance</a:t>
            </a:r>
          </a:p>
          <a:p>
            <a:pPr lvl="1"/>
            <a:r>
              <a:rPr lang="en-US" sz="1800" dirty="0">
                <a:hlinkClick r:id="rId2"/>
              </a:rPr>
              <a:t>https://www.regulations.gov/document/VA-2026-VBA-0067-0001</a:t>
            </a:r>
            <a:r>
              <a:rPr lang="en-US" sz="1800" dirty="0"/>
              <a:t> </a:t>
            </a:r>
          </a:p>
          <a:p>
            <a:pPr lvl="1"/>
            <a:r>
              <a:rPr lang="en-US" dirty="0"/>
              <a:t>Said there had been “a series of erroneous court cases, culminating with Ingram”</a:t>
            </a:r>
          </a:p>
          <a:p>
            <a:pPr lvl="2"/>
            <a:r>
              <a:rPr lang="en-US" dirty="0"/>
              <a:t>May have been referring to Jones &amp;  Wilson that had similar court findings</a:t>
            </a:r>
          </a:p>
          <a:p>
            <a:pPr marL="0" indent="0">
              <a:buNone/>
            </a:pPr>
            <a:endParaRPr lang="en-US" dirty="0"/>
          </a:p>
        </p:txBody>
      </p:sp>
      <p:sp>
        <p:nvSpPr>
          <p:cNvPr id="3" name="Slide Number Placeholder 2">
            <a:extLst>
              <a:ext uri="{FF2B5EF4-FFF2-40B4-BE49-F238E27FC236}">
                <a16:creationId xmlns:a16="http://schemas.microsoft.com/office/drawing/2014/main" id="{8D84221D-3B32-4159-5A79-B909A7BBC35B}"/>
              </a:ext>
            </a:extLst>
          </p:cNvPr>
          <p:cNvSpPr>
            <a:spLocks noGrp="1"/>
          </p:cNvSpPr>
          <p:nvPr>
            <p:ph type="sldNum" sz="quarter" idx="12"/>
          </p:nvPr>
        </p:nvSpPr>
        <p:spPr/>
        <p:txBody>
          <a:bodyPr/>
          <a:lstStyle/>
          <a:p>
            <a:fld id="{E2FB73DA-5FDE-45B5-BAA4-C61223CC44F6}" type="slidenum">
              <a:rPr lang="en-US" smtClean="0"/>
              <a:pPr/>
              <a:t>15</a:t>
            </a:fld>
            <a:endParaRPr lang="en-US" dirty="0"/>
          </a:p>
        </p:txBody>
      </p:sp>
      <p:sp>
        <p:nvSpPr>
          <p:cNvPr id="4" name="Title 3">
            <a:extLst>
              <a:ext uri="{FF2B5EF4-FFF2-40B4-BE49-F238E27FC236}">
                <a16:creationId xmlns:a16="http://schemas.microsoft.com/office/drawing/2014/main" id="{73A59923-00FB-9437-32D7-8D931D02561E}"/>
              </a:ext>
            </a:extLst>
          </p:cNvPr>
          <p:cNvSpPr>
            <a:spLocks noGrp="1"/>
          </p:cNvSpPr>
          <p:nvPr>
            <p:ph type="title"/>
          </p:nvPr>
        </p:nvSpPr>
        <p:spPr/>
        <p:txBody>
          <a:bodyPr/>
          <a:lstStyle/>
          <a:p>
            <a:r>
              <a:rPr lang="en-US" dirty="0"/>
              <a:t>Ingram v Collins</a:t>
            </a:r>
          </a:p>
        </p:txBody>
      </p:sp>
    </p:spTree>
    <p:extLst>
      <p:ext uri="{BB962C8B-B14F-4D97-AF65-F5344CB8AC3E}">
        <p14:creationId xmlns:p14="http://schemas.microsoft.com/office/powerpoint/2010/main" val="41025161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FEA196-889A-B7BC-E188-BA5F86D851AE}"/>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36A4AC5-A971-61B1-CFB3-D2735DBCEB0A}"/>
              </a:ext>
            </a:extLst>
          </p:cNvPr>
          <p:cNvSpPr>
            <a:spLocks noGrp="1"/>
          </p:cNvSpPr>
          <p:nvPr>
            <p:ph idx="1"/>
          </p:nvPr>
        </p:nvSpPr>
        <p:spPr/>
        <p:txBody>
          <a:bodyPr/>
          <a:lstStyle/>
          <a:p>
            <a:r>
              <a:rPr lang="en-US" dirty="0"/>
              <a:t>Backlash from public (including VFW)</a:t>
            </a:r>
          </a:p>
          <a:p>
            <a:pPr lvl="1"/>
            <a:r>
              <a:rPr lang="en-US" dirty="0"/>
              <a:t>Secretary Collins rescinded rule via social media post February 19, 2026</a:t>
            </a:r>
          </a:p>
          <a:p>
            <a:r>
              <a:rPr lang="en-US" dirty="0"/>
              <a:t>VA is currently complying with court</a:t>
            </a:r>
          </a:p>
          <a:p>
            <a:r>
              <a:rPr lang="en-US" dirty="0"/>
              <a:t>Federal Register still lists Secretary Collins’ instructions </a:t>
            </a:r>
          </a:p>
          <a:p>
            <a:pPr lvl="1"/>
            <a:r>
              <a:rPr lang="en-US" dirty="0"/>
              <a:t>Has not been officially rescinded</a:t>
            </a:r>
          </a:p>
          <a:p>
            <a:r>
              <a:rPr lang="en-US" dirty="0"/>
              <a:t>As of April 2026, examiners and raters must account for symptoms without impact of medications</a:t>
            </a:r>
          </a:p>
        </p:txBody>
      </p:sp>
      <p:sp>
        <p:nvSpPr>
          <p:cNvPr id="3" name="Slide Number Placeholder 2">
            <a:extLst>
              <a:ext uri="{FF2B5EF4-FFF2-40B4-BE49-F238E27FC236}">
                <a16:creationId xmlns:a16="http://schemas.microsoft.com/office/drawing/2014/main" id="{27F07B49-0FFB-81A5-A771-3E6195906B79}"/>
              </a:ext>
            </a:extLst>
          </p:cNvPr>
          <p:cNvSpPr>
            <a:spLocks noGrp="1"/>
          </p:cNvSpPr>
          <p:nvPr>
            <p:ph type="sldNum" sz="quarter" idx="12"/>
          </p:nvPr>
        </p:nvSpPr>
        <p:spPr/>
        <p:txBody>
          <a:bodyPr/>
          <a:lstStyle/>
          <a:p>
            <a:fld id="{E2FB73DA-5FDE-45B5-BAA4-C61223CC44F6}" type="slidenum">
              <a:rPr lang="en-US" smtClean="0"/>
              <a:pPr/>
              <a:t>16</a:t>
            </a:fld>
            <a:endParaRPr lang="en-US" dirty="0"/>
          </a:p>
        </p:txBody>
      </p:sp>
      <p:sp>
        <p:nvSpPr>
          <p:cNvPr id="4" name="Title 3">
            <a:extLst>
              <a:ext uri="{FF2B5EF4-FFF2-40B4-BE49-F238E27FC236}">
                <a16:creationId xmlns:a16="http://schemas.microsoft.com/office/drawing/2014/main" id="{F962C92B-4A50-9607-5E63-5950EF6EB7B1}"/>
              </a:ext>
            </a:extLst>
          </p:cNvPr>
          <p:cNvSpPr>
            <a:spLocks noGrp="1"/>
          </p:cNvSpPr>
          <p:nvPr>
            <p:ph type="title"/>
          </p:nvPr>
        </p:nvSpPr>
        <p:spPr/>
        <p:txBody>
          <a:bodyPr/>
          <a:lstStyle/>
          <a:p>
            <a:r>
              <a:rPr lang="en-US" dirty="0"/>
              <a:t>Ingram v Collins</a:t>
            </a:r>
          </a:p>
        </p:txBody>
      </p:sp>
    </p:spTree>
    <p:extLst>
      <p:ext uri="{BB962C8B-B14F-4D97-AF65-F5344CB8AC3E}">
        <p14:creationId xmlns:p14="http://schemas.microsoft.com/office/powerpoint/2010/main" val="40398071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C6DA244D-33DE-A9D2-7851-5424F32CB531}"/>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p:blipFill>
        <p:spPr>
          <a:xfrm>
            <a:off x="5783845" y="1302579"/>
            <a:ext cx="1850136" cy="4666488"/>
          </a:xfrm>
          <a:prstGeom prst="rect">
            <a:avLst/>
          </a:prstGeom>
        </p:spPr>
      </p:pic>
      <p:sp>
        <p:nvSpPr>
          <p:cNvPr id="3" name="Slide Number Placeholder 2">
            <a:extLst>
              <a:ext uri="{FF2B5EF4-FFF2-40B4-BE49-F238E27FC236}">
                <a16:creationId xmlns:a16="http://schemas.microsoft.com/office/drawing/2014/main" id="{8C550712-84C3-4DC1-E615-6E999E7330EB}"/>
              </a:ext>
            </a:extLst>
          </p:cNvPr>
          <p:cNvSpPr>
            <a:spLocks noGrp="1"/>
          </p:cNvSpPr>
          <p:nvPr>
            <p:ph type="sldNum" sz="quarter" idx="12"/>
          </p:nvPr>
        </p:nvSpPr>
        <p:spPr/>
        <p:txBody>
          <a:bodyPr/>
          <a:lstStyle/>
          <a:p>
            <a:fld id="{E2FB73DA-5FDE-45B5-BAA4-C61223CC44F6}" type="slidenum">
              <a:rPr lang="en-US" smtClean="0"/>
              <a:pPr/>
              <a:t>17</a:t>
            </a:fld>
            <a:endParaRPr lang="en-US" dirty="0"/>
          </a:p>
        </p:txBody>
      </p:sp>
      <p:sp>
        <p:nvSpPr>
          <p:cNvPr id="4" name="Title 3">
            <a:extLst>
              <a:ext uri="{FF2B5EF4-FFF2-40B4-BE49-F238E27FC236}">
                <a16:creationId xmlns:a16="http://schemas.microsoft.com/office/drawing/2014/main" id="{551928A9-AEFE-5F92-84C6-36AB3A057470}"/>
              </a:ext>
            </a:extLst>
          </p:cNvPr>
          <p:cNvSpPr>
            <a:spLocks noGrp="1"/>
          </p:cNvSpPr>
          <p:nvPr>
            <p:ph type="title"/>
          </p:nvPr>
        </p:nvSpPr>
        <p:spPr/>
        <p:txBody>
          <a:bodyPr/>
          <a:lstStyle/>
          <a:p>
            <a:r>
              <a:rPr lang="en-US" dirty="0"/>
              <a:t>Which court case is this?</a:t>
            </a:r>
          </a:p>
        </p:txBody>
      </p:sp>
      <p:sp>
        <p:nvSpPr>
          <p:cNvPr id="10" name="Content Placeholder 2">
            <a:extLst>
              <a:ext uri="{FF2B5EF4-FFF2-40B4-BE49-F238E27FC236}">
                <a16:creationId xmlns:a16="http://schemas.microsoft.com/office/drawing/2014/main" id="{3EB70695-ACF9-853B-FC20-B0C4F2EBB00A}"/>
              </a:ext>
            </a:extLst>
          </p:cNvPr>
          <p:cNvSpPr txBox="1">
            <a:spLocks/>
          </p:cNvSpPr>
          <p:nvPr/>
        </p:nvSpPr>
        <p:spPr>
          <a:xfrm>
            <a:off x="761999" y="2153402"/>
            <a:ext cx="5021846" cy="25017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800" dirty="0">
                <a:latin typeface="+mn-lt"/>
              </a:rPr>
              <a:t>Decision </a:t>
            </a:r>
            <a:r>
              <a:rPr lang="en-US" dirty="0">
                <a:latin typeface="+mn-lt"/>
              </a:rPr>
              <a:t>September 26, 2024</a:t>
            </a:r>
          </a:p>
          <a:p>
            <a:endParaRPr lang="en-US" dirty="0">
              <a:latin typeface="+mn-lt"/>
            </a:endParaRPr>
          </a:p>
          <a:p>
            <a:pPr marL="0" indent="0">
              <a:buNone/>
            </a:pPr>
            <a:r>
              <a:rPr lang="en-US" dirty="0">
                <a:latin typeface="+mn-lt"/>
              </a:rPr>
              <a:t>Note the shape of the head and location of explosion</a:t>
            </a:r>
          </a:p>
          <a:p>
            <a:endParaRPr lang="en-US" sz="2800" dirty="0"/>
          </a:p>
        </p:txBody>
      </p:sp>
    </p:spTree>
    <p:extLst>
      <p:ext uri="{BB962C8B-B14F-4D97-AF65-F5344CB8AC3E}">
        <p14:creationId xmlns:p14="http://schemas.microsoft.com/office/powerpoint/2010/main" val="15769151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631CA4-B5A4-9C47-607A-928E0CF9907D}"/>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55EAB15-FF41-CF14-B242-8834EC3B1D13}"/>
              </a:ext>
            </a:extLst>
          </p:cNvPr>
          <p:cNvSpPr>
            <a:spLocks noGrp="1"/>
          </p:cNvSpPr>
          <p:nvPr>
            <p:ph idx="1"/>
          </p:nvPr>
        </p:nvSpPr>
        <p:spPr/>
        <p:txBody>
          <a:bodyPr/>
          <a:lstStyle/>
          <a:p>
            <a:r>
              <a:rPr lang="en-US" dirty="0"/>
              <a:t>CAVC Laska v McDonough 2024 held that old rules were invalid </a:t>
            </a:r>
          </a:p>
          <a:p>
            <a:pPr lvl="1"/>
            <a:r>
              <a:rPr lang="en-US" dirty="0"/>
              <a:t>38 CFR 3.352 required that a Veteran show the need for a </a:t>
            </a:r>
            <a:r>
              <a:rPr lang="en-US" i="1" dirty="0"/>
              <a:t>higher level </a:t>
            </a:r>
            <a:r>
              <a:rPr lang="en-US" dirty="0"/>
              <a:t>of Aid &amp; Attendance to qualify for SMC (t)  </a:t>
            </a:r>
          </a:p>
          <a:p>
            <a:r>
              <a:rPr lang="en-US" dirty="0"/>
              <a:t>CAVC found in Laska that this regulation was stricter than the authorizing statute </a:t>
            </a:r>
          </a:p>
          <a:p>
            <a:pPr lvl="1"/>
            <a:r>
              <a:rPr lang="en-US" dirty="0"/>
              <a:t>38 USC1114(t), which requires a need for </a:t>
            </a:r>
            <a:r>
              <a:rPr lang="en-US" i="1" dirty="0"/>
              <a:t>regular level </a:t>
            </a:r>
            <a:r>
              <a:rPr lang="en-US" dirty="0"/>
              <a:t>A&amp;A for SC residuals of TBI</a:t>
            </a:r>
          </a:p>
        </p:txBody>
      </p:sp>
      <p:sp>
        <p:nvSpPr>
          <p:cNvPr id="3" name="Slide Number Placeholder 2">
            <a:extLst>
              <a:ext uri="{FF2B5EF4-FFF2-40B4-BE49-F238E27FC236}">
                <a16:creationId xmlns:a16="http://schemas.microsoft.com/office/drawing/2014/main" id="{C7D74977-011E-0E39-5BA5-0C549DBC2BCA}"/>
              </a:ext>
            </a:extLst>
          </p:cNvPr>
          <p:cNvSpPr>
            <a:spLocks noGrp="1"/>
          </p:cNvSpPr>
          <p:nvPr>
            <p:ph type="sldNum" sz="quarter" idx="12"/>
          </p:nvPr>
        </p:nvSpPr>
        <p:spPr/>
        <p:txBody>
          <a:bodyPr/>
          <a:lstStyle/>
          <a:p>
            <a:fld id="{E2FB73DA-5FDE-45B5-BAA4-C61223CC44F6}" type="slidenum">
              <a:rPr lang="en-US" smtClean="0"/>
              <a:pPr/>
              <a:t>18</a:t>
            </a:fld>
            <a:endParaRPr lang="en-US" dirty="0"/>
          </a:p>
        </p:txBody>
      </p:sp>
      <p:sp>
        <p:nvSpPr>
          <p:cNvPr id="4" name="Title 3">
            <a:extLst>
              <a:ext uri="{FF2B5EF4-FFF2-40B4-BE49-F238E27FC236}">
                <a16:creationId xmlns:a16="http://schemas.microsoft.com/office/drawing/2014/main" id="{E31911F4-BA57-0BB0-9096-00886D9C2F6D}"/>
              </a:ext>
            </a:extLst>
          </p:cNvPr>
          <p:cNvSpPr>
            <a:spLocks noGrp="1"/>
          </p:cNvSpPr>
          <p:nvPr>
            <p:ph type="title"/>
          </p:nvPr>
        </p:nvSpPr>
        <p:spPr/>
        <p:txBody>
          <a:bodyPr/>
          <a:lstStyle/>
          <a:p>
            <a:r>
              <a:rPr lang="en-US" dirty="0"/>
              <a:t>Laska v McDonough</a:t>
            </a:r>
          </a:p>
        </p:txBody>
      </p:sp>
    </p:spTree>
    <p:extLst>
      <p:ext uri="{BB962C8B-B14F-4D97-AF65-F5344CB8AC3E}">
        <p14:creationId xmlns:p14="http://schemas.microsoft.com/office/powerpoint/2010/main" val="40717650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B2EE9C-DDE1-5F41-B4C8-591491C745C9}"/>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8E57244-3B60-D658-FA71-FDBD516CDC45}"/>
              </a:ext>
            </a:extLst>
          </p:cNvPr>
          <p:cNvSpPr>
            <a:spLocks noGrp="1"/>
          </p:cNvSpPr>
          <p:nvPr>
            <p:ph idx="1"/>
          </p:nvPr>
        </p:nvSpPr>
        <p:spPr/>
        <p:txBody>
          <a:bodyPr/>
          <a:lstStyle/>
          <a:p>
            <a:r>
              <a:rPr lang="en-US" dirty="0"/>
              <a:t>M21-1 VIII.iv.4.A.11.a.,b.,c., and d.</a:t>
            </a:r>
          </a:p>
          <a:p>
            <a:pPr lvl="1"/>
            <a:r>
              <a:rPr lang="en-US" dirty="0"/>
              <a:t>Updated January 5, 2026</a:t>
            </a:r>
          </a:p>
          <a:p>
            <a:pPr lvl="1"/>
            <a:r>
              <a:rPr lang="en-US" dirty="0"/>
              <a:t>Note added for clarification</a:t>
            </a:r>
          </a:p>
          <a:p>
            <a:r>
              <a:rPr lang="en-US" dirty="0"/>
              <a:t>Veteran with TBI must meet same criteria for any other request for SMC</a:t>
            </a:r>
          </a:p>
          <a:p>
            <a:r>
              <a:rPr lang="en-US" dirty="0"/>
              <a:t>If an examination is necessary</a:t>
            </a:r>
          </a:p>
          <a:p>
            <a:pPr lvl="1"/>
            <a:r>
              <a:rPr lang="en-US" dirty="0"/>
              <a:t>examiner must state whether veteran requires hospitalization, nursing home care, or other residential institutional care</a:t>
            </a:r>
          </a:p>
        </p:txBody>
      </p:sp>
      <p:sp>
        <p:nvSpPr>
          <p:cNvPr id="3" name="Slide Number Placeholder 2">
            <a:extLst>
              <a:ext uri="{FF2B5EF4-FFF2-40B4-BE49-F238E27FC236}">
                <a16:creationId xmlns:a16="http://schemas.microsoft.com/office/drawing/2014/main" id="{1F23D96A-1F19-410E-4264-AB306B4E934C}"/>
              </a:ext>
            </a:extLst>
          </p:cNvPr>
          <p:cNvSpPr>
            <a:spLocks noGrp="1"/>
          </p:cNvSpPr>
          <p:nvPr>
            <p:ph type="sldNum" sz="quarter" idx="12"/>
          </p:nvPr>
        </p:nvSpPr>
        <p:spPr/>
        <p:txBody>
          <a:bodyPr/>
          <a:lstStyle/>
          <a:p>
            <a:fld id="{E2FB73DA-5FDE-45B5-BAA4-C61223CC44F6}" type="slidenum">
              <a:rPr lang="en-US" smtClean="0"/>
              <a:pPr/>
              <a:t>19</a:t>
            </a:fld>
            <a:endParaRPr lang="en-US" dirty="0"/>
          </a:p>
        </p:txBody>
      </p:sp>
      <p:sp>
        <p:nvSpPr>
          <p:cNvPr id="4" name="Title 3">
            <a:extLst>
              <a:ext uri="{FF2B5EF4-FFF2-40B4-BE49-F238E27FC236}">
                <a16:creationId xmlns:a16="http://schemas.microsoft.com/office/drawing/2014/main" id="{ED81383E-B245-ADBE-FF3E-69E60465F7DE}"/>
              </a:ext>
            </a:extLst>
          </p:cNvPr>
          <p:cNvSpPr>
            <a:spLocks noGrp="1"/>
          </p:cNvSpPr>
          <p:nvPr>
            <p:ph type="title"/>
          </p:nvPr>
        </p:nvSpPr>
        <p:spPr/>
        <p:txBody>
          <a:bodyPr/>
          <a:lstStyle/>
          <a:p>
            <a:r>
              <a:rPr lang="en-US" dirty="0"/>
              <a:t>SMC (t) updates due to Laska</a:t>
            </a:r>
          </a:p>
        </p:txBody>
      </p:sp>
    </p:spTree>
    <p:extLst>
      <p:ext uri="{BB962C8B-B14F-4D97-AF65-F5344CB8AC3E}">
        <p14:creationId xmlns:p14="http://schemas.microsoft.com/office/powerpoint/2010/main" val="4583889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800" dirty="0"/>
              <a:t>Federal employee from 1987-2019</a:t>
            </a:r>
          </a:p>
          <a:p>
            <a:r>
              <a:rPr lang="en-US" sz="2800" dirty="0"/>
              <a:t>Air Force, National Weather Service, VA</a:t>
            </a:r>
          </a:p>
          <a:p>
            <a:r>
              <a:rPr lang="en-US" sz="2800" dirty="0"/>
              <a:t>Oldest and only girl of five siblings</a:t>
            </a:r>
          </a:p>
          <a:p>
            <a:r>
              <a:rPr lang="en-US" sz="2800" dirty="0"/>
              <a:t>Mom of one human, 8 chickens, and 1 kitten</a:t>
            </a:r>
          </a:p>
          <a:p>
            <a:r>
              <a:rPr lang="en-US" sz="2800" dirty="0"/>
              <a:t>Jupyter:  </a:t>
            </a:r>
            <a:r>
              <a:rPr lang="en-US" sz="2800" dirty="0">
                <a:hlinkClick r:id="rId3"/>
              </a:rPr>
              <a:t>https://youtu.be/Jm-po6zeqIg</a:t>
            </a:r>
            <a:r>
              <a:rPr lang="en-US" sz="2800" dirty="0"/>
              <a:t> </a:t>
            </a:r>
          </a:p>
          <a:p>
            <a:r>
              <a:rPr lang="en-US" sz="2800" dirty="0"/>
              <a:t>Cherokee Indian</a:t>
            </a:r>
          </a:p>
          <a:p>
            <a:r>
              <a:rPr lang="en-US" sz="2800" dirty="0"/>
              <a:t>Nerd</a:t>
            </a:r>
          </a:p>
          <a:p>
            <a:r>
              <a:rPr lang="en-US" sz="2800" dirty="0"/>
              <a:t>Squirrel-lover</a:t>
            </a:r>
          </a:p>
        </p:txBody>
      </p:sp>
      <p:sp>
        <p:nvSpPr>
          <p:cNvPr id="3" name="Slide Number Placeholder 2"/>
          <p:cNvSpPr>
            <a:spLocks noGrp="1"/>
          </p:cNvSpPr>
          <p:nvPr>
            <p:ph type="sldNum" sz="quarter" idx="12"/>
          </p:nvPr>
        </p:nvSpPr>
        <p:spPr/>
        <p:txBody>
          <a:bodyPr/>
          <a:lstStyle/>
          <a:p>
            <a:fld id="{E2FB73DA-5FDE-45B5-BAA4-C61223CC44F6}" type="slidenum">
              <a:rPr lang="en-US" smtClean="0"/>
              <a:pPr/>
              <a:t>2</a:t>
            </a:fld>
            <a:endParaRPr lang="en-US" dirty="0"/>
          </a:p>
        </p:txBody>
      </p:sp>
      <p:sp>
        <p:nvSpPr>
          <p:cNvPr id="4" name="Title 3"/>
          <p:cNvSpPr>
            <a:spLocks noGrp="1"/>
          </p:cNvSpPr>
          <p:nvPr>
            <p:ph type="title"/>
          </p:nvPr>
        </p:nvSpPr>
        <p:spPr>
          <a:xfrm>
            <a:off x="119902" y="215952"/>
            <a:ext cx="6338048" cy="981732"/>
          </a:xfrm>
        </p:spPr>
        <p:txBody>
          <a:bodyPr/>
          <a:lstStyle/>
          <a:p>
            <a:r>
              <a:rPr lang="en-US" dirty="0"/>
              <a:t>Introduction</a:t>
            </a:r>
          </a:p>
        </p:txBody>
      </p:sp>
    </p:spTree>
    <p:extLst>
      <p:ext uri="{BB962C8B-B14F-4D97-AF65-F5344CB8AC3E}">
        <p14:creationId xmlns:p14="http://schemas.microsoft.com/office/powerpoint/2010/main" val="3164252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4DE28FD-4BBE-F5BA-4C7B-8AF9CA42C189}"/>
              </a:ext>
            </a:extLst>
          </p:cNvPr>
          <p:cNvSpPr>
            <a:spLocks noGrp="1"/>
          </p:cNvSpPr>
          <p:nvPr>
            <p:ph idx="1"/>
          </p:nvPr>
        </p:nvSpPr>
        <p:spPr/>
        <p:txBody>
          <a:bodyPr/>
          <a:lstStyle/>
          <a:p>
            <a:r>
              <a:rPr lang="en-US" dirty="0"/>
              <a:t>38 United States Code (USC)</a:t>
            </a:r>
          </a:p>
          <a:p>
            <a:pPr lvl="1"/>
            <a:r>
              <a:rPr lang="en-US" dirty="0"/>
              <a:t>law</a:t>
            </a:r>
          </a:p>
          <a:p>
            <a:r>
              <a:rPr lang="en-US" dirty="0"/>
              <a:t>38 Code of Federal Regulations (CFR)</a:t>
            </a:r>
          </a:p>
          <a:p>
            <a:pPr lvl="1"/>
            <a:r>
              <a:rPr lang="en-US" dirty="0"/>
              <a:t>law</a:t>
            </a:r>
          </a:p>
          <a:p>
            <a:r>
              <a:rPr lang="en-US" dirty="0"/>
              <a:t>M21-1 Adjudication Procedures Manual</a:t>
            </a:r>
          </a:p>
          <a:p>
            <a:pPr lvl="1"/>
            <a:r>
              <a:rPr lang="en-US" dirty="0"/>
              <a:t>Policy, not binding law</a:t>
            </a:r>
          </a:p>
          <a:p>
            <a:pPr lvl="1"/>
            <a:r>
              <a:rPr lang="en-US" dirty="0"/>
              <a:t>Primary guide VA raters follow, often leading to decisions</a:t>
            </a:r>
          </a:p>
          <a:p>
            <a:pPr lvl="1"/>
            <a:r>
              <a:rPr lang="en-US" dirty="0"/>
              <a:t>Purpose is consistency across VA</a:t>
            </a:r>
          </a:p>
        </p:txBody>
      </p:sp>
      <p:sp>
        <p:nvSpPr>
          <p:cNvPr id="3" name="Slide Number Placeholder 2">
            <a:extLst>
              <a:ext uri="{FF2B5EF4-FFF2-40B4-BE49-F238E27FC236}">
                <a16:creationId xmlns:a16="http://schemas.microsoft.com/office/drawing/2014/main" id="{A4586132-57A9-DF12-4D69-985481756B5F}"/>
              </a:ext>
            </a:extLst>
          </p:cNvPr>
          <p:cNvSpPr>
            <a:spLocks noGrp="1"/>
          </p:cNvSpPr>
          <p:nvPr>
            <p:ph type="sldNum" sz="quarter" idx="12"/>
          </p:nvPr>
        </p:nvSpPr>
        <p:spPr/>
        <p:txBody>
          <a:bodyPr/>
          <a:lstStyle/>
          <a:p>
            <a:fld id="{E2FB73DA-5FDE-45B5-BAA4-C61223CC44F6}" type="slidenum">
              <a:rPr lang="en-US" smtClean="0"/>
              <a:pPr/>
              <a:t>20</a:t>
            </a:fld>
            <a:endParaRPr lang="en-US" dirty="0"/>
          </a:p>
        </p:txBody>
      </p:sp>
      <p:sp>
        <p:nvSpPr>
          <p:cNvPr id="4" name="Title 3">
            <a:extLst>
              <a:ext uri="{FF2B5EF4-FFF2-40B4-BE49-F238E27FC236}">
                <a16:creationId xmlns:a16="http://schemas.microsoft.com/office/drawing/2014/main" id="{CDB293DC-C8BB-BB20-6793-A8E5847BFBFB}"/>
              </a:ext>
            </a:extLst>
          </p:cNvPr>
          <p:cNvSpPr>
            <a:spLocks noGrp="1"/>
          </p:cNvSpPr>
          <p:nvPr>
            <p:ph type="title"/>
          </p:nvPr>
        </p:nvSpPr>
        <p:spPr/>
        <p:txBody>
          <a:bodyPr/>
          <a:lstStyle/>
          <a:p>
            <a:r>
              <a:rPr lang="en-US" dirty="0"/>
              <a:t>VA Rules Hierarchy</a:t>
            </a:r>
          </a:p>
        </p:txBody>
      </p:sp>
    </p:spTree>
    <p:extLst>
      <p:ext uri="{BB962C8B-B14F-4D97-AF65-F5344CB8AC3E}">
        <p14:creationId xmlns:p14="http://schemas.microsoft.com/office/powerpoint/2010/main" val="20290517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3CFE02-4198-0F32-C402-2ABA089A9F13}"/>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54E66E4-6E0E-17D8-515C-397B277F0E19}"/>
              </a:ext>
            </a:extLst>
          </p:cNvPr>
          <p:cNvSpPr>
            <a:spLocks noGrp="1"/>
          </p:cNvSpPr>
          <p:nvPr>
            <p:ph idx="1"/>
          </p:nvPr>
        </p:nvSpPr>
        <p:spPr/>
        <p:txBody>
          <a:bodyPr/>
          <a:lstStyle/>
          <a:p>
            <a:r>
              <a:rPr lang="en-US" dirty="0"/>
              <a:t>M21-1 V.iii.8.A.2.h Gynecological</a:t>
            </a:r>
          </a:p>
          <a:p>
            <a:pPr lvl="1"/>
            <a:r>
              <a:rPr lang="en-US" dirty="0"/>
              <a:t>Updated September 30, 2025</a:t>
            </a:r>
          </a:p>
          <a:p>
            <a:r>
              <a:rPr lang="en-US" dirty="0"/>
              <a:t>New infertility section added</a:t>
            </a:r>
          </a:p>
          <a:p>
            <a:pPr lvl="1"/>
            <a:r>
              <a:rPr lang="en-US" dirty="0"/>
              <a:t>Infertility is a symptom, not a compensable disability</a:t>
            </a:r>
          </a:p>
          <a:p>
            <a:pPr lvl="1"/>
            <a:r>
              <a:rPr lang="en-US" dirty="0"/>
              <a:t>SC claims for infertility should rate the underlying injury or disease </a:t>
            </a:r>
          </a:p>
          <a:p>
            <a:pPr lvl="1"/>
            <a:r>
              <a:rPr lang="en-US" dirty="0"/>
              <a:t>Do not establish SC for “infertility”</a:t>
            </a:r>
          </a:p>
          <a:p>
            <a:r>
              <a:rPr lang="en-US" dirty="0"/>
              <a:t>SMC may be warranted</a:t>
            </a:r>
          </a:p>
        </p:txBody>
      </p:sp>
      <p:sp>
        <p:nvSpPr>
          <p:cNvPr id="3" name="Slide Number Placeholder 2">
            <a:extLst>
              <a:ext uri="{FF2B5EF4-FFF2-40B4-BE49-F238E27FC236}">
                <a16:creationId xmlns:a16="http://schemas.microsoft.com/office/drawing/2014/main" id="{0A6445DF-0677-FD29-B8DA-63C5EF1F1612}"/>
              </a:ext>
            </a:extLst>
          </p:cNvPr>
          <p:cNvSpPr>
            <a:spLocks noGrp="1"/>
          </p:cNvSpPr>
          <p:nvPr>
            <p:ph type="sldNum" sz="quarter" idx="12"/>
          </p:nvPr>
        </p:nvSpPr>
        <p:spPr/>
        <p:txBody>
          <a:bodyPr/>
          <a:lstStyle/>
          <a:p>
            <a:fld id="{E2FB73DA-5FDE-45B5-BAA4-C61223CC44F6}" type="slidenum">
              <a:rPr lang="en-US" smtClean="0"/>
              <a:pPr/>
              <a:t>21</a:t>
            </a:fld>
            <a:endParaRPr lang="en-US" dirty="0"/>
          </a:p>
        </p:txBody>
      </p:sp>
      <p:sp>
        <p:nvSpPr>
          <p:cNvPr id="4" name="Title 3">
            <a:extLst>
              <a:ext uri="{FF2B5EF4-FFF2-40B4-BE49-F238E27FC236}">
                <a16:creationId xmlns:a16="http://schemas.microsoft.com/office/drawing/2014/main" id="{8DC5720D-0980-9980-AFDB-DAD2209E2B79}"/>
              </a:ext>
            </a:extLst>
          </p:cNvPr>
          <p:cNvSpPr>
            <a:spLocks noGrp="1"/>
          </p:cNvSpPr>
          <p:nvPr>
            <p:ph type="title"/>
          </p:nvPr>
        </p:nvSpPr>
        <p:spPr/>
        <p:txBody>
          <a:bodyPr/>
          <a:lstStyle/>
          <a:p>
            <a:r>
              <a:rPr lang="en-US" dirty="0"/>
              <a:t>Infertility</a:t>
            </a:r>
          </a:p>
        </p:txBody>
      </p:sp>
    </p:spTree>
    <p:extLst>
      <p:ext uri="{BB962C8B-B14F-4D97-AF65-F5344CB8AC3E}">
        <p14:creationId xmlns:p14="http://schemas.microsoft.com/office/powerpoint/2010/main" val="26720644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37857D-44D2-D2F9-EDD7-8AB64E1B8E02}"/>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02ED548-F605-AA8F-7C61-5A0101044390}"/>
              </a:ext>
            </a:extLst>
          </p:cNvPr>
          <p:cNvSpPr>
            <a:spLocks noGrp="1"/>
          </p:cNvSpPr>
          <p:nvPr>
            <p:ph idx="1"/>
          </p:nvPr>
        </p:nvSpPr>
        <p:spPr/>
        <p:txBody>
          <a:bodyPr/>
          <a:lstStyle/>
          <a:p>
            <a:r>
              <a:rPr lang="en-US" dirty="0"/>
              <a:t>M21-1 V.ii.3.C.4 Reviewing Diagnoses</a:t>
            </a:r>
          </a:p>
          <a:p>
            <a:pPr lvl="1"/>
            <a:r>
              <a:rPr lang="en-US" dirty="0"/>
              <a:t>Updated September 30, 2025</a:t>
            </a:r>
          </a:p>
          <a:p>
            <a:pPr lvl="1"/>
            <a:r>
              <a:rPr lang="en-US" dirty="0"/>
              <a:t>New section added for infertility</a:t>
            </a:r>
          </a:p>
          <a:p>
            <a:r>
              <a:rPr lang="en-US" sz="2800" dirty="0"/>
              <a:t>Definition: </a:t>
            </a:r>
            <a:r>
              <a:rPr lang="en-US" sz="2400" dirty="0"/>
              <a:t>Infertility, for the purpose of SC disability benefits, is the inability to successfully procreate (with or without medical intervention), as a result of a Veteran’s SC injury or disease.</a:t>
            </a:r>
          </a:p>
          <a:p>
            <a:r>
              <a:rPr lang="en-US" dirty="0"/>
              <a:t>Applies to men and women</a:t>
            </a:r>
          </a:p>
          <a:p>
            <a:pPr lvl="1"/>
            <a:r>
              <a:rPr lang="en-US" dirty="0"/>
              <a:t>Examples in M21-1 include ED as well as endometriosis </a:t>
            </a:r>
          </a:p>
        </p:txBody>
      </p:sp>
      <p:sp>
        <p:nvSpPr>
          <p:cNvPr id="3" name="Slide Number Placeholder 2">
            <a:extLst>
              <a:ext uri="{FF2B5EF4-FFF2-40B4-BE49-F238E27FC236}">
                <a16:creationId xmlns:a16="http://schemas.microsoft.com/office/drawing/2014/main" id="{18A76742-6B2F-C156-3D0E-67F0541DB6CE}"/>
              </a:ext>
            </a:extLst>
          </p:cNvPr>
          <p:cNvSpPr>
            <a:spLocks noGrp="1"/>
          </p:cNvSpPr>
          <p:nvPr>
            <p:ph type="sldNum" sz="quarter" idx="12"/>
          </p:nvPr>
        </p:nvSpPr>
        <p:spPr/>
        <p:txBody>
          <a:bodyPr/>
          <a:lstStyle/>
          <a:p>
            <a:fld id="{E2FB73DA-5FDE-45B5-BAA4-C61223CC44F6}" type="slidenum">
              <a:rPr lang="en-US" smtClean="0"/>
              <a:pPr/>
              <a:t>22</a:t>
            </a:fld>
            <a:endParaRPr lang="en-US" dirty="0"/>
          </a:p>
        </p:txBody>
      </p:sp>
      <p:sp>
        <p:nvSpPr>
          <p:cNvPr id="4" name="Title 3">
            <a:extLst>
              <a:ext uri="{FF2B5EF4-FFF2-40B4-BE49-F238E27FC236}">
                <a16:creationId xmlns:a16="http://schemas.microsoft.com/office/drawing/2014/main" id="{910646F2-7367-9826-9D4C-7DA3453792AB}"/>
              </a:ext>
            </a:extLst>
          </p:cNvPr>
          <p:cNvSpPr>
            <a:spLocks noGrp="1"/>
          </p:cNvSpPr>
          <p:nvPr>
            <p:ph type="title"/>
          </p:nvPr>
        </p:nvSpPr>
        <p:spPr/>
        <p:txBody>
          <a:bodyPr/>
          <a:lstStyle/>
          <a:p>
            <a:r>
              <a:rPr lang="en-US" dirty="0"/>
              <a:t>Infertility</a:t>
            </a:r>
          </a:p>
        </p:txBody>
      </p:sp>
    </p:spTree>
    <p:extLst>
      <p:ext uri="{BB962C8B-B14F-4D97-AF65-F5344CB8AC3E}">
        <p14:creationId xmlns:p14="http://schemas.microsoft.com/office/powerpoint/2010/main" val="697692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A2B1AA-4557-D4EB-317A-98D3E1A1B7FA}"/>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A66402E-D2EE-48C8-F723-4F8AEBC53D1E}"/>
              </a:ext>
            </a:extLst>
          </p:cNvPr>
          <p:cNvSpPr>
            <a:spLocks noGrp="1"/>
          </p:cNvSpPr>
          <p:nvPr>
            <p:ph idx="1"/>
          </p:nvPr>
        </p:nvSpPr>
        <p:spPr/>
        <p:txBody>
          <a:bodyPr/>
          <a:lstStyle/>
          <a:p>
            <a:r>
              <a:rPr lang="en-US" dirty="0"/>
              <a:t>Changes in Gynecological and Reviewing Diagnoses sections include instructions to Raters</a:t>
            </a:r>
          </a:p>
          <a:p>
            <a:r>
              <a:rPr lang="en-US" dirty="0"/>
              <a:t>SMC due to anatomical loss or loss of use of a creative organ is warranted when SC condition results in infertility</a:t>
            </a:r>
          </a:p>
          <a:p>
            <a:pPr lvl="1"/>
            <a:r>
              <a:rPr lang="en-US" dirty="0"/>
              <a:t>If the underlying cause can be SC</a:t>
            </a:r>
          </a:p>
          <a:p>
            <a:pPr lvl="1"/>
            <a:r>
              <a:rPr lang="en-US" dirty="0"/>
              <a:t>If the exam is not clear, it must be returned for diagnosis of underlying condition and nexus</a:t>
            </a:r>
          </a:p>
          <a:p>
            <a:endParaRPr lang="en-US" dirty="0"/>
          </a:p>
        </p:txBody>
      </p:sp>
      <p:sp>
        <p:nvSpPr>
          <p:cNvPr id="3" name="Slide Number Placeholder 2">
            <a:extLst>
              <a:ext uri="{FF2B5EF4-FFF2-40B4-BE49-F238E27FC236}">
                <a16:creationId xmlns:a16="http://schemas.microsoft.com/office/drawing/2014/main" id="{3239FD5E-E4E2-4E61-5659-84DADACAB1AB}"/>
              </a:ext>
            </a:extLst>
          </p:cNvPr>
          <p:cNvSpPr>
            <a:spLocks noGrp="1"/>
          </p:cNvSpPr>
          <p:nvPr>
            <p:ph type="sldNum" sz="quarter" idx="12"/>
          </p:nvPr>
        </p:nvSpPr>
        <p:spPr/>
        <p:txBody>
          <a:bodyPr/>
          <a:lstStyle/>
          <a:p>
            <a:fld id="{E2FB73DA-5FDE-45B5-BAA4-C61223CC44F6}" type="slidenum">
              <a:rPr lang="en-US" smtClean="0"/>
              <a:pPr/>
              <a:t>23</a:t>
            </a:fld>
            <a:endParaRPr lang="en-US" dirty="0"/>
          </a:p>
        </p:txBody>
      </p:sp>
      <p:sp>
        <p:nvSpPr>
          <p:cNvPr id="4" name="Title 3">
            <a:extLst>
              <a:ext uri="{FF2B5EF4-FFF2-40B4-BE49-F238E27FC236}">
                <a16:creationId xmlns:a16="http://schemas.microsoft.com/office/drawing/2014/main" id="{B10ABDF6-2F46-BAE3-12F6-F30D8F6FD839}"/>
              </a:ext>
            </a:extLst>
          </p:cNvPr>
          <p:cNvSpPr>
            <a:spLocks noGrp="1"/>
          </p:cNvSpPr>
          <p:nvPr>
            <p:ph type="title"/>
          </p:nvPr>
        </p:nvSpPr>
        <p:spPr/>
        <p:txBody>
          <a:bodyPr/>
          <a:lstStyle/>
          <a:p>
            <a:r>
              <a:rPr lang="en-US" dirty="0"/>
              <a:t>Infertility</a:t>
            </a:r>
          </a:p>
        </p:txBody>
      </p:sp>
    </p:spTree>
    <p:extLst>
      <p:ext uri="{BB962C8B-B14F-4D97-AF65-F5344CB8AC3E}">
        <p14:creationId xmlns:p14="http://schemas.microsoft.com/office/powerpoint/2010/main" val="33721608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4436C5-B71F-2EF2-CC8F-41AC600A8EAA}"/>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BD37A72-25AC-F9CD-9EFC-B480428B1AA0}"/>
              </a:ext>
            </a:extLst>
          </p:cNvPr>
          <p:cNvSpPr>
            <a:spLocks noGrp="1"/>
          </p:cNvSpPr>
          <p:nvPr>
            <p:ph idx="1"/>
          </p:nvPr>
        </p:nvSpPr>
        <p:spPr/>
        <p:txBody>
          <a:bodyPr/>
          <a:lstStyle/>
          <a:p>
            <a:r>
              <a:rPr lang="en-US" dirty="0"/>
              <a:t>M21-1 IV.i.3.A.1.i Sufficiency of Exams</a:t>
            </a:r>
          </a:p>
          <a:p>
            <a:pPr lvl="1"/>
            <a:r>
              <a:rPr lang="en-US" dirty="0"/>
              <a:t>Updated January 12, 2026</a:t>
            </a:r>
          </a:p>
          <a:p>
            <a:r>
              <a:rPr lang="en-US" dirty="0"/>
              <a:t>Updated guidance for mental health professionals conducting C&amp;P psychological examinations</a:t>
            </a:r>
          </a:p>
          <a:p>
            <a:pPr lvl="1"/>
            <a:r>
              <a:rPr lang="en-US" dirty="0"/>
              <a:t>Similar to qualifications already in place</a:t>
            </a:r>
          </a:p>
          <a:p>
            <a:pPr lvl="1"/>
            <a:r>
              <a:rPr lang="en-US" dirty="0"/>
              <a:t>Now separated into qualifications for the initial exam, and for follow up exam</a:t>
            </a:r>
          </a:p>
        </p:txBody>
      </p:sp>
      <p:sp>
        <p:nvSpPr>
          <p:cNvPr id="3" name="Slide Number Placeholder 2">
            <a:extLst>
              <a:ext uri="{FF2B5EF4-FFF2-40B4-BE49-F238E27FC236}">
                <a16:creationId xmlns:a16="http://schemas.microsoft.com/office/drawing/2014/main" id="{708A3B58-3086-2C5A-CA4E-3A6854252A74}"/>
              </a:ext>
            </a:extLst>
          </p:cNvPr>
          <p:cNvSpPr>
            <a:spLocks noGrp="1"/>
          </p:cNvSpPr>
          <p:nvPr>
            <p:ph type="sldNum" sz="quarter" idx="12"/>
          </p:nvPr>
        </p:nvSpPr>
        <p:spPr/>
        <p:txBody>
          <a:bodyPr/>
          <a:lstStyle/>
          <a:p>
            <a:fld id="{E2FB73DA-5FDE-45B5-BAA4-C61223CC44F6}" type="slidenum">
              <a:rPr lang="en-US" smtClean="0"/>
              <a:pPr/>
              <a:t>24</a:t>
            </a:fld>
            <a:endParaRPr lang="en-US" dirty="0"/>
          </a:p>
        </p:txBody>
      </p:sp>
      <p:sp>
        <p:nvSpPr>
          <p:cNvPr id="4" name="Title 3">
            <a:extLst>
              <a:ext uri="{FF2B5EF4-FFF2-40B4-BE49-F238E27FC236}">
                <a16:creationId xmlns:a16="http://schemas.microsoft.com/office/drawing/2014/main" id="{24DC15DA-FB1D-1F9D-F588-FA4C3A450804}"/>
              </a:ext>
            </a:extLst>
          </p:cNvPr>
          <p:cNvSpPr>
            <a:spLocks noGrp="1"/>
          </p:cNvSpPr>
          <p:nvPr>
            <p:ph type="title"/>
          </p:nvPr>
        </p:nvSpPr>
        <p:spPr/>
        <p:txBody>
          <a:bodyPr/>
          <a:lstStyle/>
          <a:p>
            <a:r>
              <a:rPr lang="en-US" dirty="0"/>
              <a:t>Mental Health Examinations</a:t>
            </a:r>
          </a:p>
        </p:txBody>
      </p:sp>
    </p:spTree>
    <p:extLst>
      <p:ext uri="{BB962C8B-B14F-4D97-AF65-F5344CB8AC3E}">
        <p14:creationId xmlns:p14="http://schemas.microsoft.com/office/powerpoint/2010/main" val="22973406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0D07F1-CE5C-1242-2409-7119F55978C4}"/>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CF55692-1E50-6D89-AF9C-EBD44DDC5D96}"/>
              </a:ext>
            </a:extLst>
          </p:cNvPr>
          <p:cNvSpPr>
            <a:spLocks noGrp="1"/>
          </p:cNvSpPr>
          <p:nvPr>
            <p:ph idx="1"/>
          </p:nvPr>
        </p:nvSpPr>
        <p:spPr/>
        <p:txBody>
          <a:bodyPr/>
          <a:lstStyle/>
          <a:p>
            <a:r>
              <a:rPr lang="en-US" dirty="0"/>
              <a:t>Initial psychological examination:</a:t>
            </a:r>
          </a:p>
          <a:p>
            <a:pPr lvl="1"/>
            <a:r>
              <a:rPr lang="en-US" dirty="0"/>
              <a:t>a board-certified or board-eligible psychiatrist, or</a:t>
            </a:r>
          </a:p>
          <a:p>
            <a:pPr lvl="1"/>
            <a:r>
              <a:rPr lang="en-US" dirty="0"/>
              <a:t>a licensed doctorate-level psychologist, or </a:t>
            </a:r>
          </a:p>
          <a:p>
            <a:pPr lvl="1"/>
            <a:r>
              <a:rPr lang="en-US" dirty="0"/>
              <a:t>one of the following other mental health professionals, under close supervision:</a:t>
            </a:r>
          </a:p>
          <a:p>
            <a:pPr lvl="2"/>
            <a:r>
              <a:rPr lang="en-US" dirty="0"/>
              <a:t>a non-licensed doctorate-level psychologist working toward licensure, or</a:t>
            </a:r>
          </a:p>
          <a:p>
            <a:pPr lvl="2"/>
            <a:r>
              <a:rPr lang="en-US" dirty="0"/>
              <a:t>a psychiatry resident, or</a:t>
            </a:r>
          </a:p>
          <a:p>
            <a:pPr lvl="2"/>
            <a:r>
              <a:rPr lang="en-US" dirty="0"/>
              <a:t>a VHA psychology trainee completing an internship or residency for the purpose of completing a doctorate-level degree program.</a:t>
            </a:r>
          </a:p>
        </p:txBody>
      </p:sp>
      <p:sp>
        <p:nvSpPr>
          <p:cNvPr id="3" name="Slide Number Placeholder 2">
            <a:extLst>
              <a:ext uri="{FF2B5EF4-FFF2-40B4-BE49-F238E27FC236}">
                <a16:creationId xmlns:a16="http://schemas.microsoft.com/office/drawing/2014/main" id="{2BD3C3C7-906C-0F4D-8651-CACEBB6A14B3}"/>
              </a:ext>
            </a:extLst>
          </p:cNvPr>
          <p:cNvSpPr>
            <a:spLocks noGrp="1"/>
          </p:cNvSpPr>
          <p:nvPr>
            <p:ph type="sldNum" sz="quarter" idx="12"/>
          </p:nvPr>
        </p:nvSpPr>
        <p:spPr/>
        <p:txBody>
          <a:bodyPr/>
          <a:lstStyle/>
          <a:p>
            <a:fld id="{E2FB73DA-5FDE-45B5-BAA4-C61223CC44F6}" type="slidenum">
              <a:rPr lang="en-US" smtClean="0"/>
              <a:pPr/>
              <a:t>25</a:t>
            </a:fld>
            <a:endParaRPr lang="en-US" dirty="0"/>
          </a:p>
        </p:txBody>
      </p:sp>
      <p:sp>
        <p:nvSpPr>
          <p:cNvPr id="4" name="Title 3">
            <a:extLst>
              <a:ext uri="{FF2B5EF4-FFF2-40B4-BE49-F238E27FC236}">
                <a16:creationId xmlns:a16="http://schemas.microsoft.com/office/drawing/2014/main" id="{1E3904BE-F2C0-789D-594B-B01BB57A95D6}"/>
              </a:ext>
            </a:extLst>
          </p:cNvPr>
          <p:cNvSpPr>
            <a:spLocks noGrp="1"/>
          </p:cNvSpPr>
          <p:nvPr>
            <p:ph type="title"/>
          </p:nvPr>
        </p:nvSpPr>
        <p:spPr/>
        <p:txBody>
          <a:bodyPr/>
          <a:lstStyle/>
          <a:p>
            <a:r>
              <a:rPr lang="en-US" dirty="0"/>
              <a:t>Mental Health Examinations</a:t>
            </a:r>
          </a:p>
        </p:txBody>
      </p:sp>
    </p:spTree>
    <p:extLst>
      <p:ext uri="{BB962C8B-B14F-4D97-AF65-F5344CB8AC3E}">
        <p14:creationId xmlns:p14="http://schemas.microsoft.com/office/powerpoint/2010/main" val="33911441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40F94B-F28C-B6EB-0229-829415649D3D}"/>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034B4B5-124C-90EB-1CE2-A2D8D3A2107C}"/>
              </a:ext>
            </a:extLst>
          </p:cNvPr>
          <p:cNvSpPr>
            <a:spLocks noGrp="1"/>
          </p:cNvSpPr>
          <p:nvPr>
            <p:ph idx="1"/>
          </p:nvPr>
        </p:nvSpPr>
        <p:spPr/>
        <p:txBody>
          <a:bodyPr/>
          <a:lstStyle/>
          <a:p>
            <a:r>
              <a:rPr lang="en-US" dirty="0"/>
              <a:t>Follow up examination: includes everyone on previous slide, plus</a:t>
            </a:r>
          </a:p>
          <a:p>
            <a:pPr lvl="1"/>
            <a:r>
              <a:rPr lang="en-US" dirty="0"/>
              <a:t>a licensed clinical social worker under close supervision, or</a:t>
            </a:r>
          </a:p>
          <a:p>
            <a:pPr lvl="1"/>
            <a:r>
              <a:rPr lang="en-US" dirty="0"/>
              <a:t>a nurse practitioner, clinical nurse specialist, or physician assistant, if the individual is </a:t>
            </a:r>
          </a:p>
          <a:p>
            <a:pPr lvl="2"/>
            <a:r>
              <a:rPr lang="en-US" dirty="0"/>
              <a:t>under close supervision, and</a:t>
            </a:r>
          </a:p>
          <a:p>
            <a:pPr lvl="2"/>
            <a:r>
              <a:rPr lang="en-US" dirty="0"/>
              <a:t>clinically privileged by VHA to perform activities required for C&amp;P psychological examinations.</a:t>
            </a:r>
          </a:p>
          <a:p>
            <a:pPr lvl="1"/>
            <a:endParaRPr lang="en-US" dirty="0"/>
          </a:p>
          <a:p>
            <a:endParaRPr lang="en-US" dirty="0"/>
          </a:p>
        </p:txBody>
      </p:sp>
      <p:sp>
        <p:nvSpPr>
          <p:cNvPr id="3" name="Slide Number Placeholder 2">
            <a:extLst>
              <a:ext uri="{FF2B5EF4-FFF2-40B4-BE49-F238E27FC236}">
                <a16:creationId xmlns:a16="http://schemas.microsoft.com/office/drawing/2014/main" id="{B329955E-9673-C90D-F470-6B52F758D87E}"/>
              </a:ext>
            </a:extLst>
          </p:cNvPr>
          <p:cNvSpPr>
            <a:spLocks noGrp="1"/>
          </p:cNvSpPr>
          <p:nvPr>
            <p:ph type="sldNum" sz="quarter" idx="12"/>
          </p:nvPr>
        </p:nvSpPr>
        <p:spPr/>
        <p:txBody>
          <a:bodyPr/>
          <a:lstStyle/>
          <a:p>
            <a:fld id="{E2FB73DA-5FDE-45B5-BAA4-C61223CC44F6}" type="slidenum">
              <a:rPr lang="en-US" smtClean="0"/>
              <a:pPr/>
              <a:t>26</a:t>
            </a:fld>
            <a:endParaRPr lang="en-US" dirty="0"/>
          </a:p>
        </p:txBody>
      </p:sp>
      <p:sp>
        <p:nvSpPr>
          <p:cNvPr id="4" name="Title 3">
            <a:extLst>
              <a:ext uri="{FF2B5EF4-FFF2-40B4-BE49-F238E27FC236}">
                <a16:creationId xmlns:a16="http://schemas.microsoft.com/office/drawing/2014/main" id="{F35A27F3-8609-4DDC-E4CE-B266E7C99A4E}"/>
              </a:ext>
            </a:extLst>
          </p:cNvPr>
          <p:cNvSpPr>
            <a:spLocks noGrp="1"/>
          </p:cNvSpPr>
          <p:nvPr>
            <p:ph type="title"/>
          </p:nvPr>
        </p:nvSpPr>
        <p:spPr/>
        <p:txBody>
          <a:bodyPr/>
          <a:lstStyle/>
          <a:p>
            <a:r>
              <a:rPr lang="en-US" dirty="0"/>
              <a:t>Mental Health Examinations</a:t>
            </a:r>
          </a:p>
        </p:txBody>
      </p:sp>
    </p:spTree>
    <p:extLst>
      <p:ext uri="{BB962C8B-B14F-4D97-AF65-F5344CB8AC3E}">
        <p14:creationId xmlns:p14="http://schemas.microsoft.com/office/powerpoint/2010/main" val="26469891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44C136-4607-14A5-213B-EA0945160BBC}"/>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EF2A8D9-1E0B-43C7-3E05-0886521785A2}"/>
              </a:ext>
            </a:extLst>
          </p:cNvPr>
          <p:cNvSpPr>
            <a:spLocks noGrp="1"/>
          </p:cNvSpPr>
          <p:nvPr>
            <p:ph idx="1"/>
          </p:nvPr>
        </p:nvSpPr>
        <p:spPr/>
        <p:txBody>
          <a:bodyPr/>
          <a:lstStyle/>
          <a:p>
            <a:r>
              <a:rPr lang="en-US" dirty="0"/>
              <a:t>“Under close supervision” means that the individual is supervised by a board-certified or board-eligible psychiatrist or licensed doctorate-level psychologist who must</a:t>
            </a:r>
          </a:p>
          <a:p>
            <a:pPr lvl="1"/>
            <a:r>
              <a:rPr lang="en-US" dirty="0"/>
              <a:t>meet with the Veteran,</a:t>
            </a:r>
          </a:p>
          <a:p>
            <a:pPr lvl="1"/>
            <a:r>
              <a:rPr lang="en-US" dirty="0"/>
              <a:t>confer with the supervised individual in providing the diagnosis and the final assessment, and </a:t>
            </a:r>
          </a:p>
          <a:p>
            <a:pPr lvl="1"/>
            <a:r>
              <a:rPr lang="en-US" dirty="0"/>
              <a:t>co-sign the examination report.</a:t>
            </a:r>
          </a:p>
        </p:txBody>
      </p:sp>
      <p:sp>
        <p:nvSpPr>
          <p:cNvPr id="3" name="Slide Number Placeholder 2">
            <a:extLst>
              <a:ext uri="{FF2B5EF4-FFF2-40B4-BE49-F238E27FC236}">
                <a16:creationId xmlns:a16="http://schemas.microsoft.com/office/drawing/2014/main" id="{C4B751D7-5308-0078-FC71-F7812E9C7336}"/>
              </a:ext>
            </a:extLst>
          </p:cNvPr>
          <p:cNvSpPr>
            <a:spLocks noGrp="1"/>
          </p:cNvSpPr>
          <p:nvPr>
            <p:ph type="sldNum" sz="quarter" idx="12"/>
          </p:nvPr>
        </p:nvSpPr>
        <p:spPr/>
        <p:txBody>
          <a:bodyPr/>
          <a:lstStyle/>
          <a:p>
            <a:fld id="{E2FB73DA-5FDE-45B5-BAA4-C61223CC44F6}" type="slidenum">
              <a:rPr lang="en-US" smtClean="0"/>
              <a:pPr/>
              <a:t>27</a:t>
            </a:fld>
            <a:endParaRPr lang="en-US" dirty="0"/>
          </a:p>
        </p:txBody>
      </p:sp>
      <p:sp>
        <p:nvSpPr>
          <p:cNvPr id="4" name="Title 3">
            <a:extLst>
              <a:ext uri="{FF2B5EF4-FFF2-40B4-BE49-F238E27FC236}">
                <a16:creationId xmlns:a16="http://schemas.microsoft.com/office/drawing/2014/main" id="{61031789-4B10-EF18-5988-254B95067F5B}"/>
              </a:ext>
            </a:extLst>
          </p:cNvPr>
          <p:cNvSpPr>
            <a:spLocks noGrp="1"/>
          </p:cNvSpPr>
          <p:nvPr>
            <p:ph type="title"/>
          </p:nvPr>
        </p:nvSpPr>
        <p:spPr/>
        <p:txBody>
          <a:bodyPr/>
          <a:lstStyle/>
          <a:p>
            <a:r>
              <a:rPr lang="en-US" dirty="0"/>
              <a:t>Mental Health Examinations</a:t>
            </a:r>
          </a:p>
        </p:txBody>
      </p:sp>
    </p:spTree>
    <p:extLst>
      <p:ext uri="{BB962C8B-B14F-4D97-AF65-F5344CB8AC3E}">
        <p14:creationId xmlns:p14="http://schemas.microsoft.com/office/powerpoint/2010/main" val="24105653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6F5B567-3A2A-F9AF-53BC-26DDC894CE5E}"/>
              </a:ext>
            </a:extLst>
          </p:cNvPr>
          <p:cNvSpPr>
            <a:spLocks noGrp="1"/>
          </p:cNvSpPr>
          <p:nvPr>
            <p:ph type="sldNum" sz="quarter" idx="12"/>
          </p:nvPr>
        </p:nvSpPr>
        <p:spPr/>
        <p:txBody>
          <a:bodyPr/>
          <a:lstStyle/>
          <a:p>
            <a:fld id="{60B18D57-13A5-4968-950D-8FEF41FA4399}" type="slidenum">
              <a:rPr lang="en-US" smtClean="0"/>
              <a:t>28</a:t>
            </a:fld>
            <a:endParaRPr lang="en-US"/>
          </a:p>
        </p:txBody>
      </p:sp>
      <p:sp>
        <p:nvSpPr>
          <p:cNvPr id="4" name="Title 3">
            <a:extLst>
              <a:ext uri="{FF2B5EF4-FFF2-40B4-BE49-F238E27FC236}">
                <a16:creationId xmlns:a16="http://schemas.microsoft.com/office/drawing/2014/main" id="{BEAFFABE-4AB4-D3CD-FB2E-8F855A1C8CAC}"/>
              </a:ext>
            </a:extLst>
          </p:cNvPr>
          <p:cNvSpPr>
            <a:spLocks noGrp="1"/>
          </p:cNvSpPr>
          <p:nvPr>
            <p:ph type="title"/>
          </p:nvPr>
        </p:nvSpPr>
        <p:spPr/>
        <p:txBody>
          <a:bodyPr/>
          <a:lstStyle/>
          <a:p>
            <a:r>
              <a:rPr lang="en-US" dirty="0"/>
              <a:t>Brain break</a:t>
            </a:r>
          </a:p>
        </p:txBody>
      </p:sp>
      <p:pic>
        <p:nvPicPr>
          <p:cNvPr id="6" name="Picture 5">
            <a:extLst>
              <a:ext uri="{FF2B5EF4-FFF2-40B4-BE49-F238E27FC236}">
                <a16:creationId xmlns:a16="http://schemas.microsoft.com/office/drawing/2014/main" id="{AC5148C1-C799-5127-9209-E4477F6FB21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7404" y="1570038"/>
            <a:ext cx="3673216" cy="4786312"/>
          </a:xfrm>
          <a:prstGeom prst="rect">
            <a:avLst/>
          </a:prstGeom>
        </p:spPr>
      </p:pic>
      <p:pic>
        <p:nvPicPr>
          <p:cNvPr id="8" name="Picture 7">
            <a:extLst>
              <a:ext uri="{FF2B5EF4-FFF2-40B4-BE49-F238E27FC236}">
                <a16:creationId xmlns:a16="http://schemas.microsoft.com/office/drawing/2014/main" id="{58176341-DBE4-8A93-1A70-9FD0FF0EDE5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28697" y="1570038"/>
            <a:ext cx="3589734" cy="4786312"/>
          </a:xfrm>
          <a:prstGeom prst="rect">
            <a:avLst/>
          </a:prstGeom>
        </p:spPr>
      </p:pic>
    </p:spTree>
    <p:extLst>
      <p:ext uri="{BB962C8B-B14F-4D97-AF65-F5344CB8AC3E}">
        <p14:creationId xmlns:p14="http://schemas.microsoft.com/office/powerpoint/2010/main" val="1750437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D4240C-3CFA-8C94-CF08-22B0F3D7D6B6}"/>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4B0EAB9-5C6B-524E-B2AF-BF80A11B790C}"/>
              </a:ext>
            </a:extLst>
          </p:cNvPr>
          <p:cNvSpPr>
            <a:spLocks noGrp="1"/>
          </p:cNvSpPr>
          <p:nvPr>
            <p:ph idx="1"/>
          </p:nvPr>
        </p:nvSpPr>
        <p:spPr/>
        <p:txBody>
          <a:bodyPr/>
          <a:lstStyle/>
          <a:p>
            <a:r>
              <a:rPr lang="en-US" dirty="0"/>
              <a:t>An apportionment is when VA directly pays a portion of a veteran's disability or pension benefits to their dependents.</a:t>
            </a:r>
          </a:p>
          <a:p>
            <a:r>
              <a:rPr lang="en-US" dirty="0"/>
              <a:t>Apportionments occur only in association with reduction of benefits due to incarceration or hospitalization.</a:t>
            </a:r>
          </a:p>
          <a:p>
            <a:pPr lvl="1"/>
            <a:r>
              <a:rPr lang="en-US" dirty="0"/>
              <a:t>Only if full time (e.g. not work release)</a:t>
            </a:r>
          </a:p>
          <a:p>
            <a:pPr lvl="1"/>
            <a:r>
              <a:rPr lang="en-US" dirty="0"/>
              <a:t>If veteran’s entire benefit is withheld, such as to repay debt, then it is not subject to apportionment. </a:t>
            </a:r>
          </a:p>
        </p:txBody>
      </p:sp>
      <p:sp>
        <p:nvSpPr>
          <p:cNvPr id="3" name="Slide Number Placeholder 2">
            <a:extLst>
              <a:ext uri="{FF2B5EF4-FFF2-40B4-BE49-F238E27FC236}">
                <a16:creationId xmlns:a16="http://schemas.microsoft.com/office/drawing/2014/main" id="{939E9A3D-E813-5119-0C3C-B88401A39826}"/>
              </a:ext>
            </a:extLst>
          </p:cNvPr>
          <p:cNvSpPr>
            <a:spLocks noGrp="1"/>
          </p:cNvSpPr>
          <p:nvPr>
            <p:ph type="sldNum" sz="quarter" idx="12"/>
          </p:nvPr>
        </p:nvSpPr>
        <p:spPr/>
        <p:txBody>
          <a:bodyPr/>
          <a:lstStyle/>
          <a:p>
            <a:fld id="{E2FB73DA-5FDE-45B5-BAA4-C61223CC44F6}" type="slidenum">
              <a:rPr lang="en-US" smtClean="0"/>
              <a:pPr/>
              <a:t>29</a:t>
            </a:fld>
            <a:endParaRPr lang="en-US" dirty="0"/>
          </a:p>
        </p:txBody>
      </p:sp>
      <p:sp>
        <p:nvSpPr>
          <p:cNvPr id="4" name="Title 3">
            <a:extLst>
              <a:ext uri="{FF2B5EF4-FFF2-40B4-BE49-F238E27FC236}">
                <a16:creationId xmlns:a16="http://schemas.microsoft.com/office/drawing/2014/main" id="{B82DD932-AF63-EB88-B491-11B48761820D}"/>
              </a:ext>
            </a:extLst>
          </p:cNvPr>
          <p:cNvSpPr>
            <a:spLocks noGrp="1"/>
          </p:cNvSpPr>
          <p:nvPr>
            <p:ph type="title"/>
          </p:nvPr>
        </p:nvSpPr>
        <p:spPr/>
        <p:txBody>
          <a:bodyPr/>
          <a:lstStyle/>
          <a:p>
            <a:r>
              <a:rPr lang="en-US" dirty="0"/>
              <a:t>Apportionment</a:t>
            </a:r>
          </a:p>
        </p:txBody>
      </p:sp>
    </p:spTree>
    <p:extLst>
      <p:ext uri="{BB962C8B-B14F-4D97-AF65-F5344CB8AC3E}">
        <p14:creationId xmlns:p14="http://schemas.microsoft.com/office/powerpoint/2010/main" val="35925012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C274CE-F136-BC85-6582-9DAE81FF4678}"/>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8EBB822-4045-D56C-502A-97C5C9BB0FCC}"/>
              </a:ext>
            </a:extLst>
          </p:cNvPr>
          <p:cNvSpPr>
            <a:spLocks noGrp="1"/>
          </p:cNvSpPr>
          <p:nvPr>
            <p:ph idx="1"/>
          </p:nvPr>
        </p:nvSpPr>
        <p:spPr/>
        <p:txBody>
          <a:bodyPr/>
          <a:lstStyle/>
          <a:p>
            <a:r>
              <a:rPr lang="en-US" dirty="0"/>
              <a:t>Review of court cases</a:t>
            </a:r>
          </a:p>
          <a:p>
            <a:pPr lvl="1"/>
            <a:r>
              <a:rPr lang="en-US" sz="2400" dirty="0"/>
              <a:t>Rudisill v McDonough &amp; Perkins v Collins</a:t>
            </a:r>
          </a:p>
          <a:p>
            <a:pPr lvl="1"/>
            <a:r>
              <a:rPr lang="en-US" sz="2400" dirty="0"/>
              <a:t>Ingram v Collins</a:t>
            </a:r>
          </a:p>
          <a:p>
            <a:pPr lvl="1"/>
            <a:r>
              <a:rPr lang="en-US" sz="2400" dirty="0"/>
              <a:t>Laska v McDonough</a:t>
            </a:r>
          </a:p>
          <a:p>
            <a:r>
              <a:rPr lang="en-US" dirty="0"/>
              <a:t>Changes to M21-1</a:t>
            </a:r>
          </a:p>
          <a:p>
            <a:pPr lvl="1"/>
            <a:r>
              <a:rPr lang="en-US" sz="2400" dirty="0"/>
              <a:t>Infertility</a:t>
            </a:r>
          </a:p>
          <a:p>
            <a:pPr lvl="1"/>
            <a:r>
              <a:rPr lang="en-US" sz="2400" dirty="0"/>
              <a:t>Mental health exams</a:t>
            </a:r>
          </a:p>
          <a:p>
            <a:pPr lvl="1"/>
            <a:r>
              <a:rPr lang="en-US" sz="2400" dirty="0"/>
              <a:t>Apportionments</a:t>
            </a:r>
          </a:p>
          <a:p>
            <a:pPr lvl="1"/>
            <a:r>
              <a:rPr lang="en-US" sz="2400" dirty="0"/>
              <a:t>Incompetency &amp; Brady Act</a:t>
            </a:r>
          </a:p>
          <a:p>
            <a:pPr lvl="1"/>
            <a:r>
              <a:rPr lang="en-US" sz="2400" dirty="0"/>
              <a:t>BDD exams</a:t>
            </a:r>
          </a:p>
          <a:p>
            <a:pPr lvl="1"/>
            <a:r>
              <a:rPr lang="en-US" sz="2400" dirty="0"/>
              <a:t>Reasonably raised IU</a:t>
            </a:r>
          </a:p>
        </p:txBody>
      </p:sp>
      <p:sp>
        <p:nvSpPr>
          <p:cNvPr id="3" name="Slide Number Placeholder 2">
            <a:extLst>
              <a:ext uri="{FF2B5EF4-FFF2-40B4-BE49-F238E27FC236}">
                <a16:creationId xmlns:a16="http://schemas.microsoft.com/office/drawing/2014/main" id="{83C2E493-1E59-995C-2994-A22B3F288946}"/>
              </a:ext>
            </a:extLst>
          </p:cNvPr>
          <p:cNvSpPr>
            <a:spLocks noGrp="1"/>
          </p:cNvSpPr>
          <p:nvPr>
            <p:ph type="sldNum" sz="quarter" idx="12"/>
          </p:nvPr>
        </p:nvSpPr>
        <p:spPr/>
        <p:txBody>
          <a:bodyPr/>
          <a:lstStyle/>
          <a:p>
            <a:fld id="{E2FB73DA-5FDE-45B5-BAA4-C61223CC44F6}" type="slidenum">
              <a:rPr lang="en-US" smtClean="0"/>
              <a:pPr/>
              <a:t>3</a:t>
            </a:fld>
            <a:endParaRPr lang="en-US" dirty="0"/>
          </a:p>
        </p:txBody>
      </p:sp>
      <p:sp>
        <p:nvSpPr>
          <p:cNvPr id="4" name="Title 3">
            <a:extLst>
              <a:ext uri="{FF2B5EF4-FFF2-40B4-BE49-F238E27FC236}">
                <a16:creationId xmlns:a16="http://schemas.microsoft.com/office/drawing/2014/main" id="{6FB4D2C6-A718-A8EE-DD09-DF5C0B931543}"/>
              </a:ext>
            </a:extLst>
          </p:cNvPr>
          <p:cNvSpPr>
            <a:spLocks noGrp="1"/>
          </p:cNvSpPr>
          <p:nvPr>
            <p:ph type="title"/>
          </p:nvPr>
        </p:nvSpPr>
        <p:spPr/>
        <p:txBody>
          <a:bodyPr/>
          <a:lstStyle/>
          <a:p>
            <a:r>
              <a:rPr lang="en-US" dirty="0"/>
              <a:t>Overview</a:t>
            </a:r>
          </a:p>
        </p:txBody>
      </p:sp>
    </p:spTree>
    <p:extLst>
      <p:ext uri="{BB962C8B-B14F-4D97-AF65-F5344CB8AC3E}">
        <p14:creationId xmlns:p14="http://schemas.microsoft.com/office/powerpoint/2010/main" val="492138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367608-EAAE-04F3-9B2B-928FFF5AFDAE}"/>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2A4ACED-186C-0807-F8BA-2CA82261BD72}"/>
              </a:ext>
            </a:extLst>
          </p:cNvPr>
          <p:cNvSpPr>
            <a:spLocks noGrp="1"/>
          </p:cNvSpPr>
          <p:nvPr>
            <p:ph idx="1"/>
          </p:nvPr>
        </p:nvSpPr>
        <p:spPr/>
        <p:txBody>
          <a:bodyPr/>
          <a:lstStyle/>
          <a:p>
            <a:r>
              <a:rPr lang="en-US" dirty="0"/>
              <a:t>M21-1 </a:t>
            </a:r>
            <a:r>
              <a:rPr lang="pt-BR" dirty="0"/>
              <a:t>VI.iv.1.A.2.a. Amounts withheld when veteran incarcerated 61 days:</a:t>
            </a:r>
          </a:p>
          <a:p>
            <a:pPr lvl="1"/>
            <a:r>
              <a:rPr lang="pt-BR" dirty="0"/>
              <a:t>If veteran is in receipt of 20% or more</a:t>
            </a:r>
          </a:p>
          <a:p>
            <a:pPr lvl="2"/>
            <a:r>
              <a:rPr lang="pt-BR" dirty="0"/>
              <a:t>Reduce to amount equivalent to 10%</a:t>
            </a:r>
          </a:p>
          <a:p>
            <a:r>
              <a:rPr lang="en-US" dirty="0"/>
              <a:t>M21-1 </a:t>
            </a:r>
            <a:r>
              <a:rPr lang="pt-BR" dirty="0"/>
              <a:t>X.iii.1.D.1.b. When veteran hospitalized 22 days:</a:t>
            </a:r>
          </a:p>
          <a:p>
            <a:pPr lvl="1"/>
            <a:r>
              <a:rPr lang="pt-BR" dirty="0"/>
              <a:t>Pension reduced to $50/$90</a:t>
            </a:r>
          </a:p>
          <a:p>
            <a:r>
              <a:rPr lang="pt-BR" dirty="0"/>
              <a:t>Dependents may request apportionment of the rest</a:t>
            </a:r>
            <a:endParaRPr lang="en-US" dirty="0"/>
          </a:p>
        </p:txBody>
      </p:sp>
      <p:sp>
        <p:nvSpPr>
          <p:cNvPr id="3" name="Slide Number Placeholder 2">
            <a:extLst>
              <a:ext uri="{FF2B5EF4-FFF2-40B4-BE49-F238E27FC236}">
                <a16:creationId xmlns:a16="http://schemas.microsoft.com/office/drawing/2014/main" id="{E24194B4-5F50-39E0-4CF4-67C8BA1BF9D5}"/>
              </a:ext>
            </a:extLst>
          </p:cNvPr>
          <p:cNvSpPr>
            <a:spLocks noGrp="1"/>
          </p:cNvSpPr>
          <p:nvPr>
            <p:ph type="sldNum" sz="quarter" idx="12"/>
          </p:nvPr>
        </p:nvSpPr>
        <p:spPr/>
        <p:txBody>
          <a:bodyPr/>
          <a:lstStyle/>
          <a:p>
            <a:fld id="{E2FB73DA-5FDE-45B5-BAA4-C61223CC44F6}" type="slidenum">
              <a:rPr lang="en-US" smtClean="0"/>
              <a:pPr/>
              <a:t>30</a:t>
            </a:fld>
            <a:endParaRPr lang="en-US" dirty="0"/>
          </a:p>
        </p:txBody>
      </p:sp>
      <p:sp>
        <p:nvSpPr>
          <p:cNvPr id="4" name="Title 3">
            <a:extLst>
              <a:ext uri="{FF2B5EF4-FFF2-40B4-BE49-F238E27FC236}">
                <a16:creationId xmlns:a16="http://schemas.microsoft.com/office/drawing/2014/main" id="{94129D0A-9D8B-272C-AC61-0871129FF45E}"/>
              </a:ext>
            </a:extLst>
          </p:cNvPr>
          <p:cNvSpPr>
            <a:spLocks noGrp="1"/>
          </p:cNvSpPr>
          <p:nvPr>
            <p:ph type="title"/>
          </p:nvPr>
        </p:nvSpPr>
        <p:spPr/>
        <p:txBody>
          <a:bodyPr/>
          <a:lstStyle/>
          <a:p>
            <a:r>
              <a:rPr lang="en-US" dirty="0"/>
              <a:t>Apportionment</a:t>
            </a:r>
          </a:p>
        </p:txBody>
      </p:sp>
    </p:spTree>
    <p:extLst>
      <p:ext uri="{BB962C8B-B14F-4D97-AF65-F5344CB8AC3E}">
        <p14:creationId xmlns:p14="http://schemas.microsoft.com/office/powerpoint/2010/main" val="34327526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E4E4FC-4E7F-F2CD-BD72-80CFA44A5EC5}"/>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25190F4-61B5-26E7-6BF2-0A4AB14B8641}"/>
              </a:ext>
            </a:extLst>
          </p:cNvPr>
          <p:cNvSpPr>
            <a:spLocks noGrp="1"/>
          </p:cNvSpPr>
          <p:nvPr>
            <p:ph idx="1"/>
          </p:nvPr>
        </p:nvSpPr>
        <p:spPr/>
        <p:txBody>
          <a:bodyPr/>
          <a:lstStyle/>
          <a:p>
            <a:r>
              <a:rPr lang="en-US" dirty="0"/>
              <a:t>M21-1 VI.iv.2.A. &amp; C. Apportionment</a:t>
            </a:r>
          </a:p>
          <a:p>
            <a:pPr lvl="1"/>
            <a:r>
              <a:rPr lang="en-US" dirty="0"/>
              <a:t>Updated March 9, 2026</a:t>
            </a:r>
          </a:p>
          <a:p>
            <a:pPr lvl="1"/>
            <a:r>
              <a:rPr lang="en-US" dirty="0"/>
              <a:t>Almost entire section is new but contains material previously located in VII.iii.1.A. &amp; B.</a:t>
            </a:r>
          </a:p>
          <a:p>
            <a:r>
              <a:rPr lang="en-US" dirty="0"/>
              <a:t>Relocation and changes due to regulatory revisions of 38 CFR 3.450-3.455 explained in Federal Register dated January 9, 2026.</a:t>
            </a:r>
          </a:p>
          <a:p>
            <a:endParaRPr lang="en-US" dirty="0"/>
          </a:p>
        </p:txBody>
      </p:sp>
      <p:sp>
        <p:nvSpPr>
          <p:cNvPr id="3" name="Slide Number Placeholder 2">
            <a:extLst>
              <a:ext uri="{FF2B5EF4-FFF2-40B4-BE49-F238E27FC236}">
                <a16:creationId xmlns:a16="http://schemas.microsoft.com/office/drawing/2014/main" id="{7D19CE47-E1EC-C027-CF01-8C3259452B42}"/>
              </a:ext>
            </a:extLst>
          </p:cNvPr>
          <p:cNvSpPr>
            <a:spLocks noGrp="1"/>
          </p:cNvSpPr>
          <p:nvPr>
            <p:ph type="sldNum" sz="quarter" idx="12"/>
          </p:nvPr>
        </p:nvSpPr>
        <p:spPr/>
        <p:txBody>
          <a:bodyPr/>
          <a:lstStyle/>
          <a:p>
            <a:fld id="{E2FB73DA-5FDE-45B5-BAA4-C61223CC44F6}" type="slidenum">
              <a:rPr lang="en-US" smtClean="0"/>
              <a:pPr/>
              <a:t>31</a:t>
            </a:fld>
            <a:endParaRPr lang="en-US" dirty="0"/>
          </a:p>
        </p:txBody>
      </p:sp>
      <p:sp>
        <p:nvSpPr>
          <p:cNvPr id="4" name="Title 3">
            <a:extLst>
              <a:ext uri="{FF2B5EF4-FFF2-40B4-BE49-F238E27FC236}">
                <a16:creationId xmlns:a16="http://schemas.microsoft.com/office/drawing/2014/main" id="{A10FCC88-9437-9144-11F7-A40F9607C942}"/>
              </a:ext>
            </a:extLst>
          </p:cNvPr>
          <p:cNvSpPr>
            <a:spLocks noGrp="1"/>
          </p:cNvSpPr>
          <p:nvPr>
            <p:ph type="title"/>
          </p:nvPr>
        </p:nvSpPr>
        <p:spPr/>
        <p:txBody>
          <a:bodyPr/>
          <a:lstStyle/>
          <a:p>
            <a:r>
              <a:rPr lang="en-US" dirty="0"/>
              <a:t>Apportionment</a:t>
            </a:r>
          </a:p>
        </p:txBody>
      </p:sp>
    </p:spTree>
    <p:extLst>
      <p:ext uri="{BB962C8B-B14F-4D97-AF65-F5344CB8AC3E}">
        <p14:creationId xmlns:p14="http://schemas.microsoft.com/office/powerpoint/2010/main" val="18235507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8C0254-544F-B273-E16F-F02BE352AAD6}"/>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5086A9B-60A0-603D-ABE1-68599DE21BAD}"/>
              </a:ext>
            </a:extLst>
          </p:cNvPr>
          <p:cNvSpPr>
            <a:spLocks noGrp="1"/>
          </p:cNvSpPr>
          <p:nvPr>
            <p:ph idx="1"/>
          </p:nvPr>
        </p:nvSpPr>
        <p:spPr/>
        <p:txBody>
          <a:bodyPr/>
          <a:lstStyle/>
          <a:p>
            <a:pPr marL="0" indent="0">
              <a:buNone/>
            </a:pPr>
            <a:r>
              <a:rPr lang="en-US" dirty="0"/>
              <a:t>VA will stop making need-based apportionments for separation/no support</a:t>
            </a:r>
          </a:p>
          <a:p>
            <a:pPr lvl="1"/>
            <a:r>
              <a:rPr lang="en-US" dirty="0"/>
              <a:t>M21-1 VI.iv.2.A.1.b. Legacy Apportionments</a:t>
            </a:r>
          </a:p>
          <a:p>
            <a:pPr lvl="1"/>
            <a:r>
              <a:rPr lang="en-US" dirty="0"/>
              <a:t>VA claims processors’ expertise is VA benefits and not child or spousal support</a:t>
            </a:r>
          </a:p>
          <a:p>
            <a:pPr lvl="2"/>
            <a:r>
              <a:rPr lang="en-US" dirty="0"/>
              <a:t>Yet they make reallocation decisions </a:t>
            </a:r>
          </a:p>
          <a:p>
            <a:pPr lvl="2"/>
            <a:r>
              <a:rPr lang="en-US" dirty="0"/>
              <a:t>Without consent of beneficiary</a:t>
            </a:r>
          </a:p>
          <a:p>
            <a:pPr lvl="1"/>
            <a:r>
              <a:rPr lang="en-US" dirty="0"/>
              <a:t>Significant financial consequences based on self-reported income and expenses</a:t>
            </a:r>
          </a:p>
          <a:p>
            <a:pPr lvl="2"/>
            <a:r>
              <a:rPr lang="en-US" dirty="0"/>
              <a:t>Unlike State courts, VA has no ability to compel evidence of income and expenses</a:t>
            </a:r>
          </a:p>
        </p:txBody>
      </p:sp>
      <p:sp>
        <p:nvSpPr>
          <p:cNvPr id="3" name="Slide Number Placeholder 2">
            <a:extLst>
              <a:ext uri="{FF2B5EF4-FFF2-40B4-BE49-F238E27FC236}">
                <a16:creationId xmlns:a16="http://schemas.microsoft.com/office/drawing/2014/main" id="{2B4AD488-FD1E-7A90-932D-FE8A9B2D1ADD}"/>
              </a:ext>
            </a:extLst>
          </p:cNvPr>
          <p:cNvSpPr>
            <a:spLocks noGrp="1"/>
          </p:cNvSpPr>
          <p:nvPr>
            <p:ph type="sldNum" sz="quarter" idx="12"/>
          </p:nvPr>
        </p:nvSpPr>
        <p:spPr/>
        <p:txBody>
          <a:bodyPr/>
          <a:lstStyle/>
          <a:p>
            <a:fld id="{E2FB73DA-5FDE-45B5-BAA4-C61223CC44F6}" type="slidenum">
              <a:rPr lang="en-US" smtClean="0"/>
              <a:pPr/>
              <a:t>32</a:t>
            </a:fld>
            <a:endParaRPr lang="en-US" dirty="0"/>
          </a:p>
        </p:txBody>
      </p:sp>
      <p:sp>
        <p:nvSpPr>
          <p:cNvPr id="4" name="Title 3">
            <a:extLst>
              <a:ext uri="{FF2B5EF4-FFF2-40B4-BE49-F238E27FC236}">
                <a16:creationId xmlns:a16="http://schemas.microsoft.com/office/drawing/2014/main" id="{A880136F-DFB7-C1AE-B87A-4A1EB6E48208}"/>
              </a:ext>
            </a:extLst>
          </p:cNvPr>
          <p:cNvSpPr>
            <a:spLocks noGrp="1"/>
          </p:cNvSpPr>
          <p:nvPr>
            <p:ph type="title"/>
          </p:nvPr>
        </p:nvSpPr>
        <p:spPr/>
        <p:txBody>
          <a:bodyPr/>
          <a:lstStyle/>
          <a:p>
            <a:r>
              <a:rPr lang="en-US" dirty="0"/>
              <a:t>Apportionment</a:t>
            </a:r>
          </a:p>
        </p:txBody>
      </p:sp>
    </p:spTree>
    <p:extLst>
      <p:ext uri="{BB962C8B-B14F-4D97-AF65-F5344CB8AC3E}">
        <p14:creationId xmlns:p14="http://schemas.microsoft.com/office/powerpoint/2010/main" val="24674645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814FFA-40FD-142F-352B-6715437E4A11}"/>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E3D8663-7B85-4E15-9B3F-589E24C92873}"/>
              </a:ext>
            </a:extLst>
          </p:cNvPr>
          <p:cNvSpPr>
            <a:spLocks noGrp="1"/>
          </p:cNvSpPr>
          <p:nvPr>
            <p:ph idx="1"/>
          </p:nvPr>
        </p:nvSpPr>
        <p:spPr/>
        <p:txBody>
          <a:bodyPr/>
          <a:lstStyle/>
          <a:p>
            <a:pPr marL="0" indent="0">
              <a:buNone/>
            </a:pPr>
            <a:r>
              <a:rPr lang="en-US" dirty="0"/>
              <a:t>VA will stop making need-based apportionments for separation/no support</a:t>
            </a:r>
          </a:p>
          <a:p>
            <a:pPr lvl="1"/>
            <a:r>
              <a:rPr lang="en-US" dirty="0"/>
              <a:t>Allegations of inadequate child or spousal support are best suited to State courts</a:t>
            </a:r>
          </a:p>
          <a:p>
            <a:pPr lvl="1"/>
            <a:r>
              <a:rPr lang="en-US" dirty="0"/>
              <a:t>VA apportionments can conflict with State awards, requiring State court to readjudicate</a:t>
            </a:r>
          </a:p>
          <a:p>
            <a:pPr lvl="1"/>
            <a:r>
              <a:rPr lang="en-US" dirty="0"/>
              <a:t>Significant amount of information is needed to adjudicate apportionment claims properly</a:t>
            </a:r>
          </a:p>
          <a:p>
            <a:pPr lvl="2"/>
            <a:r>
              <a:rPr lang="en-US" dirty="0"/>
              <a:t>Typically available to State courts, but time consuming for VA</a:t>
            </a:r>
          </a:p>
        </p:txBody>
      </p:sp>
      <p:sp>
        <p:nvSpPr>
          <p:cNvPr id="3" name="Slide Number Placeholder 2">
            <a:extLst>
              <a:ext uri="{FF2B5EF4-FFF2-40B4-BE49-F238E27FC236}">
                <a16:creationId xmlns:a16="http://schemas.microsoft.com/office/drawing/2014/main" id="{82C77E38-14B0-EB7F-026F-01B187B61C40}"/>
              </a:ext>
            </a:extLst>
          </p:cNvPr>
          <p:cNvSpPr>
            <a:spLocks noGrp="1"/>
          </p:cNvSpPr>
          <p:nvPr>
            <p:ph type="sldNum" sz="quarter" idx="12"/>
          </p:nvPr>
        </p:nvSpPr>
        <p:spPr/>
        <p:txBody>
          <a:bodyPr/>
          <a:lstStyle/>
          <a:p>
            <a:fld id="{E2FB73DA-5FDE-45B5-BAA4-C61223CC44F6}" type="slidenum">
              <a:rPr lang="en-US" smtClean="0"/>
              <a:pPr/>
              <a:t>33</a:t>
            </a:fld>
            <a:endParaRPr lang="en-US" dirty="0"/>
          </a:p>
        </p:txBody>
      </p:sp>
      <p:sp>
        <p:nvSpPr>
          <p:cNvPr id="4" name="Title 3">
            <a:extLst>
              <a:ext uri="{FF2B5EF4-FFF2-40B4-BE49-F238E27FC236}">
                <a16:creationId xmlns:a16="http://schemas.microsoft.com/office/drawing/2014/main" id="{31FC8B78-FC99-5C6F-2483-317C64FB09A8}"/>
              </a:ext>
            </a:extLst>
          </p:cNvPr>
          <p:cNvSpPr>
            <a:spLocks noGrp="1"/>
          </p:cNvSpPr>
          <p:nvPr>
            <p:ph type="title"/>
          </p:nvPr>
        </p:nvSpPr>
        <p:spPr/>
        <p:txBody>
          <a:bodyPr/>
          <a:lstStyle/>
          <a:p>
            <a:r>
              <a:rPr lang="en-US" dirty="0"/>
              <a:t>Apportionment</a:t>
            </a:r>
          </a:p>
        </p:txBody>
      </p:sp>
    </p:spTree>
    <p:extLst>
      <p:ext uri="{BB962C8B-B14F-4D97-AF65-F5344CB8AC3E}">
        <p14:creationId xmlns:p14="http://schemas.microsoft.com/office/powerpoint/2010/main" val="30944552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22EA00-0DEE-39EC-BBD7-80F4A0F3EB40}"/>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525558A-ACD4-6A4F-2773-897054BBFFFE}"/>
              </a:ext>
            </a:extLst>
          </p:cNvPr>
          <p:cNvSpPr>
            <a:spLocks noGrp="1"/>
          </p:cNvSpPr>
          <p:nvPr>
            <p:ph idx="1"/>
          </p:nvPr>
        </p:nvSpPr>
        <p:spPr/>
        <p:txBody>
          <a:bodyPr/>
          <a:lstStyle/>
          <a:p>
            <a:r>
              <a:rPr lang="en-US" dirty="0"/>
              <a:t>38 CFR 3.450 General Apportionment</a:t>
            </a:r>
          </a:p>
          <a:p>
            <a:pPr lvl="1"/>
            <a:r>
              <a:rPr lang="en-US" dirty="0"/>
              <a:t>Sections 3.450 through 3.459 apply to all apportionment claims after February 9, 2026</a:t>
            </a:r>
          </a:p>
          <a:p>
            <a:pPr lvl="1"/>
            <a:r>
              <a:rPr lang="en-US" dirty="0"/>
              <a:t>Apportionments being paid as of February 9, 2026, will continue to be paid while entitlement continues</a:t>
            </a:r>
          </a:p>
          <a:p>
            <a:pPr lvl="1"/>
            <a:r>
              <a:rPr lang="en-US" dirty="0"/>
              <a:t>Claims for apportionment must be submitted to VA on a form prescribed by the Secretary</a:t>
            </a:r>
          </a:p>
          <a:p>
            <a:pPr lvl="2"/>
            <a:r>
              <a:rPr lang="en-US" dirty="0"/>
              <a:t>VA Form 21-0788</a:t>
            </a:r>
          </a:p>
        </p:txBody>
      </p:sp>
      <p:sp>
        <p:nvSpPr>
          <p:cNvPr id="3" name="Slide Number Placeholder 2">
            <a:extLst>
              <a:ext uri="{FF2B5EF4-FFF2-40B4-BE49-F238E27FC236}">
                <a16:creationId xmlns:a16="http://schemas.microsoft.com/office/drawing/2014/main" id="{B8572CA6-2D7F-2B52-381A-E38E62E2031F}"/>
              </a:ext>
            </a:extLst>
          </p:cNvPr>
          <p:cNvSpPr>
            <a:spLocks noGrp="1"/>
          </p:cNvSpPr>
          <p:nvPr>
            <p:ph type="sldNum" sz="quarter" idx="12"/>
          </p:nvPr>
        </p:nvSpPr>
        <p:spPr/>
        <p:txBody>
          <a:bodyPr/>
          <a:lstStyle/>
          <a:p>
            <a:fld id="{E2FB73DA-5FDE-45B5-BAA4-C61223CC44F6}" type="slidenum">
              <a:rPr lang="en-US" smtClean="0"/>
              <a:pPr/>
              <a:t>34</a:t>
            </a:fld>
            <a:endParaRPr lang="en-US" dirty="0"/>
          </a:p>
        </p:txBody>
      </p:sp>
      <p:sp>
        <p:nvSpPr>
          <p:cNvPr id="4" name="Title 3">
            <a:extLst>
              <a:ext uri="{FF2B5EF4-FFF2-40B4-BE49-F238E27FC236}">
                <a16:creationId xmlns:a16="http://schemas.microsoft.com/office/drawing/2014/main" id="{E086DFF4-1B9E-5BEA-504F-95B6878BB24D}"/>
              </a:ext>
            </a:extLst>
          </p:cNvPr>
          <p:cNvSpPr>
            <a:spLocks noGrp="1"/>
          </p:cNvSpPr>
          <p:nvPr>
            <p:ph type="title"/>
          </p:nvPr>
        </p:nvSpPr>
        <p:spPr/>
        <p:txBody>
          <a:bodyPr/>
          <a:lstStyle/>
          <a:p>
            <a:r>
              <a:rPr lang="en-US" dirty="0"/>
              <a:t>Apportionment</a:t>
            </a:r>
          </a:p>
        </p:txBody>
      </p:sp>
    </p:spTree>
    <p:extLst>
      <p:ext uri="{BB962C8B-B14F-4D97-AF65-F5344CB8AC3E}">
        <p14:creationId xmlns:p14="http://schemas.microsoft.com/office/powerpoint/2010/main" val="8836992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63FCC1-C27F-49A2-8BD1-CCB5CD53553A}"/>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AA3F515-4153-0E3E-75AA-F75BD61B40F4}"/>
              </a:ext>
            </a:extLst>
          </p:cNvPr>
          <p:cNvSpPr>
            <a:spLocks noGrp="1"/>
          </p:cNvSpPr>
          <p:nvPr>
            <p:ph idx="1"/>
          </p:nvPr>
        </p:nvSpPr>
        <p:spPr/>
        <p:txBody>
          <a:bodyPr/>
          <a:lstStyle/>
          <a:p>
            <a:pPr marL="0" indent="0">
              <a:buNone/>
            </a:pPr>
            <a:r>
              <a:rPr lang="en-US" dirty="0"/>
              <a:t>CFR 3.451 Apportionment claims </a:t>
            </a:r>
          </a:p>
          <a:p>
            <a:r>
              <a:rPr lang="en-US" sz="2800" dirty="0"/>
              <a:t>Veteran - all or part of compensation payable to a veteran may be apportioned for the veteran's spouse, child, or children,</a:t>
            </a:r>
            <a:r>
              <a:rPr lang="en-US" sz="2800" i="1" dirty="0"/>
              <a:t> or,</a:t>
            </a:r>
            <a:r>
              <a:rPr lang="en-US" sz="2800" dirty="0"/>
              <a:t> in some cases, for the dependent parent if:</a:t>
            </a:r>
          </a:p>
          <a:p>
            <a:pPr lvl="1"/>
            <a:r>
              <a:rPr lang="en-US" sz="2400" dirty="0"/>
              <a:t>The veteran is incompetent and under hospital treatment, nursing home, or government care; or</a:t>
            </a:r>
          </a:p>
          <a:p>
            <a:pPr lvl="1"/>
            <a:r>
              <a:rPr lang="en-US" sz="2400" dirty="0"/>
              <a:t>The veteran is incarcerated and meets the conditions of CFR 3.665 or 3.666.</a:t>
            </a:r>
          </a:p>
          <a:p>
            <a:pPr lvl="2"/>
            <a:r>
              <a:rPr lang="en-US" dirty="0"/>
              <a:t>Beneficiary is held for more than 60 days, VA is aware of dependents existence, dependent is not a fugitive felon, etc.</a:t>
            </a:r>
          </a:p>
        </p:txBody>
      </p:sp>
      <p:sp>
        <p:nvSpPr>
          <p:cNvPr id="3" name="Slide Number Placeholder 2">
            <a:extLst>
              <a:ext uri="{FF2B5EF4-FFF2-40B4-BE49-F238E27FC236}">
                <a16:creationId xmlns:a16="http://schemas.microsoft.com/office/drawing/2014/main" id="{55E415FF-1CD2-83D5-9851-691646546FE3}"/>
              </a:ext>
            </a:extLst>
          </p:cNvPr>
          <p:cNvSpPr>
            <a:spLocks noGrp="1"/>
          </p:cNvSpPr>
          <p:nvPr>
            <p:ph type="sldNum" sz="quarter" idx="12"/>
          </p:nvPr>
        </p:nvSpPr>
        <p:spPr/>
        <p:txBody>
          <a:bodyPr/>
          <a:lstStyle/>
          <a:p>
            <a:fld id="{E2FB73DA-5FDE-45B5-BAA4-C61223CC44F6}" type="slidenum">
              <a:rPr lang="en-US" smtClean="0"/>
              <a:pPr/>
              <a:t>35</a:t>
            </a:fld>
            <a:endParaRPr lang="en-US" dirty="0"/>
          </a:p>
        </p:txBody>
      </p:sp>
      <p:sp>
        <p:nvSpPr>
          <p:cNvPr id="4" name="Title 3">
            <a:extLst>
              <a:ext uri="{FF2B5EF4-FFF2-40B4-BE49-F238E27FC236}">
                <a16:creationId xmlns:a16="http://schemas.microsoft.com/office/drawing/2014/main" id="{1CA22DDC-3273-95A0-0CC7-87899753A41F}"/>
              </a:ext>
            </a:extLst>
          </p:cNvPr>
          <p:cNvSpPr>
            <a:spLocks noGrp="1"/>
          </p:cNvSpPr>
          <p:nvPr>
            <p:ph type="title"/>
          </p:nvPr>
        </p:nvSpPr>
        <p:spPr/>
        <p:txBody>
          <a:bodyPr/>
          <a:lstStyle/>
          <a:p>
            <a:r>
              <a:rPr lang="en-US" dirty="0"/>
              <a:t>Apportionment</a:t>
            </a:r>
          </a:p>
        </p:txBody>
      </p:sp>
    </p:spTree>
    <p:extLst>
      <p:ext uri="{BB962C8B-B14F-4D97-AF65-F5344CB8AC3E}">
        <p14:creationId xmlns:p14="http://schemas.microsoft.com/office/powerpoint/2010/main" val="6489864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AEE391-A546-3EC0-5836-506226732495}"/>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26F1D7C-21CD-E16F-F8D7-73AAA58C46CE}"/>
              </a:ext>
            </a:extLst>
          </p:cNvPr>
          <p:cNvSpPr>
            <a:spLocks noGrp="1"/>
          </p:cNvSpPr>
          <p:nvPr>
            <p:ph idx="1"/>
          </p:nvPr>
        </p:nvSpPr>
        <p:spPr/>
        <p:txBody>
          <a:bodyPr/>
          <a:lstStyle/>
          <a:p>
            <a:pPr marL="0" indent="0">
              <a:buNone/>
            </a:pPr>
            <a:r>
              <a:rPr lang="en-US" dirty="0"/>
              <a:t>CFR 3.451 Apportionment claims </a:t>
            </a:r>
          </a:p>
          <a:p>
            <a:r>
              <a:rPr lang="en-US" dirty="0"/>
              <a:t>Surviving spouse – when the surviving </a:t>
            </a:r>
            <a:r>
              <a:rPr lang="en-US" i="1" dirty="0"/>
              <a:t>spouse</a:t>
            </a:r>
            <a:r>
              <a:rPr lang="en-US" dirty="0"/>
              <a:t> is incarcerated, the dependency and indemnity compensation or pension may be apportioned to the child or children. </a:t>
            </a:r>
          </a:p>
          <a:p>
            <a:pPr lvl="1"/>
            <a:r>
              <a:rPr lang="en-US" dirty="0"/>
              <a:t>No apportionment shall be payable to a child who did not reside with the surviving spouse prior to incarceration.</a:t>
            </a:r>
          </a:p>
        </p:txBody>
      </p:sp>
      <p:sp>
        <p:nvSpPr>
          <p:cNvPr id="3" name="Slide Number Placeholder 2">
            <a:extLst>
              <a:ext uri="{FF2B5EF4-FFF2-40B4-BE49-F238E27FC236}">
                <a16:creationId xmlns:a16="http://schemas.microsoft.com/office/drawing/2014/main" id="{6D23EFE5-9D63-173E-78E9-B6203DEA2FA9}"/>
              </a:ext>
            </a:extLst>
          </p:cNvPr>
          <p:cNvSpPr>
            <a:spLocks noGrp="1"/>
          </p:cNvSpPr>
          <p:nvPr>
            <p:ph type="sldNum" sz="quarter" idx="12"/>
          </p:nvPr>
        </p:nvSpPr>
        <p:spPr/>
        <p:txBody>
          <a:bodyPr/>
          <a:lstStyle/>
          <a:p>
            <a:fld id="{E2FB73DA-5FDE-45B5-BAA4-C61223CC44F6}" type="slidenum">
              <a:rPr lang="en-US" smtClean="0"/>
              <a:pPr/>
              <a:t>36</a:t>
            </a:fld>
            <a:endParaRPr lang="en-US" dirty="0"/>
          </a:p>
        </p:txBody>
      </p:sp>
      <p:sp>
        <p:nvSpPr>
          <p:cNvPr id="4" name="Title 3">
            <a:extLst>
              <a:ext uri="{FF2B5EF4-FFF2-40B4-BE49-F238E27FC236}">
                <a16:creationId xmlns:a16="http://schemas.microsoft.com/office/drawing/2014/main" id="{994DD825-575E-6308-E617-6EDE19CB13A2}"/>
              </a:ext>
            </a:extLst>
          </p:cNvPr>
          <p:cNvSpPr>
            <a:spLocks noGrp="1"/>
          </p:cNvSpPr>
          <p:nvPr>
            <p:ph type="title"/>
          </p:nvPr>
        </p:nvSpPr>
        <p:spPr/>
        <p:txBody>
          <a:bodyPr/>
          <a:lstStyle/>
          <a:p>
            <a:r>
              <a:rPr lang="en-US" dirty="0"/>
              <a:t>Apportionment</a:t>
            </a:r>
          </a:p>
        </p:txBody>
      </p:sp>
    </p:spTree>
    <p:extLst>
      <p:ext uri="{BB962C8B-B14F-4D97-AF65-F5344CB8AC3E}">
        <p14:creationId xmlns:p14="http://schemas.microsoft.com/office/powerpoint/2010/main" val="8330296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AAD959-54BA-8B0E-01C9-05DE51F0D982}"/>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1389F8E-77CF-8F7A-7C24-2A4E1B7D0C1D}"/>
              </a:ext>
            </a:extLst>
          </p:cNvPr>
          <p:cNvSpPr>
            <a:spLocks noGrp="1"/>
          </p:cNvSpPr>
          <p:nvPr>
            <p:ph idx="1"/>
          </p:nvPr>
        </p:nvSpPr>
        <p:spPr/>
        <p:txBody>
          <a:bodyPr/>
          <a:lstStyle/>
          <a:p>
            <a:pPr marL="0" indent="0">
              <a:buNone/>
            </a:pPr>
            <a:r>
              <a:rPr lang="en-US" dirty="0"/>
              <a:t>CFR 3.451 Apportionment claims </a:t>
            </a:r>
          </a:p>
          <a:p>
            <a:r>
              <a:rPr lang="en-US" dirty="0"/>
              <a:t>Child on active duty </a:t>
            </a:r>
          </a:p>
          <a:p>
            <a:pPr lvl="1"/>
            <a:r>
              <a:rPr lang="en-US" dirty="0"/>
              <a:t>If child is already on active duty, that child is not entitled to apportionment.</a:t>
            </a:r>
          </a:p>
          <a:p>
            <a:pPr lvl="1"/>
            <a:r>
              <a:rPr lang="en-US" dirty="0"/>
              <a:t>If apportionment is granted, then child goes on active duty, apportionment won’t change.</a:t>
            </a:r>
          </a:p>
          <a:p>
            <a:r>
              <a:rPr lang="en-US" dirty="0"/>
              <a:t>Apportionment of death benefits.</a:t>
            </a:r>
          </a:p>
          <a:p>
            <a:pPr lvl="1"/>
            <a:r>
              <a:rPr lang="en-US" dirty="0"/>
              <a:t>Amounts payable for children under CFR 3.454 and 3.455 will be equally divided among the children.</a:t>
            </a:r>
          </a:p>
        </p:txBody>
      </p:sp>
      <p:sp>
        <p:nvSpPr>
          <p:cNvPr id="3" name="Slide Number Placeholder 2">
            <a:extLst>
              <a:ext uri="{FF2B5EF4-FFF2-40B4-BE49-F238E27FC236}">
                <a16:creationId xmlns:a16="http://schemas.microsoft.com/office/drawing/2014/main" id="{7D1504F0-426A-F365-3881-6B980C98C0CB}"/>
              </a:ext>
            </a:extLst>
          </p:cNvPr>
          <p:cNvSpPr>
            <a:spLocks noGrp="1"/>
          </p:cNvSpPr>
          <p:nvPr>
            <p:ph type="sldNum" sz="quarter" idx="12"/>
          </p:nvPr>
        </p:nvSpPr>
        <p:spPr/>
        <p:txBody>
          <a:bodyPr/>
          <a:lstStyle/>
          <a:p>
            <a:fld id="{E2FB73DA-5FDE-45B5-BAA4-C61223CC44F6}" type="slidenum">
              <a:rPr lang="en-US" smtClean="0"/>
              <a:pPr/>
              <a:t>37</a:t>
            </a:fld>
            <a:endParaRPr lang="en-US" dirty="0"/>
          </a:p>
        </p:txBody>
      </p:sp>
      <p:sp>
        <p:nvSpPr>
          <p:cNvPr id="4" name="Title 3">
            <a:extLst>
              <a:ext uri="{FF2B5EF4-FFF2-40B4-BE49-F238E27FC236}">
                <a16:creationId xmlns:a16="http://schemas.microsoft.com/office/drawing/2014/main" id="{669AEEA5-1972-CDDC-CC4F-ACDD670B4A7B}"/>
              </a:ext>
            </a:extLst>
          </p:cNvPr>
          <p:cNvSpPr>
            <a:spLocks noGrp="1"/>
          </p:cNvSpPr>
          <p:nvPr>
            <p:ph type="title"/>
          </p:nvPr>
        </p:nvSpPr>
        <p:spPr/>
        <p:txBody>
          <a:bodyPr/>
          <a:lstStyle/>
          <a:p>
            <a:r>
              <a:rPr lang="en-US" dirty="0"/>
              <a:t>Apportionment</a:t>
            </a:r>
          </a:p>
        </p:txBody>
      </p:sp>
    </p:spTree>
    <p:extLst>
      <p:ext uri="{BB962C8B-B14F-4D97-AF65-F5344CB8AC3E}">
        <p14:creationId xmlns:p14="http://schemas.microsoft.com/office/powerpoint/2010/main" val="19404187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067DCF-A4D0-9506-D739-2E1E7AF84A42}"/>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B804558-63EB-9DCB-55DE-8987B2E78B9F}"/>
              </a:ext>
            </a:extLst>
          </p:cNvPr>
          <p:cNvSpPr>
            <a:spLocks noGrp="1"/>
          </p:cNvSpPr>
          <p:nvPr>
            <p:ph idx="1"/>
          </p:nvPr>
        </p:nvSpPr>
        <p:spPr/>
        <p:txBody>
          <a:bodyPr/>
          <a:lstStyle/>
          <a:p>
            <a:pPr marL="0" indent="0">
              <a:buNone/>
            </a:pPr>
            <a:r>
              <a:rPr lang="en-US" dirty="0"/>
              <a:t>CFR 3.452 Veteran benefits apportionable when veteran receives hospital treatment, nursing home, or domiciliary care: </a:t>
            </a:r>
          </a:p>
          <a:p>
            <a:pPr lvl="1"/>
            <a:r>
              <a:rPr lang="en-US" dirty="0"/>
              <a:t>Incompetent veteran: Amount may be sent to spouse, child(ren), or parents</a:t>
            </a:r>
          </a:p>
          <a:p>
            <a:pPr lvl="2"/>
            <a:r>
              <a:rPr lang="en-US" dirty="0"/>
              <a:t>Pending fiduciary</a:t>
            </a:r>
          </a:p>
          <a:p>
            <a:pPr lvl="1"/>
            <a:r>
              <a:rPr lang="en-US" dirty="0"/>
              <a:t>Competent veteran: Offset amount may be sent to spouse when pension benefits based on spouse are reduced</a:t>
            </a:r>
          </a:p>
          <a:p>
            <a:pPr lvl="2"/>
            <a:r>
              <a:rPr lang="en-US" dirty="0"/>
              <a:t>Section 306 Pension $50</a:t>
            </a:r>
          </a:p>
          <a:p>
            <a:pPr lvl="2"/>
            <a:r>
              <a:rPr lang="en-US" dirty="0"/>
              <a:t>Improved pension $90</a:t>
            </a:r>
          </a:p>
        </p:txBody>
      </p:sp>
      <p:sp>
        <p:nvSpPr>
          <p:cNvPr id="3" name="Slide Number Placeholder 2">
            <a:extLst>
              <a:ext uri="{FF2B5EF4-FFF2-40B4-BE49-F238E27FC236}">
                <a16:creationId xmlns:a16="http://schemas.microsoft.com/office/drawing/2014/main" id="{25D03160-C9FC-1789-668F-55832EE667D5}"/>
              </a:ext>
            </a:extLst>
          </p:cNvPr>
          <p:cNvSpPr>
            <a:spLocks noGrp="1"/>
          </p:cNvSpPr>
          <p:nvPr>
            <p:ph type="sldNum" sz="quarter" idx="12"/>
          </p:nvPr>
        </p:nvSpPr>
        <p:spPr/>
        <p:txBody>
          <a:bodyPr/>
          <a:lstStyle/>
          <a:p>
            <a:fld id="{E2FB73DA-5FDE-45B5-BAA4-C61223CC44F6}" type="slidenum">
              <a:rPr lang="en-US" smtClean="0"/>
              <a:pPr/>
              <a:t>38</a:t>
            </a:fld>
            <a:endParaRPr lang="en-US" dirty="0"/>
          </a:p>
        </p:txBody>
      </p:sp>
      <p:sp>
        <p:nvSpPr>
          <p:cNvPr id="4" name="Title 3">
            <a:extLst>
              <a:ext uri="{FF2B5EF4-FFF2-40B4-BE49-F238E27FC236}">
                <a16:creationId xmlns:a16="http://schemas.microsoft.com/office/drawing/2014/main" id="{5A45D749-052D-7463-D721-CCB93A90C494}"/>
              </a:ext>
            </a:extLst>
          </p:cNvPr>
          <p:cNvSpPr>
            <a:spLocks noGrp="1"/>
          </p:cNvSpPr>
          <p:nvPr>
            <p:ph type="title"/>
          </p:nvPr>
        </p:nvSpPr>
        <p:spPr/>
        <p:txBody>
          <a:bodyPr/>
          <a:lstStyle/>
          <a:p>
            <a:r>
              <a:rPr lang="en-US" dirty="0"/>
              <a:t>Apportionment</a:t>
            </a:r>
          </a:p>
        </p:txBody>
      </p:sp>
    </p:spTree>
    <p:extLst>
      <p:ext uri="{BB962C8B-B14F-4D97-AF65-F5344CB8AC3E}">
        <p14:creationId xmlns:p14="http://schemas.microsoft.com/office/powerpoint/2010/main" val="39836432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95C73A-D908-7E8F-46DC-D3C2375BB475}"/>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381D196-D24A-CF79-6414-E1858B5472CD}"/>
              </a:ext>
            </a:extLst>
          </p:cNvPr>
          <p:cNvSpPr>
            <a:spLocks noGrp="1"/>
          </p:cNvSpPr>
          <p:nvPr>
            <p:ph idx="1"/>
          </p:nvPr>
        </p:nvSpPr>
        <p:spPr>
          <a:xfrm>
            <a:off x="628650" y="1393236"/>
            <a:ext cx="7886700" cy="3532055"/>
          </a:xfrm>
        </p:spPr>
        <p:txBody>
          <a:bodyPr numCol="1"/>
          <a:lstStyle/>
          <a:p>
            <a:pPr marL="0" indent="0">
              <a:buNone/>
            </a:pPr>
            <a:r>
              <a:rPr lang="en-US" dirty="0"/>
              <a:t>CFR 3.453 Benefits not apportionable </a:t>
            </a:r>
          </a:p>
          <a:p>
            <a:r>
              <a:rPr lang="en-US" dirty="0"/>
              <a:t>VA May Not Apportion Benefits</a:t>
            </a:r>
          </a:p>
          <a:p>
            <a:pPr lvl="1"/>
            <a:r>
              <a:rPr lang="en-US" dirty="0"/>
              <a:t>When a claim has not been submitted</a:t>
            </a:r>
          </a:p>
          <a:p>
            <a:pPr lvl="1"/>
            <a:r>
              <a:rPr lang="en-US" dirty="0"/>
              <a:t>Unless claim is submitted by individual requesting apportionment (either spouse or children), not hospitalized or incarcerated beneficiary </a:t>
            </a:r>
          </a:p>
          <a:p>
            <a:pPr lvl="1"/>
            <a:r>
              <a:rPr lang="en-US" dirty="0"/>
              <a:t>When the dependent is guilty of:</a:t>
            </a:r>
          </a:p>
        </p:txBody>
      </p:sp>
      <p:sp>
        <p:nvSpPr>
          <p:cNvPr id="3" name="Slide Number Placeholder 2">
            <a:extLst>
              <a:ext uri="{FF2B5EF4-FFF2-40B4-BE49-F238E27FC236}">
                <a16:creationId xmlns:a16="http://schemas.microsoft.com/office/drawing/2014/main" id="{3116FF0F-BF70-DB93-B154-1860AA4F134F}"/>
              </a:ext>
            </a:extLst>
          </p:cNvPr>
          <p:cNvSpPr>
            <a:spLocks noGrp="1"/>
          </p:cNvSpPr>
          <p:nvPr>
            <p:ph type="sldNum" sz="quarter" idx="12"/>
          </p:nvPr>
        </p:nvSpPr>
        <p:spPr/>
        <p:txBody>
          <a:bodyPr/>
          <a:lstStyle/>
          <a:p>
            <a:fld id="{E2FB73DA-5FDE-45B5-BAA4-C61223CC44F6}" type="slidenum">
              <a:rPr lang="en-US" smtClean="0"/>
              <a:pPr/>
              <a:t>39</a:t>
            </a:fld>
            <a:endParaRPr lang="en-US" dirty="0"/>
          </a:p>
        </p:txBody>
      </p:sp>
      <p:sp>
        <p:nvSpPr>
          <p:cNvPr id="4" name="Title 3">
            <a:extLst>
              <a:ext uri="{FF2B5EF4-FFF2-40B4-BE49-F238E27FC236}">
                <a16:creationId xmlns:a16="http://schemas.microsoft.com/office/drawing/2014/main" id="{A86A1D86-1DBA-DBF0-BCE2-7BFEDEA70B6D}"/>
              </a:ext>
            </a:extLst>
          </p:cNvPr>
          <p:cNvSpPr>
            <a:spLocks noGrp="1"/>
          </p:cNvSpPr>
          <p:nvPr>
            <p:ph type="title"/>
          </p:nvPr>
        </p:nvSpPr>
        <p:spPr/>
        <p:txBody>
          <a:bodyPr/>
          <a:lstStyle/>
          <a:p>
            <a:r>
              <a:rPr lang="en-US" dirty="0"/>
              <a:t>Apportionment</a:t>
            </a:r>
          </a:p>
        </p:txBody>
      </p:sp>
      <p:sp>
        <p:nvSpPr>
          <p:cNvPr id="5" name="TextBox 4">
            <a:extLst>
              <a:ext uri="{FF2B5EF4-FFF2-40B4-BE49-F238E27FC236}">
                <a16:creationId xmlns:a16="http://schemas.microsoft.com/office/drawing/2014/main" id="{210F9A31-9E9E-AE81-BB1B-0E460705736E}"/>
              </a:ext>
            </a:extLst>
          </p:cNvPr>
          <p:cNvSpPr txBox="1"/>
          <p:nvPr/>
        </p:nvSpPr>
        <p:spPr>
          <a:xfrm>
            <a:off x="1600200" y="4925291"/>
            <a:ext cx="5663046" cy="1200329"/>
          </a:xfrm>
          <a:prstGeom prst="rect">
            <a:avLst/>
          </a:prstGeom>
          <a:noFill/>
        </p:spPr>
        <p:txBody>
          <a:bodyPr wrap="square" numCol="2" rtlCol="0">
            <a:spAutoFit/>
          </a:bodyPr>
          <a:lstStyle/>
          <a:p>
            <a:pPr marL="285750" lvl="2" indent="-285750">
              <a:buFont typeface="Arial" panose="020B0604020202020204" pitchFamily="34" charset="0"/>
              <a:buChar char="•"/>
            </a:pPr>
            <a:r>
              <a:rPr lang="en-US" sz="2400" dirty="0"/>
              <a:t>Mutiny</a:t>
            </a:r>
          </a:p>
          <a:p>
            <a:pPr marL="285750" lvl="2" indent="-285750">
              <a:buFont typeface="Arial" panose="020B0604020202020204" pitchFamily="34" charset="0"/>
              <a:buChar char="•"/>
            </a:pPr>
            <a:r>
              <a:rPr lang="en-US" sz="2400" dirty="0"/>
              <a:t>Treason</a:t>
            </a:r>
          </a:p>
          <a:p>
            <a:pPr marL="285750" lvl="2" indent="-285750">
              <a:buFont typeface="Arial" panose="020B0604020202020204" pitchFamily="34" charset="0"/>
              <a:buChar char="•"/>
            </a:pPr>
            <a:r>
              <a:rPr lang="en-US" sz="2400" dirty="0"/>
              <a:t>Sabotage</a:t>
            </a:r>
          </a:p>
          <a:p>
            <a:pPr marL="285750" lvl="2" indent="-285750">
              <a:buFont typeface="Arial" panose="020B0604020202020204" pitchFamily="34" charset="0"/>
              <a:buChar char="•"/>
            </a:pPr>
            <a:r>
              <a:rPr lang="en-US" sz="2400" dirty="0"/>
              <a:t>Fraud</a:t>
            </a:r>
          </a:p>
          <a:p>
            <a:pPr marL="285750" lvl="2" indent="-285750">
              <a:buFont typeface="Arial" panose="020B0604020202020204" pitchFamily="34" charset="0"/>
              <a:buChar char="•"/>
            </a:pPr>
            <a:r>
              <a:rPr lang="en-US" sz="2400" dirty="0"/>
              <a:t>Subversive Activity</a:t>
            </a:r>
          </a:p>
        </p:txBody>
      </p:sp>
    </p:spTree>
    <p:extLst>
      <p:ext uri="{BB962C8B-B14F-4D97-AF65-F5344CB8AC3E}">
        <p14:creationId xmlns:p14="http://schemas.microsoft.com/office/powerpoint/2010/main" val="40464343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7458AA-1FC5-84CE-6CF2-3DC86BDAD21C}"/>
            </a:ext>
          </a:extLst>
        </p:cNvPr>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00A3F064-38A3-193C-3BA4-9ACB96D3796E}"/>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72147" y="1809259"/>
            <a:ext cx="5336807" cy="3557871"/>
          </a:xfrm>
          <a:prstGeom prst="rect">
            <a:avLst/>
          </a:prstGeom>
        </p:spPr>
      </p:pic>
      <p:sp>
        <p:nvSpPr>
          <p:cNvPr id="3" name="Slide Number Placeholder 2">
            <a:extLst>
              <a:ext uri="{FF2B5EF4-FFF2-40B4-BE49-F238E27FC236}">
                <a16:creationId xmlns:a16="http://schemas.microsoft.com/office/drawing/2014/main" id="{009A9905-E17D-46A1-3415-666365CF4AFB}"/>
              </a:ext>
            </a:extLst>
          </p:cNvPr>
          <p:cNvSpPr>
            <a:spLocks noGrp="1"/>
          </p:cNvSpPr>
          <p:nvPr>
            <p:ph type="sldNum" sz="quarter" idx="12"/>
          </p:nvPr>
        </p:nvSpPr>
        <p:spPr/>
        <p:txBody>
          <a:bodyPr/>
          <a:lstStyle/>
          <a:p>
            <a:fld id="{E2FB73DA-5FDE-45B5-BAA4-C61223CC44F6}" type="slidenum">
              <a:rPr lang="en-US" smtClean="0"/>
              <a:pPr/>
              <a:t>4</a:t>
            </a:fld>
            <a:endParaRPr lang="en-US" dirty="0"/>
          </a:p>
        </p:txBody>
      </p:sp>
      <p:sp>
        <p:nvSpPr>
          <p:cNvPr id="4" name="Title 3">
            <a:extLst>
              <a:ext uri="{FF2B5EF4-FFF2-40B4-BE49-F238E27FC236}">
                <a16:creationId xmlns:a16="http://schemas.microsoft.com/office/drawing/2014/main" id="{8E5AE2C1-50E4-0838-AE71-324419DD5E7D}"/>
              </a:ext>
            </a:extLst>
          </p:cNvPr>
          <p:cNvSpPr>
            <a:spLocks noGrp="1"/>
          </p:cNvSpPr>
          <p:nvPr>
            <p:ph type="title"/>
          </p:nvPr>
        </p:nvSpPr>
        <p:spPr/>
        <p:txBody>
          <a:bodyPr/>
          <a:lstStyle/>
          <a:p>
            <a:r>
              <a:rPr lang="en-US" dirty="0"/>
              <a:t>Which court case is this?</a:t>
            </a:r>
          </a:p>
        </p:txBody>
      </p:sp>
      <p:sp>
        <p:nvSpPr>
          <p:cNvPr id="2" name="TextBox 1">
            <a:extLst>
              <a:ext uri="{FF2B5EF4-FFF2-40B4-BE49-F238E27FC236}">
                <a16:creationId xmlns:a16="http://schemas.microsoft.com/office/drawing/2014/main" id="{70319327-7B57-4C59-3478-6604BE9A8536}"/>
              </a:ext>
            </a:extLst>
          </p:cNvPr>
          <p:cNvSpPr txBox="1"/>
          <p:nvPr/>
        </p:nvSpPr>
        <p:spPr>
          <a:xfrm>
            <a:off x="6314454" y="2107095"/>
            <a:ext cx="2057400" cy="2554545"/>
          </a:xfrm>
          <a:prstGeom prst="rect">
            <a:avLst/>
          </a:prstGeom>
          <a:noFill/>
        </p:spPr>
        <p:txBody>
          <a:bodyPr wrap="square" rtlCol="0">
            <a:spAutoFit/>
          </a:bodyPr>
          <a:lstStyle/>
          <a:p>
            <a:r>
              <a:rPr lang="en-US" sz="3200" dirty="0"/>
              <a:t>SCOTUS Decision dated </a:t>
            </a:r>
          </a:p>
          <a:p>
            <a:r>
              <a:rPr lang="en-US" sz="3200" dirty="0"/>
              <a:t>April 16, 2024</a:t>
            </a:r>
          </a:p>
        </p:txBody>
      </p:sp>
    </p:spTree>
    <p:extLst>
      <p:ext uri="{BB962C8B-B14F-4D97-AF65-F5344CB8AC3E}">
        <p14:creationId xmlns:p14="http://schemas.microsoft.com/office/powerpoint/2010/main" val="14571627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6C78AB-5529-ED75-B4D8-3C18409D7DDB}"/>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1A6FC2D-EEDD-F615-1A02-4B94944D7948}"/>
              </a:ext>
            </a:extLst>
          </p:cNvPr>
          <p:cNvSpPr>
            <a:spLocks noGrp="1"/>
          </p:cNvSpPr>
          <p:nvPr>
            <p:ph idx="1"/>
          </p:nvPr>
        </p:nvSpPr>
        <p:spPr/>
        <p:txBody>
          <a:bodyPr/>
          <a:lstStyle/>
          <a:p>
            <a:r>
              <a:rPr lang="en-US" dirty="0"/>
              <a:t>Additional M21-1 instructions to VA</a:t>
            </a:r>
          </a:p>
          <a:p>
            <a:pPr lvl="1"/>
            <a:r>
              <a:rPr lang="en-US" dirty="0"/>
              <a:t>E.g.: screening, giving notice, due process, determining the amount of apportionment, and determining effective dates</a:t>
            </a:r>
          </a:p>
          <a:p>
            <a:r>
              <a:rPr lang="en-US" dirty="0"/>
              <a:t>Apportionment for veteran’s minor child</a:t>
            </a:r>
          </a:p>
          <a:p>
            <a:pPr lvl="1"/>
            <a:r>
              <a:rPr lang="en-US" dirty="0"/>
              <a:t>Request for fiduciary must be made by VA</a:t>
            </a:r>
          </a:p>
          <a:p>
            <a:pPr lvl="1"/>
            <a:r>
              <a:rPr lang="en-US" dirty="0"/>
              <a:t>If child is adopted out of veteran’s family, that child no longer qualifies</a:t>
            </a:r>
          </a:p>
        </p:txBody>
      </p:sp>
      <p:sp>
        <p:nvSpPr>
          <p:cNvPr id="3" name="Slide Number Placeholder 2">
            <a:extLst>
              <a:ext uri="{FF2B5EF4-FFF2-40B4-BE49-F238E27FC236}">
                <a16:creationId xmlns:a16="http://schemas.microsoft.com/office/drawing/2014/main" id="{5715D377-501C-46D0-56A9-6DE96042537B}"/>
              </a:ext>
            </a:extLst>
          </p:cNvPr>
          <p:cNvSpPr>
            <a:spLocks noGrp="1"/>
          </p:cNvSpPr>
          <p:nvPr>
            <p:ph type="sldNum" sz="quarter" idx="12"/>
          </p:nvPr>
        </p:nvSpPr>
        <p:spPr/>
        <p:txBody>
          <a:bodyPr/>
          <a:lstStyle/>
          <a:p>
            <a:fld id="{E2FB73DA-5FDE-45B5-BAA4-C61223CC44F6}" type="slidenum">
              <a:rPr lang="en-US" smtClean="0"/>
              <a:pPr/>
              <a:t>40</a:t>
            </a:fld>
            <a:endParaRPr lang="en-US" dirty="0"/>
          </a:p>
        </p:txBody>
      </p:sp>
      <p:sp>
        <p:nvSpPr>
          <p:cNvPr id="4" name="Title 3">
            <a:extLst>
              <a:ext uri="{FF2B5EF4-FFF2-40B4-BE49-F238E27FC236}">
                <a16:creationId xmlns:a16="http://schemas.microsoft.com/office/drawing/2014/main" id="{CFFC32D7-32F9-4DF5-8A77-74EC8E086AA5}"/>
              </a:ext>
            </a:extLst>
          </p:cNvPr>
          <p:cNvSpPr>
            <a:spLocks noGrp="1"/>
          </p:cNvSpPr>
          <p:nvPr>
            <p:ph type="title"/>
          </p:nvPr>
        </p:nvSpPr>
        <p:spPr/>
        <p:txBody>
          <a:bodyPr/>
          <a:lstStyle/>
          <a:p>
            <a:r>
              <a:rPr lang="en-US" dirty="0"/>
              <a:t>Apportionment</a:t>
            </a:r>
          </a:p>
        </p:txBody>
      </p:sp>
    </p:spTree>
    <p:extLst>
      <p:ext uri="{BB962C8B-B14F-4D97-AF65-F5344CB8AC3E}">
        <p14:creationId xmlns:p14="http://schemas.microsoft.com/office/powerpoint/2010/main" val="38349115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DAB53C4-ADBC-2E8F-557A-9E4FA31E912C}"/>
              </a:ext>
            </a:extLst>
          </p:cNvPr>
          <p:cNvSpPr>
            <a:spLocks noGrp="1"/>
          </p:cNvSpPr>
          <p:nvPr>
            <p:ph type="sldNum" sz="quarter" idx="12"/>
          </p:nvPr>
        </p:nvSpPr>
        <p:spPr/>
        <p:txBody>
          <a:bodyPr/>
          <a:lstStyle/>
          <a:p>
            <a:fld id="{E2FB73DA-5FDE-45B5-BAA4-C61223CC44F6}" type="slidenum">
              <a:rPr lang="en-US" smtClean="0"/>
              <a:pPr/>
              <a:t>41</a:t>
            </a:fld>
            <a:endParaRPr lang="en-US" dirty="0"/>
          </a:p>
        </p:txBody>
      </p:sp>
      <p:sp>
        <p:nvSpPr>
          <p:cNvPr id="4" name="Title 3">
            <a:extLst>
              <a:ext uri="{FF2B5EF4-FFF2-40B4-BE49-F238E27FC236}">
                <a16:creationId xmlns:a16="http://schemas.microsoft.com/office/drawing/2014/main" id="{C81664D6-05C6-F554-CD8F-A83D0EEBA2FB}"/>
              </a:ext>
            </a:extLst>
          </p:cNvPr>
          <p:cNvSpPr>
            <a:spLocks noGrp="1"/>
          </p:cNvSpPr>
          <p:nvPr>
            <p:ph type="title"/>
          </p:nvPr>
        </p:nvSpPr>
        <p:spPr/>
        <p:txBody>
          <a:bodyPr/>
          <a:lstStyle/>
          <a:p>
            <a:r>
              <a:rPr lang="en-US" dirty="0"/>
              <a:t>Brain Break</a:t>
            </a:r>
          </a:p>
        </p:txBody>
      </p:sp>
      <p:pic>
        <p:nvPicPr>
          <p:cNvPr id="42" name="Picture 41">
            <a:extLst>
              <a:ext uri="{FF2B5EF4-FFF2-40B4-BE49-F238E27FC236}">
                <a16:creationId xmlns:a16="http://schemas.microsoft.com/office/drawing/2014/main" id="{ACD3969E-84CF-2F6F-B545-B3C23CF617C0}"/>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3782962" y="4243126"/>
            <a:ext cx="1613285" cy="2438331"/>
          </a:xfrm>
          <a:prstGeom prst="rect">
            <a:avLst/>
          </a:prstGeom>
        </p:spPr>
      </p:pic>
      <p:pic>
        <p:nvPicPr>
          <p:cNvPr id="44" name="Picture 43">
            <a:extLst>
              <a:ext uri="{FF2B5EF4-FFF2-40B4-BE49-F238E27FC236}">
                <a16:creationId xmlns:a16="http://schemas.microsoft.com/office/drawing/2014/main" id="{A30E32A5-FA6B-2E1D-D519-2698D820E8B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05702" y="4292697"/>
            <a:ext cx="3311969" cy="2400709"/>
          </a:xfrm>
          <a:prstGeom prst="rect">
            <a:avLst/>
          </a:prstGeom>
        </p:spPr>
      </p:pic>
      <p:pic>
        <p:nvPicPr>
          <p:cNvPr id="46" name="Picture 45">
            <a:extLst>
              <a:ext uri="{FF2B5EF4-FFF2-40B4-BE49-F238E27FC236}">
                <a16:creationId xmlns:a16="http://schemas.microsoft.com/office/drawing/2014/main" id="{ABC566BB-D831-3230-C6D4-562E575161C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35753" y="1385317"/>
            <a:ext cx="2101665" cy="2802220"/>
          </a:xfrm>
          <a:prstGeom prst="rect">
            <a:avLst/>
          </a:prstGeom>
        </p:spPr>
      </p:pic>
      <p:pic>
        <p:nvPicPr>
          <p:cNvPr id="48" name="Picture 47">
            <a:extLst>
              <a:ext uri="{FF2B5EF4-FFF2-40B4-BE49-F238E27FC236}">
                <a16:creationId xmlns:a16="http://schemas.microsoft.com/office/drawing/2014/main" id="{89BA5A2E-8E22-C0D7-95FF-E32A68C6B60E}"/>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405702" y="1395708"/>
            <a:ext cx="2376276" cy="2791829"/>
          </a:xfrm>
          <a:prstGeom prst="rect">
            <a:avLst/>
          </a:prstGeom>
        </p:spPr>
      </p:pic>
      <p:pic>
        <p:nvPicPr>
          <p:cNvPr id="50" name="Picture 49">
            <a:extLst>
              <a:ext uri="{FF2B5EF4-FFF2-40B4-BE49-F238E27FC236}">
                <a16:creationId xmlns:a16="http://schemas.microsoft.com/office/drawing/2014/main" id="{781F2F27-86D4-B5DC-0DFE-69B71C7AF3F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61539" y="4292698"/>
            <a:ext cx="2975879" cy="2400709"/>
          </a:xfrm>
          <a:prstGeom prst="rect">
            <a:avLst/>
          </a:prstGeom>
        </p:spPr>
      </p:pic>
      <p:pic>
        <p:nvPicPr>
          <p:cNvPr id="52" name="Picture 51">
            <a:extLst>
              <a:ext uri="{FF2B5EF4-FFF2-40B4-BE49-F238E27FC236}">
                <a16:creationId xmlns:a16="http://schemas.microsoft.com/office/drawing/2014/main" id="{CB234294-7EF1-4127-6C0C-946F990E7B2E}"/>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3078986" y="1381665"/>
            <a:ext cx="2959758" cy="2791829"/>
          </a:xfrm>
          <a:prstGeom prst="rect">
            <a:avLst/>
          </a:prstGeom>
        </p:spPr>
      </p:pic>
    </p:spTree>
    <p:extLst>
      <p:ext uri="{BB962C8B-B14F-4D97-AF65-F5344CB8AC3E}">
        <p14:creationId xmlns:p14="http://schemas.microsoft.com/office/powerpoint/2010/main" val="1183450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27AD3D-029A-6989-DA6A-951F8EC9E79C}"/>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A6D2FB5-428D-1E18-E0F4-FACFBBE250B3}"/>
              </a:ext>
            </a:extLst>
          </p:cNvPr>
          <p:cNvSpPr>
            <a:spLocks noGrp="1"/>
          </p:cNvSpPr>
          <p:nvPr>
            <p:ph type="sldNum" sz="quarter" idx="12"/>
          </p:nvPr>
        </p:nvSpPr>
        <p:spPr/>
        <p:txBody>
          <a:bodyPr/>
          <a:lstStyle/>
          <a:p>
            <a:fld id="{E2FB73DA-5FDE-45B5-BAA4-C61223CC44F6}" type="slidenum">
              <a:rPr lang="en-US" smtClean="0"/>
              <a:pPr/>
              <a:t>42</a:t>
            </a:fld>
            <a:endParaRPr lang="en-US" dirty="0"/>
          </a:p>
        </p:txBody>
      </p:sp>
      <p:sp>
        <p:nvSpPr>
          <p:cNvPr id="4" name="Title 3">
            <a:extLst>
              <a:ext uri="{FF2B5EF4-FFF2-40B4-BE49-F238E27FC236}">
                <a16:creationId xmlns:a16="http://schemas.microsoft.com/office/drawing/2014/main" id="{AB63885C-5B88-506C-97EE-B241A33E041C}"/>
              </a:ext>
            </a:extLst>
          </p:cNvPr>
          <p:cNvSpPr>
            <a:spLocks noGrp="1"/>
          </p:cNvSpPr>
          <p:nvPr>
            <p:ph type="title"/>
          </p:nvPr>
        </p:nvSpPr>
        <p:spPr/>
        <p:txBody>
          <a:bodyPr/>
          <a:lstStyle/>
          <a:p>
            <a:r>
              <a:rPr lang="en-US" dirty="0"/>
              <a:t>Brain Break</a:t>
            </a:r>
          </a:p>
        </p:txBody>
      </p:sp>
      <p:pic>
        <p:nvPicPr>
          <p:cNvPr id="42" name="Picture 41">
            <a:extLst>
              <a:ext uri="{FF2B5EF4-FFF2-40B4-BE49-F238E27FC236}">
                <a16:creationId xmlns:a16="http://schemas.microsoft.com/office/drawing/2014/main" id="{90196211-B79E-034D-D7F6-187316642FA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5115143" y="1645297"/>
            <a:ext cx="1547251" cy="2438331"/>
          </a:xfrm>
          <a:prstGeom prst="rect">
            <a:avLst/>
          </a:prstGeom>
        </p:spPr>
      </p:pic>
      <p:pic>
        <p:nvPicPr>
          <p:cNvPr id="46" name="Picture 45">
            <a:extLst>
              <a:ext uri="{FF2B5EF4-FFF2-40B4-BE49-F238E27FC236}">
                <a16:creationId xmlns:a16="http://schemas.microsoft.com/office/drawing/2014/main" id="{7BEC1AAE-A74E-3C20-A3E6-9E6AC352BD2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806109" y="2786427"/>
            <a:ext cx="1818281" cy="2802220"/>
          </a:xfrm>
          <a:prstGeom prst="rect">
            <a:avLst/>
          </a:prstGeom>
        </p:spPr>
      </p:pic>
      <p:pic>
        <p:nvPicPr>
          <p:cNvPr id="48" name="Picture 47">
            <a:extLst>
              <a:ext uri="{FF2B5EF4-FFF2-40B4-BE49-F238E27FC236}">
                <a16:creationId xmlns:a16="http://schemas.microsoft.com/office/drawing/2014/main" id="{DB77EBAD-91BF-626E-5B9A-5015143BC64F}"/>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84120" y="2033085"/>
            <a:ext cx="2097488" cy="2791829"/>
          </a:xfrm>
          <a:prstGeom prst="rect">
            <a:avLst/>
          </a:prstGeom>
        </p:spPr>
      </p:pic>
      <p:pic>
        <p:nvPicPr>
          <p:cNvPr id="52" name="Picture 51">
            <a:extLst>
              <a:ext uri="{FF2B5EF4-FFF2-40B4-BE49-F238E27FC236}">
                <a16:creationId xmlns:a16="http://schemas.microsoft.com/office/drawing/2014/main" id="{3051C217-540D-E08A-E2AE-7E218BDB7D6E}"/>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2544666" y="2786427"/>
            <a:ext cx="2498620" cy="3331495"/>
          </a:xfrm>
          <a:prstGeom prst="rect">
            <a:avLst/>
          </a:prstGeom>
        </p:spPr>
      </p:pic>
      <p:sp>
        <p:nvSpPr>
          <p:cNvPr id="2" name="TextBox 1">
            <a:extLst>
              <a:ext uri="{FF2B5EF4-FFF2-40B4-BE49-F238E27FC236}">
                <a16:creationId xmlns:a16="http://schemas.microsoft.com/office/drawing/2014/main" id="{1031574E-18F2-7478-DD10-15C30D8F382F}"/>
              </a:ext>
            </a:extLst>
          </p:cNvPr>
          <p:cNvSpPr txBox="1"/>
          <p:nvPr/>
        </p:nvSpPr>
        <p:spPr>
          <a:xfrm>
            <a:off x="2848104" y="2094223"/>
            <a:ext cx="1850689" cy="369332"/>
          </a:xfrm>
          <a:prstGeom prst="rect">
            <a:avLst/>
          </a:prstGeom>
          <a:noFill/>
        </p:spPr>
        <p:txBody>
          <a:bodyPr wrap="square" rtlCol="0">
            <a:spAutoFit/>
          </a:bodyPr>
          <a:lstStyle/>
          <a:p>
            <a:r>
              <a:rPr lang="en-US" dirty="0"/>
              <a:t>Mathilda the Hun</a:t>
            </a:r>
          </a:p>
        </p:txBody>
      </p:sp>
    </p:spTree>
    <p:extLst>
      <p:ext uri="{BB962C8B-B14F-4D97-AF65-F5344CB8AC3E}">
        <p14:creationId xmlns:p14="http://schemas.microsoft.com/office/powerpoint/2010/main" val="3447612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5829C0-EE0B-F434-0621-8D8BC319E26C}"/>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5D21051-004D-CE69-AD0A-108BC2750BCF}"/>
              </a:ext>
            </a:extLst>
          </p:cNvPr>
          <p:cNvSpPr>
            <a:spLocks noGrp="1"/>
          </p:cNvSpPr>
          <p:nvPr>
            <p:ph idx="1"/>
          </p:nvPr>
        </p:nvSpPr>
        <p:spPr/>
        <p:txBody>
          <a:bodyPr/>
          <a:lstStyle/>
          <a:p>
            <a:r>
              <a:rPr lang="en-US" dirty="0"/>
              <a:t>History: Norris v West June 9, 1999</a:t>
            </a:r>
          </a:p>
          <a:p>
            <a:pPr lvl="1"/>
            <a:r>
              <a:rPr lang="en-US" dirty="0"/>
              <a:t>A claim for TDIU is implicitly raised when</a:t>
            </a:r>
          </a:p>
          <a:p>
            <a:pPr lvl="2"/>
            <a:r>
              <a:rPr lang="en-US" dirty="0"/>
              <a:t>Veteran claimant whose schedular rating meets the minimum criteria of 38 CFR 4.16(a), and</a:t>
            </a:r>
          </a:p>
          <a:p>
            <a:pPr lvl="2"/>
            <a:r>
              <a:rPr lang="en-US" dirty="0"/>
              <a:t>Evidence shows unemployability, and </a:t>
            </a:r>
          </a:p>
          <a:p>
            <a:pPr lvl="2"/>
            <a:r>
              <a:rPr lang="en-US" dirty="0"/>
              <a:t>Claim is for higher disability rating</a:t>
            </a:r>
          </a:p>
          <a:p>
            <a:pPr lvl="1"/>
            <a:r>
              <a:rPr lang="en-US" dirty="0"/>
              <a:t>Regardless of whether the veteran specifically states that s/he is seeking TDIU</a:t>
            </a:r>
          </a:p>
          <a:p>
            <a:r>
              <a:rPr lang="en-US" dirty="0"/>
              <a:t>Robinson v Principi 2001</a:t>
            </a:r>
          </a:p>
          <a:p>
            <a:r>
              <a:rPr lang="en-US" dirty="0"/>
              <a:t>Comer v Peake 2009</a:t>
            </a:r>
          </a:p>
          <a:p>
            <a:endParaRPr lang="en-US" dirty="0"/>
          </a:p>
          <a:p>
            <a:pPr lvl="1"/>
            <a:endParaRPr lang="en-US" dirty="0"/>
          </a:p>
        </p:txBody>
      </p:sp>
      <p:sp>
        <p:nvSpPr>
          <p:cNvPr id="3" name="Slide Number Placeholder 2">
            <a:extLst>
              <a:ext uri="{FF2B5EF4-FFF2-40B4-BE49-F238E27FC236}">
                <a16:creationId xmlns:a16="http://schemas.microsoft.com/office/drawing/2014/main" id="{2E72E647-1D20-38CE-279E-B146806B3534}"/>
              </a:ext>
            </a:extLst>
          </p:cNvPr>
          <p:cNvSpPr>
            <a:spLocks noGrp="1"/>
          </p:cNvSpPr>
          <p:nvPr>
            <p:ph type="sldNum" sz="quarter" idx="12"/>
          </p:nvPr>
        </p:nvSpPr>
        <p:spPr/>
        <p:txBody>
          <a:bodyPr/>
          <a:lstStyle/>
          <a:p>
            <a:fld id="{E2FB73DA-5FDE-45B5-BAA4-C61223CC44F6}" type="slidenum">
              <a:rPr lang="en-US" smtClean="0"/>
              <a:pPr/>
              <a:t>43</a:t>
            </a:fld>
            <a:endParaRPr lang="en-US" dirty="0"/>
          </a:p>
        </p:txBody>
      </p:sp>
      <p:sp>
        <p:nvSpPr>
          <p:cNvPr id="4" name="Title 3">
            <a:extLst>
              <a:ext uri="{FF2B5EF4-FFF2-40B4-BE49-F238E27FC236}">
                <a16:creationId xmlns:a16="http://schemas.microsoft.com/office/drawing/2014/main" id="{06089A21-E4EC-D2A4-FA6D-42B558A08E68}"/>
              </a:ext>
            </a:extLst>
          </p:cNvPr>
          <p:cNvSpPr>
            <a:spLocks noGrp="1"/>
          </p:cNvSpPr>
          <p:nvPr>
            <p:ph type="title"/>
          </p:nvPr>
        </p:nvSpPr>
        <p:spPr/>
        <p:txBody>
          <a:bodyPr/>
          <a:lstStyle/>
          <a:p>
            <a:r>
              <a:rPr lang="en-US" dirty="0"/>
              <a:t>Reasonably Raised IU</a:t>
            </a:r>
          </a:p>
        </p:txBody>
      </p:sp>
    </p:spTree>
    <p:extLst>
      <p:ext uri="{BB962C8B-B14F-4D97-AF65-F5344CB8AC3E}">
        <p14:creationId xmlns:p14="http://schemas.microsoft.com/office/powerpoint/2010/main" val="16967109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17D2B5-22CE-4B86-3368-E6545E7A29A0}"/>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08813E5-0E79-9AE8-AD66-2752F4EEFDEF}"/>
              </a:ext>
            </a:extLst>
          </p:cNvPr>
          <p:cNvSpPr>
            <a:spLocks noGrp="1"/>
          </p:cNvSpPr>
          <p:nvPr>
            <p:ph idx="1"/>
          </p:nvPr>
        </p:nvSpPr>
        <p:spPr/>
        <p:txBody>
          <a:bodyPr/>
          <a:lstStyle/>
          <a:p>
            <a:r>
              <a:rPr lang="en-US" dirty="0"/>
              <a:t>M21-1 II.iii.2.B.1.b Supplemental Claims</a:t>
            </a:r>
          </a:p>
          <a:p>
            <a:pPr lvl="1"/>
            <a:r>
              <a:rPr lang="en-US" dirty="0"/>
              <a:t>Updated September 18, 2025</a:t>
            </a:r>
          </a:p>
          <a:p>
            <a:r>
              <a:rPr lang="en-US" dirty="0"/>
              <a:t>Entitlement to IU may be reasonably raised as part of a </a:t>
            </a:r>
            <a:r>
              <a:rPr lang="en-US" i="1" dirty="0"/>
              <a:t>supplemental claim </a:t>
            </a:r>
            <a:r>
              <a:rPr lang="en-US" dirty="0"/>
              <a:t>for other issues even if IU has not been previously claimed or decided.</a:t>
            </a:r>
          </a:p>
          <a:p>
            <a:pPr lvl="1"/>
            <a:r>
              <a:rPr lang="en-US" dirty="0"/>
              <a:t>New and relevant evidence</a:t>
            </a:r>
          </a:p>
          <a:p>
            <a:pPr lvl="1"/>
            <a:r>
              <a:rPr lang="en-US" dirty="0"/>
              <a:t>M21-1 VIII.iv.3.B.1.f for guidance in Identifying Reasonably Raised Claims of IU</a:t>
            </a:r>
          </a:p>
          <a:p>
            <a:pPr lvl="1"/>
            <a:r>
              <a:rPr lang="en-US" dirty="0"/>
              <a:t>Consistent with VA rules since 1999</a:t>
            </a:r>
          </a:p>
        </p:txBody>
      </p:sp>
      <p:sp>
        <p:nvSpPr>
          <p:cNvPr id="3" name="Slide Number Placeholder 2">
            <a:extLst>
              <a:ext uri="{FF2B5EF4-FFF2-40B4-BE49-F238E27FC236}">
                <a16:creationId xmlns:a16="http://schemas.microsoft.com/office/drawing/2014/main" id="{E21D21D4-61E4-F71D-7C7E-1E97E1BDF2F0}"/>
              </a:ext>
            </a:extLst>
          </p:cNvPr>
          <p:cNvSpPr>
            <a:spLocks noGrp="1"/>
          </p:cNvSpPr>
          <p:nvPr>
            <p:ph type="sldNum" sz="quarter" idx="12"/>
          </p:nvPr>
        </p:nvSpPr>
        <p:spPr/>
        <p:txBody>
          <a:bodyPr/>
          <a:lstStyle/>
          <a:p>
            <a:fld id="{E2FB73DA-5FDE-45B5-BAA4-C61223CC44F6}" type="slidenum">
              <a:rPr lang="en-US" smtClean="0"/>
              <a:pPr/>
              <a:t>44</a:t>
            </a:fld>
            <a:endParaRPr lang="en-US" dirty="0"/>
          </a:p>
        </p:txBody>
      </p:sp>
      <p:sp>
        <p:nvSpPr>
          <p:cNvPr id="4" name="Title 3">
            <a:extLst>
              <a:ext uri="{FF2B5EF4-FFF2-40B4-BE49-F238E27FC236}">
                <a16:creationId xmlns:a16="http://schemas.microsoft.com/office/drawing/2014/main" id="{15ADCA1A-31A6-0BEA-9A0B-86FA8E782E97}"/>
              </a:ext>
            </a:extLst>
          </p:cNvPr>
          <p:cNvSpPr>
            <a:spLocks noGrp="1"/>
          </p:cNvSpPr>
          <p:nvPr>
            <p:ph type="title"/>
          </p:nvPr>
        </p:nvSpPr>
        <p:spPr/>
        <p:txBody>
          <a:bodyPr/>
          <a:lstStyle/>
          <a:p>
            <a:r>
              <a:rPr lang="en-US" dirty="0"/>
              <a:t>Reasonably Raised IU</a:t>
            </a:r>
          </a:p>
        </p:txBody>
      </p:sp>
    </p:spTree>
    <p:extLst>
      <p:ext uri="{BB962C8B-B14F-4D97-AF65-F5344CB8AC3E}">
        <p14:creationId xmlns:p14="http://schemas.microsoft.com/office/powerpoint/2010/main" val="9867796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59CA81-E9B1-45A2-2B98-C9CC4329E4D2}"/>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5C559C5-2F32-58C4-0B7F-E5479BBD749C}"/>
              </a:ext>
            </a:extLst>
          </p:cNvPr>
          <p:cNvSpPr>
            <a:spLocks noGrp="1"/>
          </p:cNvSpPr>
          <p:nvPr>
            <p:ph idx="1"/>
          </p:nvPr>
        </p:nvSpPr>
        <p:spPr/>
        <p:txBody>
          <a:bodyPr/>
          <a:lstStyle/>
          <a:p>
            <a:r>
              <a:rPr lang="en-US" dirty="0"/>
              <a:t>M21-1 X.i.6.C.1.b BDD claims</a:t>
            </a:r>
          </a:p>
          <a:p>
            <a:pPr lvl="1"/>
            <a:r>
              <a:rPr lang="en-US" dirty="0"/>
              <a:t>Updated December 18, 2025</a:t>
            </a:r>
          </a:p>
          <a:p>
            <a:r>
              <a:rPr lang="en-US" sz="2800" dirty="0"/>
              <a:t>Separation Health Assessment (SHA) Disability Benefits Questionnaire required for BDD claimants still on active duty.</a:t>
            </a:r>
          </a:p>
          <a:p>
            <a:pPr lvl="1"/>
            <a:r>
              <a:rPr lang="en-US" sz="2400" dirty="0"/>
              <a:t>Specialist examinations should not occur for conditions that are not subject to service connection</a:t>
            </a:r>
          </a:p>
          <a:p>
            <a:pPr lvl="1"/>
            <a:r>
              <a:rPr lang="en-US" sz="2400" dirty="0"/>
              <a:t>Examples:</a:t>
            </a:r>
          </a:p>
          <a:p>
            <a:pPr lvl="2"/>
            <a:r>
              <a:rPr lang="en-US" sz="2000" dirty="0"/>
              <a:t>38 CFR 4.9 - Congenital or developmental defects</a:t>
            </a:r>
          </a:p>
          <a:p>
            <a:pPr lvl="2"/>
            <a:r>
              <a:rPr lang="en-US" sz="2000" dirty="0"/>
              <a:t>38 CFR 3.303(c) Preservice disabilities noted in service</a:t>
            </a:r>
          </a:p>
          <a:p>
            <a:pPr lvl="2"/>
            <a:r>
              <a:rPr lang="en-US" sz="2000" dirty="0"/>
              <a:t>38 CFR 3.381 (b) Treatable dental conditions like cavities</a:t>
            </a:r>
          </a:p>
          <a:p>
            <a:endParaRPr lang="en-US" dirty="0"/>
          </a:p>
        </p:txBody>
      </p:sp>
      <p:sp>
        <p:nvSpPr>
          <p:cNvPr id="3" name="Slide Number Placeholder 2">
            <a:extLst>
              <a:ext uri="{FF2B5EF4-FFF2-40B4-BE49-F238E27FC236}">
                <a16:creationId xmlns:a16="http://schemas.microsoft.com/office/drawing/2014/main" id="{50D61B27-5169-39CA-3605-CEA3FC2FE938}"/>
              </a:ext>
            </a:extLst>
          </p:cNvPr>
          <p:cNvSpPr>
            <a:spLocks noGrp="1"/>
          </p:cNvSpPr>
          <p:nvPr>
            <p:ph type="sldNum" sz="quarter" idx="12"/>
          </p:nvPr>
        </p:nvSpPr>
        <p:spPr/>
        <p:txBody>
          <a:bodyPr/>
          <a:lstStyle/>
          <a:p>
            <a:fld id="{E2FB73DA-5FDE-45B5-BAA4-C61223CC44F6}" type="slidenum">
              <a:rPr lang="en-US" smtClean="0"/>
              <a:pPr/>
              <a:t>45</a:t>
            </a:fld>
            <a:endParaRPr lang="en-US" dirty="0"/>
          </a:p>
        </p:txBody>
      </p:sp>
      <p:sp>
        <p:nvSpPr>
          <p:cNvPr id="4" name="Title 3">
            <a:extLst>
              <a:ext uri="{FF2B5EF4-FFF2-40B4-BE49-F238E27FC236}">
                <a16:creationId xmlns:a16="http://schemas.microsoft.com/office/drawing/2014/main" id="{4FAF144F-FF74-A956-69EB-2A0E33F672DD}"/>
              </a:ext>
            </a:extLst>
          </p:cNvPr>
          <p:cNvSpPr>
            <a:spLocks noGrp="1"/>
          </p:cNvSpPr>
          <p:nvPr>
            <p:ph type="title"/>
          </p:nvPr>
        </p:nvSpPr>
        <p:spPr/>
        <p:txBody>
          <a:bodyPr/>
          <a:lstStyle/>
          <a:p>
            <a:r>
              <a:rPr lang="en-US" dirty="0"/>
              <a:t>Separation Health Assessment</a:t>
            </a:r>
          </a:p>
        </p:txBody>
      </p:sp>
    </p:spTree>
    <p:extLst>
      <p:ext uri="{BB962C8B-B14F-4D97-AF65-F5344CB8AC3E}">
        <p14:creationId xmlns:p14="http://schemas.microsoft.com/office/powerpoint/2010/main" val="16884469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F02ADF-CC41-99FB-9547-4B903AA917FD}"/>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25C24C5-1AD4-0081-FC46-6D65EC3E7CBC}"/>
              </a:ext>
            </a:extLst>
          </p:cNvPr>
          <p:cNvSpPr>
            <a:spLocks noGrp="1"/>
          </p:cNvSpPr>
          <p:nvPr>
            <p:ph idx="1"/>
          </p:nvPr>
        </p:nvSpPr>
        <p:spPr/>
        <p:txBody>
          <a:bodyPr/>
          <a:lstStyle/>
          <a:p>
            <a:r>
              <a:rPr lang="en-US" dirty="0"/>
              <a:t>M21-1 X.ii.6.D.4. </a:t>
            </a:r>
            <a:r>
              <a:rPr lang="en-US" i="1" dirty="0"/>
              <a:t>Information About the Brady Act</a:t>
            </a:r>
            <a:r>
              <a:rPr lang="en-US" dirty="0"/>
              <a:t> has been removed as VA determined it is not subject to the Brady Act nor NICS.</a:t>
            </a:r>
          </a:p>
          <a:p>
            <a:pPr lvl="1"/>
            <a:r>
              <a:rPr lang="en-US" dirty="0"/>
              <a:t>Updated March 4, 2026</a:t>
            </a:r>
          </a:p>
          <a:p>
            <a:r>
              <a:rPr lang="en-US" dirty="0"/>
              <a:t>Previously, VA had determined that veterans found to be incompetent met criteria from ATF because the language was the same.</a:t>
            </a:r>
          </a:p>
          <a:p>
            <a:endParaRPr lang="en-US" dirty="0"/>
          </a:p>
        </p:txBody>
      </p:sp>
      <p:sp>
        <p:nvSpPr>
          <p:cNvPr id="3" name="Slide Number Placeholder 2">
            <a:extLst>
              <a:ext uri="{FF2B5EF4-FFF2-40B4-BE49-F238E27FC236}">
                <a16:creationId xmlns:a16="http://schemas.microsoft.com/office/drawing/2014/main" id="{25032A5F-1C0C-7287-493F-0BDF96F5C558}"/>
              </a:ext>
            </a:extLst>
          </p:cNvPr>
          <p:cNvSpPr>
            <a:spLocks noGrp="1"/>
          </p:cNvSpPr>
          <p:nvPr>
            <p:ph type="sldNum" sz="quarter" idx="12"/>
          </p:nvPr>
        </p:nvSpPr>
        <p:spPr/>
        <p:txBody>
          <a:bodyPr/>
          <a:lstStyle/>
          <a:p>
            <a:fld id="{E2FB73DA-5FDE-45B5-BAA4-C61223CC44F6}" type="slidenum">
              <a:rPr lang="en-US" smtClean="0"/>
              <a:pPr/>
              <a:t>46</a:t>
            </a:fld>
            <a:endParaRPr lang="en-US" dirty="0"/>
          </a:p>
        </p:txBody>
      </p:sp>
      <p:sp>
        <p:nvSpPr>
          <p:cNvPr id="4" name="Title 3">
            <a:extLst>
              <a:ext uri="{FF2B5EF4-FFF2-40B4-BE49-F238E27FC236}">
                <a16:creationId xmlns:a16="http://schemas.microsoft.com/office/drawing/2014/main" id="{2749E27E-AC6D-F2E4-4276-17304E4AED06}"/>
              </a:ext>
            </a:extLst>
          </p:cNvPr>
          <p:cNvSpPr>
            <a:spLocks noGrp="1"/>
          </p:cNvSpPr>
          <p:nvPr>
            <p:ph type="title"/>
          </p:nvPr>
        </p:nvSpPr>
        <p:spPr/>
        <p:txBody>
          <a:bodyPr/>
          <a:lstStyle/>
          <a:p>
            <a:r>
              <a:rPr lang="en-US" dirty="0"/>
              <a:t>Incompetency</a:t>
            </a:r>
          </a:p>
        </p:txBody>
      </p:sp>
    </p:spTree>
    <p:extLst>
      <p:ext uri="{BB962C8B-B14F-4D97-AF65-F5344CB8AC3E}">
        <p14:creationId xmlns:p14="http://schemas.microsoft.com/office/powerpoint/2010/main" val="26394842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5300EA-42F1-863D-2C19-2D3DDB8CA62E}"/>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EFFBAE9-2946-1B5E-5B8A-C24BC9D66C91}"/>
              </a:ext>
            </a:extLst>
          </p:cNvPr>
          <p:cNvSpPr>
            <a:spLocks noGrp="1"/>
          </p:cNvSpPr>
          <p:nvPr>
            <p:ph idx="1"/>
          </p:nvPr>
        </p:nvSpPr>
        <p:spPr/>
        <p:txBody>
          <a:bodyPr/>
          <a:lstStyle/>
          <a:p>
            <a:r>
              <a:rPr lang="en-US" sz="2800" dirty="0"/>
              <a:t>The Bureau of Alcohol, Tobacco, Firearms and Explosives (ATF) defined mental defect</a:t>
            </a:r>
          </a:p>
          <a:p>
            <a:pPr lvl="1"/>
            <a:r>
              <a:rPr lang="en-US" sz="2400" dirty="0"/>
              <a:t>“if…a person, as a result of marked subnormal intelligence, mental illness, incompetency, condition or disease is a danger to himself or others; </a:t>
            </a:r>
          </a:p>
          <a:p>
            <a:pPr lvl="1"/>
            <a:r>
              <a:rPr lang="en-US" sz="2400" dirty="0"/>
              <a:t>“lacks the mental capacity to contract or manage his own affairs; </a:t>
            </a:r>
          </a:p>
          <a:p>
            <a:pPr lvl="1"/>
            <a:r>
              <a:rPr lang="en-US" sz="2400" dirty="0"/>
              <a:t>“is found insane by a court in a criminal case; or </a:t>
            </a:r>
          </a:p>
          <a:p>
            <a:pPr lvl="1"/>
            <a:r>
              <a:rPr lang="en-US" sz="2400" dirty="0"/>
              <a:t>"is found incompetent to stand trial.”</a:t>
            </a:r>
          </a:p>
          <a:p>
            <a:r>
              <a:rPr lang="en-US" sz="2400" dirty="0"/>
              <a:t>38 CFR 3.353 states that a mentally incompetent person “is one who, because of injury or disease, lacks the mental capacity to contract or manage his or her own affairs.”</a:t>
            </a:r>
          </a:p>
        </p:txBody>
      </p:sp>
      <p:sp>
        <p:nvSpPr>
          <p:cNvPr id="3" name="Slide Number Placeholder 2">
            <a:extLst>
              <a:ext uri="{FF2B5EF4-FFF2-40B4-BE49-F238E27FC236}">
                <a16:creationId xmlns:a16="http://schemas.microsoft.com/office/drawing/2014/main" id="{27E92D54-07C4-919C-C492-402804D512B5}"/>
              </a:ext>
            </a:extLst>
          </p:cNvPr>
          <p:cNvSpPr>
            <a:spLocks noGrp="1"/>
          </p:cNvSpPr>
          <p:nvPr>
            <p:ph type="sldNum" sz="quarter" idx="12"/>
          </p:nvPr>
        </p:nvSpPr>
        <p:spPr/>
        <p:txBody>
          <a:bodyPr/>
          <a:lstStyle/>
          <a:p>
            <a:fld id="{E2FB73DA-5FDE-45B5-BAA4-C61223CC44F6}" type="slidenum">
              <a:rPr lang="en-US" smtClean="0"/>
              <a:pPr/>
              <a:t>47</a:t>
            </a:fld>
            <a:endParaRPr lang="en-US" dirty="0"/>
          </a:p>
        </p:txBody>
      </p:sp>
      <p:sp>
        <p:nvSpPr>
          <p:cNvPr id="4" name="Title 3">
            <a:extLst>
              <a:ext uri="{FF2B5EF4-FFF2-40B4-BE49-F238E27FC236}">
                <a16:creationId xmlns:a16="http://schemas.microsoft.com/office/drawing/2014/main" id="{047545BE-7BD4-8398-B1B6-A561EB2558E3}"/>
              </a:ext>
            </a:extLst>
          </p:cNvPr>
          <p:cNvSpPr>
            <a:spLocks noGrp="1"/>
          </p:cNvSpPr>
          <p:nvPr>
            <p:ph type="title"/>
          </p:nvPr>
        </p:nvSpPr>
        <p:spPr/>
        <p:txBody>
          <a:bodyPr/>
          <a:lstStyle/>
          <a:p>
            <a:r>
              <a:rPr lang="en-US" dirty="0"/>
              <a:t>Incompetency</a:t>
            </a:r>
          </a:p>
        </p:txBody>
      </p:sp>
    </p:spTree>
    <p:extLst>
      <p:ext uri="{BB962C8B-B14F-4D97-AF65-F5344CB8AC3E}">
        <p14:creationId xmlns:p14="http://schemas.microsoft.com/office/powerpoint/2010/main" val="51055662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4F3CBD-067F-5641-CA83-2B30CA9214A5}"/>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A38C081-EABD-3C7A-E192-8E0E4FCB1A77}"/>
              </a:ext>
            </a:extLst>
          </p:cNvPr>
          <p:cNvSpPr>
            <a:spLocks noGrp="1"/>
          </p:cNvSpPr>
          <p:nvPr>
            <p:ph idx="1"/>
          </p:nvPr>
        </p:nvSpPr>
        <p:spPr/>
        <p:txBody>
          <a:bodyPr/>
          <a:lstStyle/>
          <a:p>
            <a:r>
              <a:rPr lang="en-US" dirty="0"/>
              <a:t>VA will no longer report incompetent veterans to NICS</a:t>
            </a:r>
          </a:p>
          <a:p>
            <a:pPr lvl="1"/>
            <a:r>
              <a:rPr lang="en-US" dirty="0"/>
              <a:t>Not being able to manage one’s finances does not necessarily imply a veteran is a danger to self or others, or could not responsibly own and use firearms;</a:t>
            </a:r>
          </a:p>
          <a:p>
            <a:r>
              <a:rPr lang="en-US" dirty="0"/>
              <a:t>Examiners have the agency to identify and note veterans who appear to be a danger to self or others.</a:t>
            </a:r>
          </a:p>
        </p:txBody>
      </p:sp>
      <p:sp>
        <p:nvSpPr>
          <p:cNvPr id="3" name="Slide Number Placeholder 2">
            <a:extLst>
              <a:ext uri="{FF2B5EF4-FFF2-40B4-BE49-F238E27FC236}">
                <a16:creationId xmlns:a16="http://schemas.microsoft.com/office/drawing/2014/main" id="{53E1A99A-2CD2-8C5A-FC81-EFE78B0B80D1}"/>
              </a:ext>
            </a:extLst>
          </p:cNvPr>
          <p:cNvSpPr>
            <a:spLocks noGrp="1"/>
          </p:cNvSpPr>
          <p:nvPr>
            <p:ph type="sldNum" sz="quarter" idx="12"/>
          </p:nvPr>
        </p:nvSpPr>
        <p:spPr/>
        <p:txBody>
          <a:bodyPr/>
          <a:lstStyle/>
          <a:p>
            <a:fld id="{E2FB73DA-5FDE-45B5-BAA4-C61223CC44F6}" type="slidenum">
              <a:rPr lang="en-US" smtClean="0"/>
              <a:pPr/>
              <a:t>48</a:t>
            </a:fld>
            <a:endParaRPr lang="en-US" dirty="0"/>
          </a:p>
        </p:txBody>
      </p:sp>
      <p:sp>
        <p:nvSpPr>
          <p:cNvPr id="4" name="Title 3">
            <a:extLst>
              <a:ext uri="{FF2B5EF4-FFF2-40B4-BE49-F238E27FC236}">
                <a16:creationId xmlns:a16="http://schemas.microsoft.com/office/drawing/2014/main" id="{5EE2006D-A3E9-703B-498D-CC9675EA0C1D}"/>
              </a:ext>
            </a:extLst>
          </p:cNvPr>
          <p:cNvSpPr>
            <a:spLocks noGrp="1"/>
          </p:cNvSpPr>
          <p:nvPr>
            <p:ph type="title"/>
          </p:nvPr>
        </p:nvSpPr>
        <p:spPr/>
        <p:txBody>
          <a:bodyPr/>
          <a:lstStyle/>
          <a:p>
            <a:r>
              <a:rPr lang="en-US" dirty="0"/>
              <a:t>Incompetency</a:t>
            </a:r>
          </a:p>
        </p:txBody>
      </p:sp>
    </p:spTree>
    <p:extLst>
      <p:ext uri="{BB962C8B-B14F-4D97-AF65-F5344CB8AC3E}">
        <p14:creationId xmlns:p14="http://schemas.microsoft.com/office/powerpoint/2010/main" val="29387424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400B6D-3ED3-6974-60F6-F212E543A0DD}"/>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6DFBFAD-7D6A-52B4-25F4-C100B3BDF087}"/>
              </a:ext>
            </a:extLst>
          </p:cNvPr>
          <p:cNvSpPr>
            <a:spLocks noGrp="1"/>
          </p:cNvSpPr>
          <p:nvPr>
            <p:ph idx="1"/>
          </p:nvPr>
        </p:nvSpPr>
        <p:spPr/>
        <p:txBody>
          <a:bodyPr/>
          <a:lstStyle/>
          <a:p>
            <a:r>
              <a:rPr lang="en-US" dirty="0"/>
              <a:t>Jeremy Li</a:t>
            </a:r>
          </a:p>
          <a:p>
            <a:r>
              <a:rPr lang="en-US" dirty="0"/>
              <a:t>Calvin Freemont</a:t>
            </a:r>
          </a:p>
          <a:p>
            <a:r>
              <a:rPr lang="en-US" dirty="0"/>
              <a:t>Eugene Turner</a:t>
            </a:r>
          </a:p>
          <a:p>
            <a:r>
              <a:rPr lang="en-US" dirty="0"/>
              <a:t>Ruma Nandini</a:t>
            </a:r>
          </a:p>
          <a:p>
            <a:endParaRPr lang="en-US" dirty="0"/>
          </a:p>
          <a:p>
            <a:endParaRPr lang="en-US" dirty="0"/>
          </a:p>
          <a:p>
            <a:endParaRPr lang="en-US" dirty="0"/>
          </a:p>
        </p:txBody>
      </p:sp>
      <p:sp>
        <p:nvSpPr>
          <p:cNvPr id="3" name="Slide Number Placeholder 2">
            <a:extLst>
              <a:ext uri="{FF2B5EF4-FFF2-40B4-BE49-F238E27FC236}">
                <a16:creationId xmlns:a16="http://schemas.microsoft.com/office/drawing/2014/main" id="{276A0A92-3AB7-F4D1-2235-3E55C51A0E17}"/>
              </a:ext>
            </a:extLst>
          </p:cNvPr>
          <p:cNvSpPr>
            <a:spLocks noGrp="1"/>
          </p:cNvSpPr>
          <p:nvPr>
            <p:ph type="sldNum" sz="quarter" idx="12"/>
          </p:nvPr>
        </p:nvSpPr>
        <p:spPr/>
        <p:txBody>
          <a:bodyPr/>
          <a:lstStyle/>
          <a:p>
            <a:fld id="{E2FB73DA-5FDE-45B5-BAA4-C61223CC44F6}" type="slidenum">
              <a:rPr lang="en-US" smtClean="0"/>
              <a:pPr/>
              <a:t>49</a:t>
            </a:fld>
            <a:endParaRPr lang="en-US" dirty="0"/>
          </a:p>
        </p:txBody>
      </p:sp>
      <p:sp>
        <p:nvSpPr>
          <p:cNvPr id="4" name="Title 3">
            <a:extLst>
              <a:ext uri="{FF2B5EF4-FFF2-40B4-BE49-F238E27FC236}">
                <a16:creationId xmlns:a16="http://schemas.microsoft.com/office/drawing/2014/main" id="{A525C67E-1520-B05A-020B-5EDFF5DA59F1}"/>
              </a:ext>
            </a:extLst>
          </p:cNvPr>
          <p:cNvSpPr>
            <a:spLocks noGrp="1"/>
          </p:cNvSpPr>
          <p:nvPr>
            <p:ph type="title"/>
          </p:nvPr>
        </p:nvSpPr>
        <p:spPr/>
        <p:txBody>
          <a:bodyPr/>
          <a:lstStyle/>
          <a:p>
            <a:r>
              <a:rPr lang="en-US" dirty="0"/>
              <a:t>Exercises</a:t>
            </a:r>
          </a:p>
        </p:txBody>
      </p:sp>
    </p:spTree>
    <p:extLst>
      <p:ext uri="{BB962C8B-B14F-4D97-AF65-F5344CB8AC3E}">
        <p14:creationId xmlns:p14="http://schemas.microsoft.com/office/powerpoint/2010/main" val="30547067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D793DBE-D389-B4CE-0C32-241DE834BCC3}"/>
              </a:ext>
            </a:extLst>
          </p:cNvPr>
          <p:cNvSpPr>
            <a:spLocks noGrp="1"/>
          </p:cNvSpPr>
          <p:nvPr>
            <p:ph idx="1"/>
          </p:nvPr>
        </p:nvSpPr>
        <p:spPr/>
        <p:txBody>
          <a:bodyPr/>
          <a:lstStyle/>
          <a:p>
            <a:pPr marL="0" indent="0">
              <a:buNone/>
            </a:pPr>
            <a:r>
              <a:rPr lang="en-US" dirty="0"/>
              <a:t>Rudisill SCOTUS decision: If a veteran served at least </a:t>
            </a:r>
            <a:r>
              <a:rPr lang="en-US" i="1" dirty="0"/>
              <a:t>two periods </a:t>
            </a:r>
            <a:r>
              <a:rPr lang="en-US" dirty="0"/>
              <a:t>of service—one that qualifies for the Montgomery GI Bill (MGIB) and another that qualifies for the Post-9/11 GI Bill (PGIB)—they may be able to receive both benefits for up to 48-months of entitlement.</a:t>
            </a:r>
          </a:p>
        </p:txBody>
      </p:sp>
      <p:sp>
        <p:nvSpPr>
          <p:cNvPr id="3" name="Slide Number Placeholder 2">
            <a:extLst>
              <a:ext uri="{FF2B5EF4-FFF2-40B4-BE49-F238E27FC236}">
                <a16:creationId xmlns:a16="http://schemas.microsoft.com/office/drawing/2014/main" id="{F8F3BCAA-5641-A85C-F964-090276A1486F}"/>
              </a:ext>
            </a:extLst>
          </p:cNvPr>
          <p:cNvSpPr>
            <a:spLocks noGrp="1"/>
          </p:cNvSpPr>
          <p:nvPr>
            <p:ph type="sldNum" sz="quarter" idx="12"/>
          </p:nvPr>
        </p:nvSpPr>
        <p:spPr/>
        <p:txBody>
          <a:bodyPr/>
          <a:lstStyle/>
          <a:p>
            <a:fld id="{E2FB73DA-5FDE-45B5-BAA4-C61223CC44F6}" type="slidenum">
              <a:rPr lang="en-US" smtClean="0"/>
              <a:pPr/>
              <a:t>5</a:t>
            </a:fld>
            <a:endParaRPr lang="en-US" dirty="0"/>
          </a:p>
        </p:txBody>
      </p:sp>
      <p:sp>
        <p:nvSpPr>
          <p:cNvPr id="4" name="Title 3">
            <a:extLst>
              <a:ext uri="{FF2B5EF4-FFF2-40B4-BE49-F238E27FC236}">
                <a16:creationId xmlns:a16="http://schemas.microsoft.com/office/drawing/2014/main" id="{8B08E17E-52AA-0FEE-1D82-149DC1F927C3}"/>
              </a:ext>
            </a:extLst>
          </p:cNvPr>
          <p:cNvSpPr>
            <a:spLocks noGrp="1"/>
          </p:cNvSpPr>
          <p:nvPr>
            <p:ph type="title"/>
          </p:nvPr>
        </p:nvSpPr>
        <p:spPr/>
        <p:txBody>
          <a:bodyPr/>
          <a:lstStyle/>
          <a:p>
            <a:r>
              <a:rPr lang="en-US" dirty="0"/>
              <a:t>Rudisill &amp; GI Bill</a:t>
            </a:r>
          </a:p>
        </p:txBody>
      </p:sp>
    </p:spTree>
    <p:extLst>
      <p:ext uri="{BB962C8B-B14F-4D97-AF65-F5344CB8AC3E}">
        <p14:creationId xmlns:p14="http://schemas.microsoft.com/office/powerpoint/2010/main" val="428320400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05AA87-858A-3243-7114-5736B3B9D614}"/>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2922BBF-044F-9C99-E2EA-8A09A02D5E7E}"/>
              </a:ext>
            </a:extLst>
          </p:cNvPr>
          <p:cNvSpPr>
            <a:spLocks noGrp="1"/>
          </p:cNvSpPr>
          <p:nvPr>
            <p:ph idx="1"/>
          </p:nvPr>
        </p:nvSpPr>
        <p:spPr/>
        <p:txBody>
          <a:bodyPr/>
          <a:lstStyle/>
          <a:p>
            <a:r>
              <a:rPr lang="en-US" sz="2800" dirty="0"/>
              <a:t>Served six years in the Army, from 2004-2010. Earned his Bachelor’s degree in 2024 and enrolled in Graduate School Fall 2025 and has been paying his own way. He used up all 36 months of the Post 9/11 GI Bill already. He called you and asked if there is any other educational assistance that he might qualify for. What can you suggest?</a:t>
            </a:r>
          </a:p>
        </p:txBody>
      </p:sp>
      <p:sp>
        <p:nvSpPr>
          <p:cNvPr id="3" name="Slide Number Placeholder 2">
            <a:extLst>
              <a:ext uri="{FF2B5EF4-FFF2-40B4-BE49-F238E27FC236}">
                <a16:creationId xmlns:a16="http://schemas.microsoft.com/office/drawing/2014/main" id="{9F9C1E63-B8C3-5262-87C6-A0F3233BF1BC}"/>
              </a:ext>
            </a:extLst>
          </p:cNvPr>
          <p:cNvSpPr>
            <a:spLocks noGrp="1"/>
          </p:cNvSpPr>
          <p:nvPr>
            <p:ph type="sldNum" sz="quarter" idx="12"/>
          </p:nvPr>
        </p:nvSpPr>
        <p:spPr/>
        <p:txBody>
          <a:bodyPr/>
          <a:lstStyle/>
          <a:p>
            <a:fld id="{E2FB73DA-5FDE-45B5-BAA4-C61223CC44F6}" type="slidenum">
              <a:rPr lang="en-US" smtClean="0"/>
              <a:pPr/>
              <a:t>50</a:t>
            </a:fld>
            <a:endParaRPr lang="en-US" dirty="0"/>
          </a:p>
        </p:txBody>
      </p:sp>
      <p:sp>
        <p:nvSpPr>
          <p:cNvPr id="4" name="Title 3">
            <a:extLst>
              <a:ext uri="{FF2B5EF4-FFF2-40B4-BE49-F238E27FC236}">
                <a16:creationId xmlns:a16="http://schemas.microsoft.com/office/drawing/2014/main" id="{AB9343DC-7F43-0FB8-31CF-DD8CF5266B08}"/>
              </a:ext>
            </a:extLst>
          </p:cNvPr>
          <p:cNvSpPr>
            <a:spLocks noGrp="1"/>
          </p:cNvSpPr>
          <p:nvPr>
            <p:ph type="title"/>
          </p:nvPr>
        </p:nvSpPr>
        <p:spPr/>
        <p:txBody>
          <a:bodyPr/>
          <a:lstStyle/>
          <a:p>
            <a:r>
              <a:rPr lang="en-US" dirty="0"/>
              <a:t>Jeremy Li</a:t>
            </a:r>
          </a:p>
        </p:txBody>
      </p:sp>
    </p:spTree>
    <p:extLst>
      <p:ext uri="{BB962C8B-B14F-4D97-AF65-F5344CB8AC3E}">
        <p14:creationId xmlns:p14="http://schemas.microsoft.com/office/powerpoint/2010/main" val="3212817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2E08B2-2FC1-2BBC-0362-29D6314C3297}"/>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EFE257E-57B5-E1B1-87FA-0D88A828E5DB}"/>
              </a:ext>
            </a:extLst>
          </p:cNvPr>
          <p:cNvSpPr>
            <a:spLocks noGrp="1"/>
          </p:cNvSpPr>
          <p:nvPr>
            <p:ph idx="1"/>
          </p:nvPr>
        </p:nvSpPr>
        <p:spPr/>
        <p:txBody>
          <a:bodyPr/>
          <a:lstStyle/>
          <a:p>
            <a:r>
              <a:rPr lang="en-US" sz="2800" dirty="0"/>
              <a:t>SC R knee continues to get worse. He wants knee surgery but has not had it. He uses Motrin 800mg daily and gets a steroid injection every 3 months for pain. He made a claim for increased evaluation and told you he stopped taking his meds because he knows VA might record his symptoms wrong if he’s medicated. What court case will help him? </a:t>
            </a:r>
          </a:p>
        </p:txBody>
      </p:sp>
      <p:sp>
        <p:nvSpPr>
          <p:cNvPr id="3" name="Slide Number Placeholder 2">
            <a:extLst>
              <a:ext uri="{FF2B5EF4-FFF2-40B4-BE49-F238E27FC236}">
                <a16:creationId xmlns:a16="http://schemas.microsoft.com/office/drawing/2014/main" id="{1E6DFCF9-3522-934C-6C8F-32CE5CCC7C24}"/>
              </a:ext>
            </a:extLst>
          </p:cNvPr>
          <p:cNvSpPr>
            <a:spLocks noGrp="1"/>
          </p:cNvSpPr>
          <p:nvPr>
            <p:ph type="sldNum" sz="quarter" idx="12"/>
          </p:nvPr>
        </p:nvSpPr>
        <p:spPr/>
        <p:txBody>
          <a:bodyPr/>
          <a:lstStyle/>
          <a:p>
            <a:fld id="{E2FB73DA-5FDE-45B5-BAA4-C61223CC44F6}" type="slidenum">
              <a:rPr lang="en-US" smtClean="0"/>
              <a:pPr/>
              <a:t>51</a:t>
            </a:fld>
            <a:endParaRPr lang="en-US" dirty="0"/>
          </a:p>
        </p:txBody>
      </p:sp>
      <p:sp>
        <p:nvSpPr>
          <p:cNvPr id="4" name="Title 3">
            <a:extLst>
              <a:ext uri="{FF2B5EF4-FFF2-40B4-BE49-F238E27FC236}">
                <a16:creationId xmlns:a16="http://schemas.microsoft.com/office/drawing/2014/main" id="{061BFB2D-81D1-C3D5-F7BD-ED458F935544}"/>
              </a:ext>
            </a:extLst>
          </p:cNvPr>
          <p:cNvSpPr>
            <a:spLocks noGrp="1"/>
          </p:cNvSpPr>
          <p:nvPr>
            <p:ph type="title"/>
          </p:nvPr>
        </p:nvSpPr>
        <p:spPr/>
        <p:txBody>
          <a:bodyPr/>
          <a:lstStyle/>
          <a:p>
            <a:r>
              <a:rPr lang="en-US" dirty="0"/>
              <a:t>Calvin Freemont</a:t>
            </a:r>
          </a:p>
        </p:txBody>
      </p:sp>
    </p:spTree>
    <p:extLst>
      <p:ext uri="{BB962C8B-B14F-4D97-AF65-F5344CB8AC3E}">
        <p14:creationId xmlns:p14="http://schemas.microsoft.com/office/powerpoint/2010/main" val="341641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0EC273-CAB2-31CF-A72B-6EBD6166AFEB}"/>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46FE359-342E-D601-5D07-F0BE2D155E3C}"/>
              </a:ext>
            </a:extLst>
          </p:cNvPr>
          <p:cNvSpPr>
            <a:spLocks noGrp="1"/>
          </p:cNvSpPr>
          <p:nvPr>
            <p:ph idx="1"/>
          </p:nvPr>
        </p:nvSpPr>
        <p:spPr/>
        <p:txBody>
          <a:bodyPr/>
          <a:lstStyle/>
          <a:p>
            <a:r>
              <a:rPr lang="en-US" dirty="0"/>
              <a:t>Veteran Turner was incarcerated in March 2026. He has a child with his first wife that was adopted by the child’s step-father, and another child with his second, and current, wife. Veteran asks you how apportionments can go to both children?</a:t>
            </a:r>
          </a:p>
        </p:txBody>
      </p:sp>
      <p:sp>
        <p:nvSpPr>
          <p:cNvPr id="3" name="Slide Number Placeholder 2">
            <a:extLst>
              <a:ext uri="{FF2B5EF4-FFF2-40B4-BE49-F238E27FC236}">
                <a16:creationId xmlns:a16="http://schemas.microsoft.com/office/drawing/2014/main" id="{75599668-60DA-EC01-43AE-FEF54D47F9A4}"/>
              </a:ext>
            </a:extLst>
          </p:cNvPr>
          <p:cNvSpPr>
            <a:spLocks noGrp="1"/>
          </p:cNvSpPr>
          <p:nvPr>
            <p:ph type="sldNum" sz="quarter" idx="12"/>
          </p:nvPr>
        </p:nvSpPr>
        <p:spPr/>
        <p:txBody>
          <a:bodyPr/>
          <a:lstStyle/>
          <a:p>
            <a:fld id="{E2FB73DA-5FDE-45B5-BAA4-C61223CC44F6}" type="slidenum">
              <a:rPr lang="en-US" smtClean="0"/>
              <a:pPr/>
              <a:t>52</a:t>
            </a:fld>
            <a:endParaRPr lang="en-US" dirty="0"/>
          </a:p>
        </p:txBody>
      </p:sp>
      <p:sp>
        <p:nvSpPr>
          <p:cNvPr id="4" name="Title 3">
            <a:extLst>
              <a:ext uri="{FF2B5EF4-FFF2-40B4-BE49-F238E27FC236}">
                <a16:creationId xmlns:a16="http://schemas.microsoft.com/office/drawing/2014/main" id="{22E02B92-D2BC-E9AB-FC47-2F140BEAABD3}"/>
              </a:ext>
            </a:extLst>
          </p:cNvPr>
          <p:cNvSpPr>
            <a:spLocks noGrp="1"/>
          </p:cNvSpPr>
          <p:nvPr>
            <p:ph type="title"/>
          </p:nvPr>
        </p:nvSpPr>
        <p:spPr/>
        <p:txBody>
          <a:bodyPr/>
          <a:lstStyle/>
          <a:p>
            <a:r>
              <a:rPr lang="en-US" dirty="0"/>
              <a:t>Eugene Turner</a:t>
            </a:r>
          </a:p>
        </p:txBody>
      </p:sp>
    </p:spTree>
    <p:extLst>
      <p:ext uri="{BB962C8B-B14F-4D97-AF65-F5344CB8AC3E}">
        <p14:creationId xmlns:p14="http://schemas.microsoft.com/office/powerpoint/2010/main" val="3788467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B291DBC-D91E-8468-0287-CD0AD4D598DA}"/>
              </a:ext>
            </a:extLst>
          </p:cNvPr>
          <p:cNvSpPr>
            <a:spLocks noGrp="1"/>
          </p:cNvSpPr>
          <p:nvPr>
            <p:ph idx="1"/>
          </p:nvPr>
        </p:nvSpPr>
        <p:spPr/>
        <p:txBody>
          <a:bodyPr/>
          <a:lstStyle/>
          <a:p>
            <a:r>
              <a:rPr lang="en-US" dirty="0"/>
              <a:t>Veteran Nandini made a claim for throat cancer in the past that was denied. She appealed in 2025, and her Supplemental Claim is pending. She lost her customer service job in 2023 because she lost her voice during treatment. Veteran tells you she plans to wait until the Appeal is decided before she makes a claim for IU. What can you explain that might </a:t>
            </a:r>
            <a:r>
              <a:rPr lang="en-US"/>
              <a:t>help?</a:t>
            </a:r>
            <a:endParaRPr lang="en-US" dirty="0"/>
          </a:p>
        </p:txBody>
      </p:sp>
      <p:sp>
        <p:nvSpPr>
          <p:cNvPr id="3" name="Slide Number Placeholder 2">
            <a:extLst>
              <a:ext uri="{FF2B5EF4-FFF2-40B4-BE49-F238E27FC236}">
                <a16:creationId xmlns:a16="http://schemas.microsoft.com/office/drawing/2014/main" id="{BDE722CC-0A11-985A-A739-75463A74F9A9}"/>
              </a:ext>
            </a:extLst>
          </p:cNvPr>
          <p:cNvSpPr>
            <a:spLocks noGrp="1"/>
          </p:cNvSpPr>
          <p:nvPr>
            <p:ph type="sldNum" sz="quarter" idx="12"/>
          </p:nvPr>
        </p:nvSpPr>
        <p:spPr/>
        <p:txBody>
          <a:bodyPr/>
          <a:lstStyle/>
          <a:p>
            <a:fld id="{E2FB73DA-5FDE-45B5-BAA4-C61223CC44F6}" type="slidenum">
              <a:rPr lang="en-US" smtClean="0"/>
              <a:pPr/>
              <a:t>53</a:t>
            </a:fld>
            <a:endParaRPr lang="en-US" dirty="0"/>
          </a:p>
        </p:txBody>
      </p:sp>
      <p:sp>
        <p:nvSpPr>
          <p:cNvPr id="4" name="Title 3">
            <a:extLst>
              <a:ext uri="{FF2B5EF4-FFF2-40B4-BE49-F238E27FC236}">
                <a16:creationId xmlns:a16="http://schemas.microsoft.com/office/drawing/2014/main" id="{7E0979C5-F5DF-BB9A-8300-BC0005340394}"/>
              </a:ext>
            </a:extLst>
          </p:cNvPr>
          <p:cNvSpPr>
            <a:spLocks noGrp="1"/>
          </p:cNvSpPr>
          <p:nvPr>
            <p:ph type="title"/>
          </p:nvPr>
        </p:nvSpPr>
        <p:spPr/>
        <p:txBody>
          <a:bodyPr/>
          <a:lstStyle/>
          <a:p>
            <a:r>
              <a:rPr lang="en-US" dirty="0"/>
              <a:t>Ruma Nandini</a:t>
            </a:r>
          </a:p>
        </p:txBody>
      </p:sp>
    </p:spTree>
    <p:extLst>
      <p:ext uri="{BB962C8B-B14F-4D97-AF65-F5344CB8AC3E}">
        <p14:creationId xmlns:p14="http://schemas.microsoft.com/office/powerpoint/2010/main" val="2277597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D5E109B-E8DA-BE6F-3BE4-B87EA963990C}"/>
              </a:ext>
            </a:extLst>
          </p:cNvPr>
          <p:cNvPicPr>
            <a:picLocks noChangeAspect="1"/>
          </p:cNvPicPr>
          <p:nvPr/>
        </p:nvPicPr>
        <p:blipFill>
          <a:blip r:embed="rId2"/>
          <a:stretch>
            <a:fillRect/>
          </a:stretch>
        </p:blipFill>
        <p:spPr>
          <a:xfrm>
            <a:off x="16198" y="0"/>
            <a:ext cx="9111603" cy="6858000"/>
          </a:xfrm>
          <a:prstGeom prst="rect">
            <a:avLst/>
          </a:prstGeom>
        </p:spPr>
      </p:pic>
      <p:sp>
        <p:nvSpPr>
          <p:cNvPr id="2" name="TextBox 1"/>
          <p:cNvSpPr txBox="1"/>
          <p:nvPr/>
        </p:nvSpPr>
        <p:spPr>
          <a:xfrm>
            <a:off x="2816353" y="2865299"/>
            <a:ext cx="5585280" cy="1015663"/>
          </a:xfrm>
          <a:prstGeom prst="rect">
            <a:avLst/>
          </a:prstGeom>
          <a:noFill/>
        </p:spPr>
        <p:txBody>
          <a:bodyPr wrap="square" rtlCol="0">
            <a:spAutoFit/>
          </a:bodyPr>
          <a:lstStyle/>
          <a:p>
            <a:pPr algn="r"/>
            <a:r>
              <a:rPr lang="en-US" sz="6000" b="1" dirty="0">
                <a:latin typeface="Times New Roman" panose="02020603050405020304" pitchFamily="18" charset="0"/>
                <a:cs typeface="Times New Roman" panose="02020603050405020304" pitchFamily="18" charset="0"/>
              </a:rPr>
              <a:t>QUESTIONS?</a:t>
            </a:r>
          </a:p>
        </p:txBody>
      </p:sp>
      <p:sp>
        <p:nvSpPr>
          <p:cNvPr id="3" name="TextBox 2"/>
          <p:cNvSpPr txBox="1"/>
          <p:nvPr/>
        </p:nvSpPr>
        <p:spPr>
          <a:xfrm>
            <a:off x="3967597" y="4959054"/>
            <a:ext cx="4434035" cy="954107"/>
          </a:xfrm>
          <a:prstGeom prst="rect">
            <a:avLst/>
          </a:prstGeom>
          <a:noFill/>
        </p:spPr>
        <p:txBody>
          <a:bodyPr wrap="square" rtlCol="0">
            <a:spAutoFit/>
          </a:bodyPr>
          <a:lstStyle/>
          <a:p>
            <a:pPr algn="r"/>
            <a:r>
              <a:rPr lang="en-US" sz="2800" dirty="0">
                <a:latin typeface="Times New Roman" panose="02020603050405020304" pitchFamily="18" charset="0"/>
                <a:cs typeface="Times New Roman" panose="02020603050405020304" pitchFamily="18" charset="0"/>
              </a:rPr>
              <a:t>Crystal Trulove</a:t>
            </a:r>
          </a:p>
          <a:p>
            <a:pPr algn="r"/>
            <a:r>
              <a:rPr lang="en-US" sz="2800" dirty="0">
                <a:latin typeface="Times New Roman" panose="02020603050405020304" pitchFamily="18" charset="0"/>
                <a:cs typeface="Times New Roman" panose="02020603050405020304" pitchFamily="18" charset="0"/>
              </a:rPr>
              <a:t>crystal.trulove@gmail.com</a:t>
            </a:r>
          </a:p>
        </p:txBody>
      </p:sp>
    </p:spTree>
    <p:extLst>
      <p:ext uri="{BB962C8B-B14F-4D97-AF65-F5344CB8AC3E}">
        <p14:creationId xmlns:p14="http://schemas.microsoft.com/office/powerpoint/2010/main" val="26718957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7FC1CA-348F-CB20-1BFD-F8A90B3994D5}"/>
            </a:ext>
          </a:extLst>
        </p:cNvPr>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A5B80DD1-8BF8-72A2-C069-718F99CD340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721479" y="1474787"/>
            <a:ext cx="4881563" cy="4881563"/>
          </a:xfrm>
          <a:prstGeom prst="rect">
            <a:avLst/>
          </a:prstGeom>
        </p:spPr>
      </p:pic>
      <p:sp>
        <p:nvSpPr>
          <p:cNvPr id="3" name="Slide Number Placeholder 2">
            <a:extLst>
              <a:ext uri="{FF2B5EF4-FFF2-40B4-BE49-F238E27FC236}">
                <a16:creationId xmlns:a16="http://schemas.microsoft.com/office/drawing/2014/main" id="{ED15145D-80A1-10C4-FCD2-D319376FDB39}"/>
              </a:ext>
            </a:extLst>
          </p:cNvPr>
          <p:cNvSpPr>
            <a:spLocks noGrp="1"/>
          </p:cNvSpPr>
          <p:nvPr>
            <p:ph type="sldNum" sz="quarter" idx="12"/>
          </p:nvPr>
        </p:nvSpPr>
        <p:spPr/>
        <p:txBody>
          <a:bodyPr/>
          <a:lstStyle/>
          <a:p>
            <a:fld id="{E2FB73DA-5FDE-45B5-BAA4-C61223CC44F6}" type="slidenum">
              <a:rPr lang="en-US" smtClean="0"/>
              <a:pPr/>
              <a:t>6</a:t>
            </a:fld>
            <a:endParaRPr lang="en-US" dirty="0"/>
          </a:p>
        </p:txBody>
      </p:sp>
      <p:sp>
        <p:nvSpPr>
          <p:cNvPr id="4" name="Title 3">
            <a:extLst>
              <a:ext uri="{FF2B5EF4-FFF2-40B4-BE49-F238E27FC236}">
                <a16:creationId xmlns:a16="http://schemas.microsoft.com/office/drawing/2014/main" id="{282FC617-5AFC-B0AE-7CEA-08B65BE6291E}"/>
              </a:ext>
            </a:extLst>
          </p:cNvPr>
          <p:cNvSpPr>
            <a:spLocks noGrp="1"/>
          </p:cNvSpPr>
          <p:nvPr>
            <p:ph type="title"/>
          </p:nvPr>
        </p:nvSpPr>
        <p:spPr/>
        <p:txBody>
          <a:bodyPr/>
          <a:lstStyle/>
          <a:p>
            <a:r>
              <a:rPr lang="en-US" dirty="0"/>
              <a:t>Do you remember this one?</a:t>
            </a:r>
          </a:p>
        </p:txBody>
      </p:sp>
      <p:sp>
        <p:nvSpPr>
          <p:cNvPr id="7" name="Content Placeholder 2">
            <a:extLst>
              <a:ext uri="{FF2B5EF4-FFF2-40B4-BE49-F238E27FC236}">
                <a16:creationId xmlns:a16="http://schemas.microsoft.com/office/drawing/2014/main" id="{5B029940-428F-5262-DAE9-4A43333BF412}"/>
              </a:ext>
            </a:extLst>
          </p:cNvPr>
          <p:cNvSpPr txBox="1">
            <a:spLocks/>
          </p:cNvSpPr>
          <p:nvPr/>
        </p:nvSpPr>
        <p:spPr>
          <a:xfrm>
            <a:off x="853315" y="2471864"/>
            <a:ext cx="2868164" cy="135470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latin typeface="+mn-lt"/>
              </a:rPr>
              <a:t>CAVC Decision May 16, 2025</a:t>
            </a:r>
          </a:p>
          <a:p>
            <a:endParaRPr lang="en-US" sz="2800" dirty="0"/>
          </a:p>
        </p:txBody>
      </p:sp>
    </p:spTree>
    <p:extLst>
      <p:ext uri="{BB962C8B-B14F-4D97-AF65-F5344CB8AC3E}">
        <p14:creationId xmlns:p14="http://schemas.microsoft.com/office/powerpoint/2010/main" val="30657628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90EB6C-23C6-784A-E9F6-FE6E932FADBB}"/>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2966B00-202B-9DE9-7EFB-EF413B613CC3}"/>
              </a:ext>
            </a:extLst>
          </p:cNvPr>
          <p:cNvSpPr>
            <a:spLocks noGrp="1"/>
          </p:cNvSpPr>
          <p:nvPr>
            <p:ph idx="1"/>
          </p:nvPr>
        </p:nvSpPr>
        <p:spPr/>
        <p:txBody>
          <a:bodyPr/>
          <a:lstStyle/>
          <a:p>
            <a:pPr marL="0" indent="0">
              <a:buNone/>
            </a:pPr>
            <a:r>
              <a:rPr lang="en-US" dirty="0"/>
              <a:t>Relying on the Supreme Court’s Rudisill decision, CAVC in Perkins held that:</a:t>
            </a:r>
          </a:p>
          <a:p>
            <a:pPr marL="0" indent="0">
              <a:buNone/>
            </a:pPr>
            <a:r>
              <a:rPr lang="en-US" dirty="0"/>
              <a:t>“a veteran whose </a:t>
            </a:r>
            <a:r>
              <a:rPr lang="en-US" i="1" dirty="0"/>
              <a:t>single period </a:t>
            </a:r>
            <a:r>
              <a:rPr lang="en-US" dirty="0"/>
              <a:t>of service is long enough to qualify for benefits under both (MGIB and PGIB) programs without using any period of time twice to establish eligibility is entitled to receive benefits under both programs up to a statutory 48-month cap.”</a:t>
            </a:r>
          </a:p>
        </p:txBody>
      </p:sp>
      <p:sp>
        <p:nvSpPr>
          <p:cNvPr id="3" name="Slide Number Placeholder 2">
            <a:extLst>
              <a:ext uri="{FF2B5EF4-FFF2-40B4-BE49-F238E27FC236}">
                <a16:creationId xmlns:a16="http://schemas.microsoft.com/office/drawing/2014/main" id="{40C24B66-DF86-4B3A-F69C-AA37998C4259}"/>
              </a:ext>
            </a:extLst>
          </p:cNvPr>
          <p:cNvSpPr>
            <a:spLocks noGrp="1"/>
          </p:cNvSpPr>
          <p:nvPr>
            <p:ph type="sldNum" sz="quarter" idx="12"/>
          </p:nvPr>
        </p:nvSpPr>
        <p:spPr/>
        <p:txBody>
          <a:bodyPr/>
          <a:lstStyle/>
          <a:p>
            <a:fld id="{E2FB73DA-5FDE-45B5-BAA4-C61223CC44F6}" type="slidenum">
              <a:rPr lang="en-US" smtClean="0"/>
              <a:pPr/>
              <a:t>7</a:t>
            </a:fld>
            <a:endParaRPr lang="en-US" dirty="0"/>
          </a:p>
        </p:txBody>
      </p:sp>
      <p:sp>
        <p:nvSpPr>
          <p:cNvPr id="4" name="Title 3">
            <a:extLst>
              <a:ext uri="{FF2B5EF4-FFF2-40B4-BE49-F238E27FC236}">
                <a16:creationId xmlns:a16="http://schemas.microsoft.com/office/drawing/2014/main" id="{5F97B3F2-F351-1A87-3B63-C9E2D52466AC}"/>
              </a:ext>
            </a:extLst>
          </p:cNvPr>
          <p:cNvSpPr>
            <a:spLocks noGrp="1"/>
          </p:cNvSpPr>
          <p:nvPr>
            <p:ph type="title"/>
          </p:nvPr>
        </p:nvSpPr>
        <p:spPr/>
        <p:txBody>
          <a:bodyPr/>
          <a:lstStyle/>
          <a:p>
            <a:r>
              <a:rPr lang="en-US" dirty="0"/>
              <a:t>Perkins &amp; GI Bill</a:t>
            </a:r>
          </a:p>
        </p:txBody>
      </p:sp>
    </p:spTree>
    <p:extLst>
      <p:ext uri="{BB962C8B-B14F-4D97-AF65-F5344CB8AC3E}">
        <p14:creationId xmlns:p14="http://schemas.microsoft.com/office/powerpoint/2010/main" val="39445835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E6DC56-BBEB-9C73-3D2C-B68A8E01E452}"/>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CF03BD7-DC9A-5343-2831-355F3FFC83B7}"/>
              </a:ext>
            </a:extLst>
          </p:cNvPr>
          <p:cNvSpPr>
            <a:spLocks noGrp="1"/>
          </p:cNvSpPr>
          <p:nvPr>
            <p:ph idx="1"/>
          </p:nvPr>
        </p:nvSpPr>
        <p:spPr/>
        <p:txBody>
          <a:bodyPr/>
          <a:lstStyle/>
          <a:p>
            <a:r>
              <a:rPr lang="en-US" dirty="0"/>
              <a:t>April 16, 2024 SCOTUS Rudisill v McDonough</a:t>
            </a:r>
          </a:p>
          <a:p>
            <a:pPr lvl="1"/>
            <a:r>
              <a:rPr lang="en-US" dirty="0"/>
              <a:t>January 2025 VA announced changes</a:t>
            </a:r>
          </a:p>
          <a:p>
            <a:r>
              <a:rPr lang="en-US" dirty="0"/>
              <a:t>May 16, 2025 CAVC Perkins v Collins</a:t>
            </a:r>
          </a:p>
          <a:p>
            <a:pPr lvl="1"/>
            <a:r>
              <a:rPr lang="en-US" dirty="0"/>
              <a:t>VA initially sought to appeal, but withdrew</a:t>
            </a:r>
          </a:p>
          <a:p>
            <a:pPr lvl="1"/>
            <a:r>
              <a:rPr lang="en-US" dirty="0"/>
              <a:t>February 27, 2026 VA announced changes</a:t>
            </a:r>
          </a:p>
          <a:p>
            <a:r>
              <a:rPr lang="en-US" dirty="0"/>
              <a:t>Benefits that were a </a:t>
            </a:r>
            <a:r>
              <a:rPr lang="en-US" i="1" dirty="0"/>
              <a:t>probably</a:t>
            </a:r>
            <a:r>
              <a:rPr lang="en-US" dirty="0"/>
              <a:t> in 2025 are now a </a:t>
            </a:r>
            <a:r>
              <a:rPr lang="en-US" i="1" dirty="0"/>
              <a:t>definitely</a:t>
            </a:r>
          </a:p>
          <a:p>
            <a:pPr lvl="1"/>
            <a:r>
              <a:rPr lang="en-US" dirty="0"/>
              <a:t>Review, not news, thanks VFW leadership &amp; support</a:t>
            </a:r>
          </a:p>
        </p:txBody>
      </p:sp>
      <p:sp>
        <p:nvSpPr>
          <p:cNvPr id="3" name="Slide Number Placeholder 2">
            <a:extLst>
              <a:ext uri="{FF2B5EF4-FFF2-40B4-BE49-F238E27FC236}">
                <a16:creationId xmlns:a16="http://schemas.microsoft.com/office/drawing/2014/main" id="{E837207E-F958-A917-0223-092BD1F03C8F}"/>
              </a:ext>
            </a:extLst>
          </p:cNvPr>
          <p:cNvSpPr>
            <a:spLocks noGrp="1"/>
          </p:cNvSpPr>
          <p:nvPr>
            <p:ph type="sldNum" sz="quarter" idx="12"/>
          </p:nvPr>
        </p:nvSpPr>
        <p:spPr/>
        <p:txBody>
          <a:bodyPr/>
          <a:lstStyle/>
          <a:p>
            <a:fld id="{E2FB73DA-5FDE-45B5-BAA4-C61223CC44F6}" type="slidenum">
              <a:rPr lang="en-US" smtClean="0"/>
              <a:pPr/>
              <a:t>8</a:t>
            </a:fld>
            <a:endParaRPr lang="en-US" dirty="0"/>
          </a:p>
        </p:txBody>
      </p:sp>
      <p:sp>
        <p:nvSpPr>
          <p:cNvPr id="4" name="Title 3">
            <a:extLst>
              <a:ext uri="{FF2B5EF4-FFF2-40B4-BE49-F238E27FC236}">
                <a16:creationId xmlns:a16="http://schemas.microsoft.com/office/drawing/2014/main" id="{38A43B35-9219-7D20-68B3-37605A226404}"/>
              </a:ext>
            </a:extLst>
          </p:cNvPr>
          <p:cNvSpPr>
            <a:spLocks noGrp="1"/>
          </p:cNvSpPr>
          <p:nvPr>
            <p:ph type="title"/>
          </p:nvPr>
        </p:nvSpPr>
        <p:spPr/>
        <p:txBody>
          <a:bodyPr/>
          <a:lstStyle/>
          <a:p>
            <a:r>
              <a:rPr lang="en-US" dirty="0"/>
              <a:t>Rudisill &amp; Perkins &amp; GI Bill</a:t>
            </a:r>
          </a:p>
        </p:txBody>
      </p:sp>
    </p:spTree>
    <p:extLst>
      <p:ext uri="{BB962C8B-B14F-4D97-AF65-F5344CB8AC3E}">
        <p14:creationId xmlns:p14="http://schemas.microsoft.com/office/powerpoint/2010/main" val="4588075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1A5621-26A3-461C-DF2E-06F32B59B148}"/>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5B52A62-2C2D-400F-EFE8-CFA0D2BF4E62}"/>
              </a:ext>
            </a:extLst>
          </p:cNvPr>
          <p:cNvSpPr>
            <a:spLocks noGrp="1"/>
          </p:cNvSpPr>
          <p:nvPr>
            <p:ph idx="1"/>
          </p:nvPr>
        </p:nvSpPr>
        <p:spPr>
          <a:xfrm>
            <a:off x="226337" y="1311754"/>
            <a:ext cx="8691326" cy="5546245"/>
          </a:xfrm>
        </p:spPr>
        <p:txBody>
          <a:bodyPr/>
          <a:lstStyle/>
          <a:p>
            <a:r>
              <a:rPr lang="en-US" dirty="0"/>
              <a:t>Entitlement to GI Bill benefits</a:t>
            </a:r>
          </a:p>
          <a:p>
            <a:pPr lvl="1"/>
            <a:r>
              <a:rPr lang="en-US" dirty="0"/>
              <a:t>Post 9/11 GI Bill</a:t>
            </a:r>
          </a:p>
          <a:p>
            <a:pPr lvl="2"/>
            <a:r>
              <a:rPr lang="en-US" dirty="0"/>
              <a:t>3 years honorable for full benefit</a:t>
            </a:r>
          </a:p>
          <a:p>
            <a:pPr lvl="1"/>
            <a:r>
              <a:rPr lang="en-US" dirty="0"/>
              <a:t>Montgomery GI Bill </a:t>
            </a:r>
          </a:p>
          <a:p>
            <a:pPr lvl="2"/>
            <a:r>
              <a:rPr lang="en-US" dirty="0"/>
              <a:t>2 years honorably + $1200 for full benefit</a:t>
            </a:r>
          </a:p>
          <a:p>
            <a:pPr lvl="1"/>
            <a:r>
              <a:rPr lang="en-US" dirty="0"/>
              <a:t>The same years cannot be used to support both benefits</a:t>
            </a:r>
          </a:p>
          <a:p>
            <a:pPr lvl="1"/>
            <a:r>
              <a:rPr lang="en-US" dirty="0"/>
              <a:t>Additional 12 months granted for total of 48 months</a:t>
            </a:r>
          </a:p>
          <a:p>
            <a:pPr lvl="2"/>
            <a:r>
              <a:rPr lang="en-US" dirty="0"/>
              <a:t>Vet chooses how and when to use benefits</a:t>
            </a:r>
          </a:p>
          <a:p>
            <a:pPr lvl="2"/>
            <a:r>
              <a:rPr lang="en-US" dirty="0"/>
              <a:t>36 month limit for a single GI Bill</a:t>
            </a:r>
          </a:p>
          <a:p>
            <a:pPr lvl="1"/>
            <a:r>
              <a:rPr lang="en-US" dirty="0"/>
              <a:t>Letters may be sent to the veteran informing them of eligibility under these decisions</a:t>
            </a:r>
          </a:p>
          <a:p>
            <a:pPr lvl="2"/>
            <a:endParaRPr lang="en-US" dirty="0"/>
          </a:p>
        </p:txBody>
      </p:sp>
      <p:sp>
        <p:nvSpPr>
          <p:cNvPr id="3" name="Slide Number Placeholder 2">
            <a:extLst>
              <a:ext uri="{FF2B5EF4-FFF2-40B4-BE49-F238E27FC236}">
                <a16:creationId xmlns:a16="http://schemas.microsoft.com/office/drawing/2014/main" id="{DFD638B2-8D70-DF63-7836-D4B0AF575841}"/>
              </a:ext>
            </a:extLst>
          </p:cNvPr>
          <p:cNvSpPr>
            <a:spLocks noGrp="1"/>
          </p:cNvSpPr>
          <p:nvPr>
            <p:ph type="sldNum" sz="quarter" idx="12"/>
          </p:nvPr>
        </p:nvSpPr>
        <p:spPr/>
        <p:txBody>
          <a:bodyPr/>
          <a:lstStyle/>
          <a:p>
            <a:fld id="{E2FB73DA-5FDE-45B5-BAA4-C61223CC44F6}" type="slidenum">
              <a:rPr lang="en-US" smtClean="0"/>
              <a:pPr/>
              <a:t>9</a:t>
            </a:fld>
            <a:endParaRPr lang="en-US" dirty="0"/>
          </a:p>
        </p:txBody>
      </p:sp>
      <p:sp>
        <p:nvSpPr>
          <p:cNvPr id="4" name="Title 3">
            <a:extLst>
              <a:ext uri="{FF2B5EF4-FFF2-40B4-BE49-F238E27FC236}">
                <a16:creationId xmlns:a16="http://schemas.microsoft.com/office/drawing/2014/main" id="{97C6A9BD-4B86-70A8-D6B4-92EB7FC4EAAD}"/>
              </a:ext>
            </a:extLst>
          </p:cNvPr>
          <p:cNvSpPr>
            <a:spLocks noGrp="1"/>
          </p:cNvSpPr>
          <p:nvPr>
            <p:ph type="title"/>
          </p:nvPr>
        </p:nvSpPr>
        <p:spPr>
          <a:xfrm>
            <a:off x="0" y="252167"/>
            <a:ext cx="6338048" cy="981732"/>
          </a:xfrm>
        </p:spPr>
        <p:txBody>
          <a:bodyPr/>
          <a:lstStyle/>
          <a:p>
            <a:r>
              <a:rPr lang="en-US" dirty="0"/>
              <a:t>Rudisill &amp; Perkins &amp; GI Bill</a:t>
            </a:r>
          </a:p>
        </p:txBody>
      </p:sp>
    </p:spTree>
    <p:extLst>
      <p:ext uri="{BB962C8B-B14F-4D97-AF65-F5344CB8AC3E}">
        <p14:creationId xmlns:p14="http://schemas.microsoft.com/office/powerpoint/2010/main" val="367756240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2366</TotalTime>
  <Words>3045</Words>
  <Application>Microsoft Office PowerPoint</Application>
  <PresentationFormat>On-screen Show (4:3)</PresentationFormat>
  <Paragraphs>378</Paragraphs>
  <Slides>54</Slides>
  <Notes>17</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54</vt:i4>
      </vt:variant>
    </vt:vector>
  </HeadingPairs>
  <TitlesOfParts>
    <vt:vector size="59" baseType="lpstr">
      <vt:lpstr>Arial</vt:lpstr>
      <vt:lpstr>Calibri</vt:lpstr>
      <vt:lpstr>Times New Roman</vt:lpstr>
      <vt:lpstr>Office Theme</vt:lpstr>
      <vt:lpstr>Custom Design</vt:lpstr>
      <vt:lpstr>PowerPoint Presentation</vt:lpstr>
      <vt:lpstr>Introduction</vt:lpstr>
      <vt:lpstr>Overview</vt:lpstr>
      <vt:lpstr>Which court case is this?</vt:lpstr>
      <vt:lpstr>Rudisill &amp; GI Bill</vt:lpstr>
      <vt:lpstr>Do you remember this one?</vt:lpstr>
      <vt:lpstr>Perkins &amp; GI Bill</vt:lpstr>
      <vt:lpstr>Rudisill &amp; Perkins &amp; GI Bill</vt:lpstr>
      <vt:lpstr>Rudisill &amp; Perkins &amp; GI Bill</vt:lpstr>
      <vt:lpstr>Rudisill &amp; Perkins &amp; GI Bill</vt:lpstr>
      <vt:lpstr>Which court case is this?</vt:lpstr>
      <vt:lpstr>Do you remember this one?</vt:lpstr>
      <vt:lpstr>Wilson v McDonough</vt:lpstr>
      <vt:lpstr>Ingram v Collins</vt:lpstr>
      <vt:lpstr>Ingram v Collins</vt:lpstr>
      <vt:lpstr>Ingram v Collins</vt:lpstr>
      <vt:lpstr>Which court case is this?</vt:lpstr>
      <vt:lpstr>Laska v McDonough</vt:lpstr>
      <vt:lpstr>SMC (t) updates due to Laska</vt:lpstr>
      <vt:lpstr>VA Rules Hierarchy</vt:lpstr>
      <vt:lpstr>Infertility</vt:lpstr>
      <vt:lpstr>Infertility</vt:lpstr>
      <vt:lpstr>Infertility</vt:lpstr>
      <vt:lpstr>Mental Health Examinations</vt:lpstr>
      <vt:lpstr>Mental Health Examinations</vt:lpstr>
      <vt:lpstr>Mental Health Examinations</vt:lpstr>
      <vt:lpstr>Mental Health Examinations</vt:lpstr>
      <vt:lpstr>Brain break</vt:lpstr>
      <vt:lpstr>Apportionment</vt:lpstr>
      <vt:lpstr>Apportionment</vt:lpstr>
      <vt:lpstr>Apportionment</vt:lpstr>
      <vt:lpstr>Apportionment</vt:lpstr>
      <vt:lpstr>Apportionment</vt:lpstr>
      <vt:lpstr>Apportionment</vt:lpstr>
      <vt:lpstr>Apportionment</vt:lpstr>
      <vt:lpstr>Apportionment</vt:lpstr>
      <vt:lpstr>Apportionment</vt:lpstr>
      <vt:lpstr>Apportionment</vt:lpstr>
      <vt:lpstr>Apportionment</vt:lpstr>
      <vt:lpstr>Apportionment</vt:lpstr>
      <vt:lpstr>Brain Break</vt:lpstr>
      <vt:lpstr>Brain Break</vt:lpstr>
      <vt:lpstr>Reasonably Raised IU</vt:lpstr>
      <vt:lpstr>Reasonably Raised IU</vt:lpstr>
      <vt:lpstr>Separation Health Assessment</vt:lpstr>
      <vt:lpstr>Incompetency</vt:lpstr>
      <vt:lpstr>Incompetency</vt:lpstr>
      <vt:lpstr>Incompetency</vt:lpstr>
      <vt:lpstr>Exercises</vt:lpstr>
      <vt:lpstr>Jeremy Li</vt:lpstr>
      <vt:lpstr>Calvin Freemont</vt:lpstr>
      <vt:lpstr>Eugene Turner</vt:lpstr>
      <vt:lpstr>Ruma Nandini</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Monica Levy</dc:creator>
  <cp:lastModifiedBy>Keith Garrison</cp:lastModifiedBy>
  <cp:revision>148</cp:revision>
  <cp:lastPrinted>2026-04-15T20:37:24Z</cp:lastPrinted>
  <dcterms:created xsi:type="dcterms:W3CDTF">2018-09-13T15:53:27Z</dcterms:created>
  <dcterms:modified xsi:type="dcterms:W3CDTF">2026-04-21T16:41:49Z</dcterms:modified>
</cp:coreProperties>
</file>